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68" r:id="rId6"/>
    <p:sldId id="283" r:id="rId7"/>
    <p:sldId id="262" r:id="rId8"/>
    <p:sldId id="263" r:id="rId9"/>
    <p:sldId id="264" r:id="rId10"/>
    <p:sldId id="265" r:id="rId11"/>
    <p:sldId id="281" r:id="rId12"/>
    <p:sldId id="282" r:id="rId13"/>
    <p:sldId id="26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7D"/>
    <a:srgbClr val="FFFFFF"/>
    <a:srgbClr val="FFFF66"/>
    <a:srgbClr val="003767"/>
    <a:srgbClr val="507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2A6BB-DE21-4237-BB45-FD4D78B21222}" v="12" dt="2025-01-28T18:53:32.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716" autoAdjust="0"/>
  </p:normalViewPr>
  <p:slideViewPr>
    <p:cSldViewPr snapToGrid="0">
      <p:cViewPr varScale="1">
        <p:scale>
          <a:sx n="77" d="100"/>
          <a:sy n="77" d="100"/>
        </p:scale>
        <p:origin x="300" y="90"/>
      </p:cViewPr>
      <p:guideLst/>
    </p:cSldViewPr>
  </p:slideViewPr>
  <p:outlineViewPr>
    <p:cViewPr>
      <p:scale>
        <a:sx n="33" d="100"/>
        <a:sy n="33" d="100"/>
      </p:scale>
      <p:origin x="0" y="-24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0B0AC1D-84F7-41D0-AF5E-D35F0B3C61E2}" type="datetimeFigureOut">
              <a:rPr lang="en-US" smtClean="0"/>
              <a:t>6/4/2025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26AC8F-3B7E-45D3-A9E5-47768BFBF734}" type="slidenum">
              <a:rPr lang="en-US" smtClean="0"/>
              <a:t>‹#›</a:t>
            </a:fld>
            <a:endParaRPr lang="en-US"/>
          </a:p>
        </p:txBody>
      </p:sp>
    </p:spTree>
    <p:extLst>
      <p:ext uri="{BB962C8B-B14F-4D97-AF65-F5344CB8AC3E}">
        <p14:creationId xmlns:p14="http://schemas.microsoft.com/office/powerpoint/2010/main" val="245969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4906-5698-D032-EC91-A82A638E5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D4EF2-4D3B-3E80-7C76-93ACAEF9F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A5433-9051-B289-058A-D945D2B498BD}"/>
              </a:ext>
            </a:extLst>
          </p:cNvPr>
          <p:cNvSpPr>
            <a:spLocks noGrp="1"/>
          </p:cNvSpPr>
          <p:nvPr>
            <p:ph type="dt" sz="half" idx="10"/>
          </p:nvPr>
        </p:nvSpPr>
        <p:spPr/>
        <p:txBody>
          <a:bodyPr/>
          <a:lstStyle/>
          <a:p>
            <a:fld id="{81823FE0-9133-4DB9-90E6-30FBFF19F761}" type="datetime1">
              <a:rPr lang="en-US" smtClean="0"/>
              <a:t>6/4/2025</a:t>
            </a:fld>
            <a:endParaRPr lang="en-US"/>
          </a:p>
        </p:txBody>
      </p:sp>
      <p:sp>
        <p:nvSpPr>
          <p:cNvPr id="5" name="Footer Placeholder 4">
            <a:extLst>
              <a:ext uri="{FF2B5EF4-FFF2-40B4-BE49-F238E27FC236}">
                <a16:creationId xmlns:a16="http://schemas.microsoft.com/office/drawing/2014/main" id="{2C9ADC4B-C1F8-47E4-E1D0-AF1B1F3D7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13FDC-9B15-0448-7C71-33E736DAFB9A}"/>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71461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C9CA-C534-81D0-84C3-28B5D0B1C1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6C6E6-602A-D51D-09F0-AB7506C1F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FC82B-5934-ADC4-CDFC-58CD9ACA281A}"/>
              </a:ext>
            </a:extLst>
          </p:cNvPr>
          <p:cNvSpPr>
            <a:spLocks noGrp="1"/>
          </p:cNvSpPr>
          <p:nvPr>
            <p:ph type="dt" sz="half" idx="10"/>
          </p:nvPr>
        </p:nvSpPr>
        <p:spPr/>
        <p:txBody>
          <a:bodyPr/>
          <a:lstStyle/>
          <a:p>
            <a:fld id="{93CC3431-DBD4-4F87-AE2B-6F9F5FC360D4}" type="datetime1">
              <a:rPr lang="en-US" smtClean="0"/>
              <a:t>6/4/2025</a:t>
            </a:fld>
            <a:endParaRPr lang="en-US"/>
          </a:p>
        </p:txBody>
      </p:sp>
      <p:sp>
        <p:nvSpPr>
          <p:cNvPr id="5" name="Footer Placeholder 4">
            <a:extLst>
              <a:ext uri="{FF2B5EF4-FFF2-40B4-BE49-F238E27FC236}">
                <a16:creationId xmlns:a16="http://schemas.microsoft.com/office/drawing/2014/main" id="{C71421E7-4186-956F-1722-BE3EAE797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45584-CCFA-AB1F-595D-094A6433C15A}"/>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51008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10152-EC49-8389-ACCF-A755A4B65C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B87B0B-6616-2C77-2FBB-CD3D44F768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952A4-CA5C-4B67-78F7-D0A5C5571EA9}"/>
              </a:ext>
            </a:extLst>
          </p:cNvPr>
          <p:cNvSpPr>
            <a:spLocks noGrp="1"/>
          </p:cNvSpPr>
          <p:nvPr>
            <p:ph type="dt" sz="half" idx="10"/>
          </p:nvPr>
        </p:nvSpPr>
        <p:spPr/>
        <p:txBody>
          <a:bodyPr/>
          <a:lstStyle/>
          <a:p>
            <a:fld id="{7CEAD6E0-54BB-4BDB-8604-41BC75898774}" type="datetime1">
              <a:rPr lang="en-US" smtClean="0"/>
              <a:t>6/4/2025</a:t>
            </a:fld>
            <a:endParaRPr lang="en-US"/>
          </a:p>
        </p:txBody>
      </p:sp>
      <p:sp>
        <p:nvSpPr>
          <p:cNvPr id="5" name="Footer Placeholder 4">
            <a:extLst>
              <a:ext uri="{FF2B5EF4-FFF2-40B4-BE49-F238E27FC236}">
                <a16:creationId xmlns:a16="http://schemas.microsoft.com/office/drawing/2014/main" id="{D6A3891F-748C-279C-8652-DB70F9F66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716F4-8014-B99A-A9E9-2DF7EBD70F9C}"/>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45794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CC7D-78DD-B32A-910E-2180057F7B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06B38-29EF-694E-6077-8690EB88B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FDABD-0619-B58B-F9B8-DA7D79D64365}"/>
              </a:ext>
            </a:extLst>
          </p:cNvPr>
          <p:cNvSpPr>
            <a:spLocks noGrp="1"/>
          </p:cNvSpPr>
          <p:nvPr>
            <p:ph type="dt" sz="half" idx="10"/>
          </p:nvPr>
        </p:nvSpPr>
        <p:spPr/>
        <p:txBody>
          <a:bodyPr/>
          <a:lstStyle/>
          <a:p>
            <a:fld id="{37117ED7-4F29-4759-918F-D69D0E659130}" type="datetime1">
              <a:rPr lang="en-US" smtClean="0"/>
              <a:t>6/4/2025</a:t>
            </a:fld>
            <a:endParaRPr lang="en-US"/>
          </a:p>
        </p:txBody>
      </p:sp>
      <p:sp>
        <p:nvSpPr>
          <p:cNvPr id="5" name="Footer Placeholder 4">
            <a:extLst>
              <a:ext uri="{FF2B5EF4-FFF2-40B4-BE49-F238E27FC236}">
                <a16:creationId xmlns:a16="http://schemas.microsoft.com/office/drawing/2014/main" id="{3D1EE907-4B6D-6565-59A2-B860A4AA8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CD95E-8497-C068-E0D8-5CCBABB57729}"/>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409771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FFA5-B184-F438-CFB6-0D69BFDCE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24576-E754-1AC6-1416-717F24B4D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020B2-C920-A3D9-6BAA-5AE159A63BF8}"/>
              </a:ext>
            </a:extLst>
          </p:cNvPr>
          <p:cNvSpPr>
            <a:spLocks noGrp="1"/>
          </p:cNvSpPr>
          <p:nvPr>
            <p:ph type="dt" sz="half" idx="10"/>
          </p:nvPr>
        </p:nvSpPr>
        <p:spPr/>
        <p:txBody>
          <a:bodyPr/>
          <a:lstStyle/>
          <a:p>
            <a:fld id="{98B41786-5E6A-43E0-B585-CAA1693C3073}" type="datetime1">
              <a:rPr lang="en-US" smtClean="0"/>
              <a:t>6/4/2025</a:t>
            </a:fld>
            <a:endParaRPr lang="en-US"/>
          </a:p>
        </p:txBody>
      </p:sp>
      <p:sp>
        <p:nvSpPr>
          <p:cNvPr id="5" name="Footer Placeholder 4">
            <a:extLst>
              <a:ext uri="{FF2B5EF4-FFF2-40B4-BE49-F238E27FC236}">
                <a16:creationId xmlns:a16="http://schemas.microsoft.com/office/drawing/2014/main" id="{791149A3-78A6-84EA-7B61-4822C3B6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155AD-51F0-9D27-2BEB-066E1A1A5850}"/>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50283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8988-6CEB-7558-38D1-5EF48670D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8CF07C-7BD4-B163-7FD6-9508E2B6C7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11AE3D-1D8C-AAB5-0BF0-5882406CF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26B0F3-F537-D14E-86F8-5BF55AE383B8}"/>
              </a:ext>
            </a:extLst>
          </p:cNvPr>
          <p:cNvSpPr>
            <a:spLocks noGrp="1"/>
          </p:cNvSpPr>
          <p:nvPr>
            <p:ph type="dt" sz="half" idx="10"/>
          </p:nvPr>
        </p:nvSpPr>
        <p:spPr/>
        <p:txBody>
          <a:bodyPr/>
          <a:lstStyle/>
          <a:p>
            <a:fld id="{BEB966D5-F92A-406A-95C4-254DA8236A49}" type="datetime1">
              <a:rPr lang="en-US" smtClean="0"/>
              <a:t>6/4/2025</a:t>
            </a:fld>
            <a:endParaRPr lang="en-US"/>
          </a:p>
        </p:txBody>
      </p:sp>
      <p:sp>
        <p:nvSpPr>
          <p:cNvPr id="6" name="Footer Placeholder 5">
            <a:extLst>
              <a:ext uri="{FF2B5EF4-FFF2-40B4-BE49-F238E27FC236}">
                <a16:creationId xmlns:a16="http://schemas.microsoft.com/office/drawing/2014/main" id="{E391CEEC-DDD6-9231-B4BF-65404168B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5C42E-CBB5-EBD3-B1DD-2844AA8C0EC2}"/>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232343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BB18-C06C-0085-07C5-D252AADA7A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A87DC9-3425-FDBB-7D87-2BBB3E6A1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71443C-31CA-4805-1053-7460CC355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B8D0D-2E1A-C9B7-D57A-FC1CF7F12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9FC1E-C52D-3F04-85EE-9CEFF951E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478752-29CB-27D7-A2C5-2DE83AAE0AF1}"/>
              </a:ext>
            </a:extLst>
          </p:cNvPr>
          <p:cNvSpPr>
            <a:spLocks noGrp="1"/>
          </p:cNvSpPr>
          <p:nvPr>
            <p:ph type="dt" sz="half" idx="10"/>
          </p:nvPr>
        </p:nvSpPr>
        <p:spPr/>
        <p:txBody>
          <a:bodyPr/>
          <a:lstStyle/>
          <a:p>
            <a:fld id="{4815C2EE-4CC4-4EFB-A2E9-1BC8F18444B7}" type="datetime1">
              <a:rPr lang="en-US" smtClean="0"/>
              <a:t>6/4/2025</a:t>
            </a:fld>
            <a:endParaRPr lang="en-US"/>
          </a:p>
        </p:txBody>
      </p:sp>
      <p:sp>
        <p:nvSpPr>
          <p:cNvPr id="8" name="Footer Placeholder 7">
            <a:extLst>
              <a:ext uri="{FF2B5EF4-FFF2-40B4-BE49-F238E27FC236}">
                <a16:creationId xmlns:a16="http://schemas.microsoft.com/office/drawing/2014/main" id="{B091833D-B446-7C62-754D-6AC96CB55C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D06700-D725-0E3F-B628-B92A115F69D8}"/>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76549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1F89-B513-0F1F-75DF-1E0898F766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D283EB-211B-F871-06DF-B2E6F949467F}"/>
              </a:ext>
            </a:extLst>
          </p:cNvPr>
          <p:cNvSpPr>
            <a:spLocks noGrp="1"/>
          </p:cNvSpPr>
          <p:nvPr>
            <p:ph type="dt" sz="half" idx="10"/>
          </p:nvPr>
        </p:nvSpPr>
        <p:spPr/>
        <p:txBody>
          <a:bodyPr/>
          <a:lstStyle/>
          <a:p>
            <a:fld id="{C2E88AF9-4488-43B3-90AA-903EB94EE2E7}" type="datetime1">
              <a:rPr lang="en-US" smtClean="0"/>
              <a:t>6/4/2025</a:t>
            </a:fld>
            <a:endParaRPr lang="en-US"/>
          </a:p>
        </p:txBody>
      </p:sp>
      <p:sp>
        <p:nvSpPr>
          <p:cNvPr id="4" name="Footer Placeholder 3">
            <a:extLst>
              <a:ext uri="{FF2B5EF4-FFF2-40B4-BE49-F238E27FC236}">
                <a16:creationId xmlns:a16="http://schemas.microsoft.com/office/drawing/2014/main" id="{39FDAE35-F876-EDEF-FF49-A29BC84E85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6EF81-DADA-31EF-A8F0-26ADD1F20233}"/>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213627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8D23F-4598-7326-039D-E1BD88128923}"/>
              </a:ext>
            </a:extLst>
          </p:cNvPr>
          <p:cNvSpPr>
            <a:spLocks noGrp="1"/>
          </p:cNvSpPr>
          <p:nvPr>
            <p:ph type="dt" sz="half" idx="10"/>
          </p:nvPr>
        </p:nvSpPr>
        <p:spPr/>
        <p:txBody>
          <a:bodyPr/>
          <a:lstStyle/>
          <a:p>
            <a:fld id="{912948EC-1DC3-4414-B311-E4185A4645AC}" type="datetime1">
              <a:rPr lang="en-US" smtClean="0"/>
              <a:t>6/4/2025</a:t>
            </a:fld>
            <a:endParaRPr lang="en-US"/>
          </a:p>
        </p:txBody>
      </p:sp>
      <p:sp>
        <p:nvSpPr>
          <p:cNvPr id="3" name="Footer Placeholder 2">
            <a:extLst>
              <a:ext uri="{FF2B5EF4-FFF2-40B4-BE49-F238E27FC236}">
                <a16:creationId xmlns:a16="http://schemas.microsoft.com/office/drawing/2014/main" id="{F9A28055-F321-28F1-FD83-E7815D140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F6698A-0EB6-3EEB-EB2B-34CFE3BADA5A}"/>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46542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6BDE-FD7A-21EE-D958-97D734EE0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D3CEEB-AEA9-A70A-E4EA-C28336B63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B74E4A-C66B-88DF-876B-341485874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DDF5B-D683-6A91-2A34-7A7ED0D6FA8A}"/>
              </a:ext>
            </a:extLst>
          </p:cNvPr>
          <p:cNvSpPr>
            <a:spLocks noGrp="1"/>
          </p:cNvSpPr>
          <p:nvPr>
            <p:ph type="dt" sz="half" idx="10"/>
          </p:nvPr>
        </p:nvSpPr>
        <p:spPr/>
        <p:txBody>
          <a:bodyPr/>
          <a:lstStyle/>
          <a:p>
            <a:fld id="{0AF3D6C2-D56A-40B4-A653-B296EA05137B}" type="datetime1">
              <a:rPr lang="en-US" smtClean="0"/>
              <a:t>6/4/2025</a:t>
            </a:fld>
            <a:endParaRPr lang="en-US"/>
          </a:p>
        </p:txBody>
      </p:sp>
      <p:sp>
        <p:nvSpPr>
          <p:cNvPr id="6" name="Footer Placeholder 5">
            <a:extLst>
              <a:ext uri="{FF2B5EF4-FFF2-40B4-BE49-F238E27FC236}">
                <a16:creationId xmlns:a16="http://schemas.microsoft.com/office/drawing/2014/main" id="{70B9DDD0-1633-D613-2D94-EDF53F20E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02E6B-A011-B8F5-16FE-3473DCBE2D1E}"/>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14329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DA3C-49D7-ECC8-65DD-3F767A6E1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A2AAB5-656C-C0C5-5FC1-F717EC8E9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DCEEF-780A-B063-9786-75932EFB4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6E32B-9B18-7438-4713-EA8EE301BFFB}"/>
              </a:ext>
            </a:extLst>
          </p:cNvPr>
          <p:cNvSpPr>
            <a:spLocks noGrp="1"/>
          </p:cNvSpPr>
          <p:nvPr>
            <p:ph type="dt" sz="half" idx="10"/>
          </p:nvPr>
        </p:nvSpPr>
        <p:spPr/>
        <p:txBody>
          <a:bodyPr/>
          <a:lstStyle/>
          <a:p>
            <a:fld id="{7431D93C-411A-431F-AF95-477439676C15}" type="datetime1">
              <a:rPr lang="en-US" smtClean="0"/>
              <a:t>6/4/2025</a:t>
            </a:fld>
            <a:endParaRPr lang="en-US"/>
          </a:p>
        </p:txBody>
      </p:sp>
      <p:sp>
        <p:nvSpPr>
          <p:cNvPr id="6" name="Footer Placeholder 5">
            <a:extLst>
              <a:ext uri="{FF2B5EF4-FFF2-40B4-BE49-F238E27FC236}">
                <a16:creationId xmlns:a16="http://schemas.microsoft.com/office/drawing/2014/main" id="{3E96A0CD-F4A3-A5D6-C68E-A0D4492B1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67C165-B639-1226-7C24-E70C5B9CB4F6}"/>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1702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47A24-8947-BF2F-C346-53F3DF58F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5DCA9-0B9D-409B-7C49-3F9028F40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108CD-33F1-427D-FD03-63031756D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4D0C-6FD2-459D-BE72-84BA43FCFA5E}" type="datetime1">
              <a:rPr lang="en-US" smtClean="0"/>
              <a:t>6/4/2025</a:t>
            </a:fld>
            <a:endParaRPr lang="en-US"/>
          </a:p>
        </p:txBody>
      </p:sp>
      <p:sp>
        <p:nvSpPr>
          <p:cNvPr id="5" name="Footer Placeholder 4">
            <a:extLst>
              <a:ext uri="{FF2B5EF4-FFF2-40B4-BE49-F238E27FC236}">
                <a16:creationId xmlns:a16="http://schemas.microsoft.com/office/drawing/2014/main" id="{E4C8145E-B737-F3AB-DF5B-C165780E3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7685D7-00B4-22C7-F98B-0411CD6EF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0CA5A-5976-4C5C-8430-DE8EEFD09A73}" type="slidenum">
              <a:rPr lang="en-US" smtClean="0"/>
              <a:t>‹#›</a:t>
            </a:fld>
            <a:endParaRPr lang="en-US"/>
          </a:p>
        </p:txBody>
      </p:sp>
    </p:spTree>
    <p:extLst>
      <p:ext uri="{BB962C8B-B14F-4D97-AF65-F5344CB8AC3E}">
        <p14:creationId xmlns:p14="http://schemas.microsoft.com/office/powerpoint/2010/main" val="368506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hyperlink" Target="https://ncleg.gov/EnactedLegislation/Statutes/PDF/BySection/Chapter_160A/GS_160A-87.pdf" TargetMode="External"/><Relationship Id="rId4" Type="http://schemas.openxmlformats.org/officeDocument/2006/relationships/image" Target="../media/image5.svg"/><Relationship Id="rId9" Type="http://schemas.openxmlformats.org/officeDocument/2006/relationships/hyperlink" Target="https://ncleg.gov/EnactedLegislation/Statutes/PDF/BySection/Chapter_160A/GS_160A-86.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ncleg.gov/EnactedLegislation/Statutes/PDF/BySection/Chapter_133/GS_133-32.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ncleg.gov/EnactedLegislation/Statutes/PDF/BySection/Chapter_14/GS_14-234.1.pdf" TargetMode="External"/><Relationship Id="rId5" Type="http://schemas.openxmlformats.org/officeDocument/2006/relationships/hyperlink" Target="https://ncleg.gov/EnactedLegislation/Statutes/PDF/BySection/Chapter_14/GS_14-234.pdf" TargetMode="Externa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hyperlink" Target="https://www.sog.unc.edu/resources/microsites/ethics-local-government-officials" TargetMode="External"/><Relationship Id="rId7" Type="http://schemas.openxmlformats.org/officeDocument/2006/relationships/hyperlink" Target="https://canons.sog.unc.edu/category/ethics-and-conflict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sog.unc.edu/courses/ethics-elected-officials" TargetMode="External"/><Relationship Id="rId5" Type="http://schemas.openxmlformats.org/officeDocument/2006/relationships/hyperlink" Target="https://www.nctreasurer.com/divisions/state-and-local-government-finance/lgc/local-fiscal-management/annual-audit/financial-performance-indicators-concern" TargetMode="External"/><Relationship Id="rId4" Type="http://schemas.openxmlformats.org/officeDocument/2006/relationships/hyperlink" Target="https://www.sog.unc.edu/sites/www.sog.unc.edu/files/course_materials/CMG%2007_Ethics.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gfoa.org/best-practices--resources" TargetMode="External"/><Relationship Id="rId13" Type="http://schemas.openxmlformats.org/officeDocument/2006/relationships/hyperlink" Target="https://www.nctreasurer.com/state-and-local-government-finance-division/local-government-commission/memo-document?field_document_entity_terms_target_id=All&amp;field_document_entity_terms_target_id_1=52&amp;combine=" TargetMode="External"/><Relationship Id="rId3" Type="http://schemas.openxmlformats.org/officeDocument/2006/relationships/hyperlink" Target="https://ncfinanceconnect.com/" TargetMode="External"/><Relationship Id="rId7" Type="http://schemas.openxmlformats.org/officeDocument/2006/relationships/hyperlink" Target="https://www.ncacc.org/" TargetMode="External"/><Relationship Id="rId12" Type="http://schemas.openxmlformats.org/officeDocument/2006/relationships/hyperlink" Target="https://www.nctreasurer.com/divisions/state-and-local-government-finance/lgc/balance-sheet" TargetMode="External"/><Relationship Id="rId2" Type="http://schemas.openxmlformats.org/officeDocument/2006/relationships/hyperlink" Target="https://www.sog.unc.edu/" TargetMode="External"/><Relationship Id="rId1" Type="http://schemas.openxmlformats.org/officeDocument/2006/relationships/slideLayout" Target="../slideLayouts/slideLayout2.xml"/><Relationship Id="rId6" Type="http://schemas.openxmlformats.org/officeDocument/2006/relationships/hyperlink" Target="https://www.nclm.org/" TargetMode="External"/><Relationship Id="rId11" Type="http://schemas.openxmlformats.org/officeDocument/2006/relationships/hyperlink" Target="https://www.nctreasurer.com/divisions/state-and-local-government-finance/local-government-commission" TargetMode="External"/><Relationship Id="rId5" Type="http://schemas.openxmlformats.org/officeDocument/2006/relationships/hyperlink" Target="https://view.officeapps.live.com/op/embed.aspx?src=https://ncfinanceconnect.com/wp-content/uploads/2024/07/Local-Government-Finance-101.pptx" TargetMode="External"/><Relationship Id="rId10" Type="http://schemas.openxmlformats.org/officeDocument/2006/relationships/image" Target="../media/image14.png"/><Relationship Id="rId4" Type="http://schemas.openxmlformats.org/officeDocument/2006/relationships/hyperlink" Target="https://www.sog.unc.edu/sites/default/files/reports/LFB_65_2024-2025_FinanceCalendar_Allison.pdf" TargetMode="Externa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6C9BFE2-7F27-AE62-3C77-8084D588B494}"/>
              </a:ext>
              <a:ext uri="{C183D7F6-B498-43B3-948B-1728B52AA6E4}">
                <adec:decorative xmlns:adec="http://schemas.microsoft.com/office/drawing/2017/decorative" val="1"/>
              </a:ext>
            </a:extLst>
          </p:cNvPr>
          <p:cNvSpPr/>
          <p:nvPr/>
        </p:nvSpPr>
        <p:spPr>
          <a:xfrm>
            <a:off x="-47273" y="2"/>
            <a:ext cx="12239273" cy="6857998"/>
          </a:xfrm>
          <a:prstGeom prst="rect">
            <a:avLst/>
          </a:prstGeom>
          <a:solidFill>
            <a:srgbClr val="0024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613EEF3-F486-9DD5-5335-D21E2F321D41}"/>
              </a:ext>
              <a:ext uri="{C183D7F6-B498-43B3-948B-1728B52AA6E4}">
                <adec:decorative xmlns:adec="http://schemas.microsoft.com/office/drawing/2017/decorative" val="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 t="26731" r="32940" b="6536"/>
          <a:stretch/>
        </p:blipFill>
        <p:spPr>
          <a:xfrm>
            <a:off x="-47274" y="0"/>
            <a:ext cx="12239273" cy="6858000"/>
          </a:xfrm>
          <a:prstGeom prst="rect">
            <a:avLst/>
          </a:prstGeom>
        </p:spPr>
      </p:pic>
      <p:pic>
        <p:nvPicPr>
          <p:cNvPr id="6" name="Picture 5">
            <a:extLst>
              <a:ext uri="{FF2B5EF4-FFF2-40B4-BE49-F238E27FC236}">
                <a16:creationId xmlns:a16="http://schemas.microsoft.com/office/drawing/2014/main" id="{63042335-DF96-8F2A-AF87-745136E849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55" y="1595718"/>
            <a:ext cx="12984709" cy="2289637"/>
          </a:xfrm>
          <a:prstGeom prst="rect">
            <a:avLst/>
          </a:prstGeom>
        </p:spPr>
      </p:pic>
      <p:sp>
        <p:nvSpPr>
          <p:cNvPr id="2" name="Title 1">
            <a:extLst>
              <a:ext uri="{FF2B5EF4-FFF2-40B4-BE49-F238E27FC236}">
                <a16:creationId xmlns:a16="http://schemas.microsoft.com/office/drawing/2014/main" id="{F78F6DEE-2A37-D415-75F8-5BF6F7003FF1}"/>
              </a:ext>
            </a:extLst>
          </p:cNvPr>
          <p:cNvSpPr txBox="1">
            <a:spLocks noGrp="1"/>
          </p:cNvSpPr>
          <p:nvPr>
            <p:ph type="title" idx="4294967295"/>
          </p:nvPr>
        </p:nvSpPr>
        <p:spPr>
          <a:xfrm>
            <a:off x="1702324" y="3885355"/>
            <a:ext cx="8740076"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mn-lt"/>
                <a:ea typeface="+mn-ea"/>
                <a:cs typeface="+mn-cs"/>
              </a:rPr>
              <a:t>Module 8:</a:t>
            </a:r>
            <a:br>
              <a:rPr kumimoji="0" lang="en-US" sz="5400" b="0" i="0" u="none" strike="noStrike" kern="1200" cap="none" spc="0" normalizeH="0" baseline="0" noProof="0" dirty="0">
                <a:ln>
                  <a:noFill/>
                </a:ln>
                <a:solidFill>
                  <a:schemeClr val="bg1"/>
                </a:solidFill>
                <a:effectLst/>
                <a:uLnTx/>
                <a:uFillTx/>
                <a:latin typeface="+mn-lt"/>
                <a:ea typeface="+mn-ea"/>
                <a:cs typeface="+mn-cs"/>
              </a:rPr>
            </a:br>
            <a:r>
              <a:rPr kumimoji="0" lang="en-US" sz="5400" b="0" i="0" u="none" strike="noStrike" kern="1200" cap="none" spc="0" normalizeH="0" baseline="0" noProof="0" dirty="0">
                <a:ln>
                  <a:noFill/>
                </a:ln>
                <a:solidFill>
                  <a:schemeClr val="bg1"/>
                </a:solidFill>
                <a:effectLst/>
                <a:uLnTx/>
                <a:uFillTx/>
                <a:latin typeface="+mn-lt"/>
                <a:ea typeface="+mn-ea"/>
                <a:cs typeface="+mn-cs"/>
              </a:rPr>
              <a:t>Ethics &amp; Conflicts of Interest</a:t>
            </a:r>
          </a:p>
        </p:txBody>
      </p:sp>
      <p:sp>
        <p:nvSpPr>
          <p:cNvPr id="3" name="TextBox 2">
            <a:extLst>
              <a:ext uri="{FF2B5EF4-FFF2-40B4-BE49-F238E27FC236}">
                <a16:creationId xmlns:a16="http://schemas.microsoft.com/office/drawing/2014/main" id="{EF9C7AF5-DCD6-A7E5-DB67-059455ABD88D}"/>
              </a:ext>
            </a:extLst>
          </p:cNvPr>
          <p:cNvSpPr txBox="1"/>
          <p:nvPr/>
        </p:nvSpPr>
        <p:spPr>
          <a:xfrm>
            <a:off x="0" y="6384414"/>
            <a:ext cx="2354633" cy="400110"/>
          </a:xfrm>
          <a:prstGeom prst="rect">
            <a:avLst/>
          </a:prstGeom>
          <a:noFill/>
        </p:spPr>
        <p:txBody>
          <a:bodyPr wrap="square" rtlCol="0">
            <a:spAutoFit/>
          </a:bodyPr>
          <a:lstStyle/>
          <a:p>
            <a:pPr algn="ctr"/>
            <a:r>
              <a:rPr lang="en-US" sz="2000" dirty="0">
                <a:solidFill>
                  <a:schemeClr val="bg1"/>
                </a:solidFill>
              </a:rPr>
              <a:t>Revised March 2025</a:t>
            </a:r>
          </a:p>
        </p:txBody>
      </p:sp>
      <p:sp>
        <p:nvSpPr>
          <p:cNvPr id="4" name="Slide Number Placeholder 3">
            <a:extLst>
              <a:ext uri="{FF2B5EF4-FFF2-40B4-BE49-F238E27FC236}">
                <a16:creationId xmlns:a16="http://schemas.microsoft.com/office/drawing/2014/main" id="{584BED77-A717-9733-C376-C3F13705D8C9}"/>
              </a:ext>
            </a:extLst>
          </p:cNvPr>
          <p:cNvSpPr>
            <a:spLocks noGrp="1"/>
          </p:cNvSpPr>
          <p:nvPr>
            <p:ph type="sldNum" sz="quarter" idx="12"/>
          </p:nvPr>
        </p:nvSpPr>
        <p:spPr/>
        <p:txBody>
          <a:bodyPr/>
          <a:lstStyle/>
          <a:p>
            <a:fld id="{D0A0CA5A-5976-4C5C-8430-DE8EEFD09A73}" type="slidenum">
              <a:rPr lang="en-US" smtClean="0"/>
              <a:t>1</a:t>
            </a:fld>
            <a:endParaRPr lang="en-US"/>
          </a:p>
        </p:txBody>
      </p:sp>
    </p:spTree>
    <p:extLst>
      <p:ext uri="{BB962C8B-B14F-4D97-AF65-F5344CB8AC3E}">
        <p14:creationId xmlns:p14="http://schemas.microsoft.com/office/powerpoint/2010/main" val="247016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Disclaimer</a:t>
            </a:r>
            <a:endParaRPr lang="en-US" sz="18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838201" y="2636774"/>
            <a:ext cx="10171670" cy="3914881"/>
          </a:xfrm>
        </p:spPr>
        <p:txBody>
          <a:bodyPr>
            <a:normAutofit/>
          </a:bodyPr>
          <a:lstStyle/>
          <a:p>
            <a:pPr marL="0" lvl="0" indent="0">
              <a:lnSpc>
                <a:spcPct val="90000"/>
              </a:lnSpc>
              <a:spcBef>
                <a:spcPts val="1000"/>
              </a:spcBef>
              <a:spcAft>
                <a:spcPts val="1000"/>
              </a:spcAft>
              <a:buNone/>
            </a:pPr>
            <a:r>
              <a:rPr lang="en-US" sz="2400" dirty="0">
                <a:solidFill>
                  <a:srgbClr val="00247D"/>
                </a:solidFill>
              </a:rPr>
              <a:t>Please note that neither the Local Government Commission (LGC) nor the State and Local Government Finance Division (SLGFD) play any role in implementing, enforcing, or interpreting North Carolina ethics laws and guidelines applicable to local elected officials. </a:t>
            </a:r>
          </a:p>
          <a:p>
            <a:pPr marL="0" lvl="0" indent="0">
              <a:lnSpc>
                <a:spcPct val="90000"/>
              </a:lnSpc>
              <a:spcBef>
                <a:spcPts val="1000"/>
              </a:spcBef>
              <a:spcAft>
                <a:spcPts val="1000"/>
              </a:spcAft>
              <a:buNone/>
            </a:pPr>
            <a:r>
              <a:rPr lang="en-US" sz="2400" dirty="0">
                <a:solidFill>
                  <a:srgbClr val="00247D"/>
                </a:solidFill>
              </a:rPr>
              <a:t>This brief module is provided purely to inform local governing board members of their basic responsibilities in the areas of ethics and conflicts of interest. It is not meant to be an exhaustive guide, an authoritative source, or legal advice. </a:t>
            </a:r>
          </a:p>
          <a:p>
            <a:pPr marL="0" lvl="0" indent="0">
              <a:lnSpc>
                <a:spcPct val="90000"/>
              </a:lnSpc>
              <a:spcBef>
                <a:spcPts val="1000"/>
              </a:spcBef>
              <a:spcAft>
                <a:spcPts val="1000"/>
              </a:spcAft>
              <a:buNone/>
            </a:pPr>
            <a:r>
              <a:rPr lang="en-US" sz="2400" dirty="0">
                <a:solidFill>
                  <a:srgbClr val="00247D"/>
                </a:solidFill>
              </a:rPr>
              <a:t>Please see the resources at the end of the module for additional information, and contact the appropriate organization or authority for guidance related to specific questions/concerns. </a:t>
            </a: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sp>
        <p:nvSpPr>
          <p:cNvPr id="9" name="Slide Number Placeholder 8">
            <a:extLst>
              <a:ext uri="{FF2B5EF4-FFF2-40B4-BE49-F238E27FC236}">
                <a16:creationId xmlns:a16="http://schemas.microsoft.com/office/drawing/2014/main" id="{EB0A8A6D-2402-EB7C-9063-C90DB2861A52}"/>
              </a:ext>
            </a:extLst>
          </p:cNvPr>
          <p:cNvSpPr>
            <a:spLocks noGrp="1"/>
          </p:cNvSpPr>
          <p:nvPr>
            <p:ph type="sldNum" sz="quarter" idx="12"/>
          </p:nvPr>
        </p:nvSpPr>
        <p:spPr/>
        <p:txBody>
          <a:bodyPr/>
          <a:lstStyle/>
          <a:p>
            <a:fld id="{D0A0CA5A-5976-4C5C-8430-DE8EEFD09A73}" type="slidenum">
              <a:rPr lang="en-US" smtClean="0"/>
              <a:t>2</a:t>
            </a:fld>
            <a:endParaRPr lang="en-US"/>
          </a:p>
        </p:txBody>
      </p:sp>
    </p:spTree>
    <p:extLst>
      <p:ext uri="{BB962C8B-B14F-4D97-AF65-F5344CB8AC3E}">
        <p14:creationId xmlns:p14="http://schemas.microsoft.com/office/powerpoint/2010/main" val="280741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Ethics Requirements </a:t>
            </a:r>
            <a:r>
              <a:rPr lang="en-US" dirty="0">
                <a:solidFill>
                  <a:srgbClr val="00247D"/>
                </a:solidFill>
                <a:latin typeface="Calibri Light" panose="020F0302020204030204"/>
              </a:rPr>
              <a:t>f</a:t>
            </a:r>
            <a:r>
              <a:rPr lang="en-US" sz="4400" dirty="0">
                <a:solidFill>
                  <a:srgbClr val="00247D"/>
                </a:solidFill>
                <a:latin typeface="Calibri Light" panose="020F0302020204030204"/>
                <a:ea typeface="+mj-ea"/>
                <a:cs typeface="+mj-cs"/>
              </a:rPr>
              <a:t>or Local Governing Boards</a:t>
            </a:r>
            <a:endParaRPr lang="en-US" sz="32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663146" y="2872962"/>
            <a:ext cx="5156886" cy="3107709"/>
          </a:xfrm>
        </p:spPr>
        <p:txBody>
          <a:bodyPr>
            <a:normAutofit fontScale="92500" lnSpcReduction="10000"/>
          </a:bodyPr>
          <a:lstStyle/>
          <a:p>
            <a:pPr marL="0" indent="0">
              <a:lnSpc>
                <a:spcPct val="120000"/>
              </a:lnSpc>
              <a:buNone/>
            </a:pPr>
            <a:r>
              <a:rPr lang="en-US" sz="3000" b="1" dirty="0">
                <a:solidFill>
                  <a:srgbClr val="00247D"/>
                </a:solidFill>
              </a:rPr>
              <a:t>North Carolina law requires all governing boards to: </a:t>
            </a:r>
          </a:p>
          <a:p>
            <a:pPr lvl="1">
              <a:lnSpc>
                <a:spcPct val="120000"/>
              </a:lnSpc>
            </a:pPr>
            <a:r>
              <a:rPr lang="en-US" sz="2800" dirty="0">
                <a:solidFill>
                  <a:srgbClr val="00247D"/>
                </a:solidFill>
              </a:rPr>
              <a:t>Adopt a code of ethics.</a:t>
            </a:r>
            <a:r>
              <a:rPr lang="en-US" sz="2800" baseline="30000" dirty="0">
                <a:solidFill>
                  <a:srgbClr val="00247D"/>
                </a:solidFill>
              </a:rPr>
              <a:t>[1]</a:t>
            </a:r>
          </a:p>
          <a:p>
            <a:pPr lvl="1">
              <a:lnSpc>
                <a:spcPct val="120000"/>
              </a:lnSpc>
            </a:pPr>
            <a:r>
              <a:rPr lang="en-US" sz="2800" dirty="0">
                <a:solidFill>
                  <a:srgbClr val="00247D"/>
                </a:solidFill>
              </a:rPr>
              <a:t>Receive ethics training within 12 months of being elected or reelected to office.</a:t>
            </a:r>
            <a:r>
              <a:rPr lang="en-US" sz="2800" baseline="30000" dirty="0">
                <a:solidFill>
                  <a:srgbClr val="00247D"/>
                </a:solidFill>
              </a:rPr>
              <a:t>[2]</a:t>
            </a: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grpSp>
        <p:nvGrpSpPr>
          <p:cNvPr id="30" name="Group 29" descr="Graphic of a man and a woman in business attire with a completed checklist between them">
            <a:extLst>
              <a:ext uri="{FF2B5EF4-FFF2-40B4-BE49-F238E27FC236}">
                <a16:creationId xmlns:a16="http://schemas.microsoft.com/office/drawing/2014/main" id="{CD4958F4-21B3-2353-DA28-069E389F75CC}"/>
              </a:ext>
            </a:extLst>
          </p:cNvPr>
          <p:cNvGrpSpPr/>
          <p:nvPr/>
        </p:nvGrpSpPr>
        <p:grpSpPr>
          <a:xfrm>
            <a:off x="7280715" y="2425568"/>
            <a:ext cx="3617947" cy="1519358"/>
            <a:chOff x="7280715" y="2425568"/>
            <a:chExt cx="3617947" cy="1519358"/>
          </a:xfrm>
        </p:grpSpPr>
        <p:pic>
          <p:nvPicPr>
            <p:cNvPr id="20" name="Graphic 19" descr="Office worker female outline">
              <a:extLst>
                <a:ext uri="{FF2B5EF4-FFF2-40B4-BE49-F238E27FC236}">
                  <a16:creationId xmlns:a16="http://schemas.microsoft.com/office/drawing/2014/main" id="{27D8C166-188D-1716-ED6F-08F5B38D3D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715" y="2425568"/>
              <a:ext cx="1519358" cy="1519358"/>
            </a:xfrm>
            <a:prstGeom prst="rect">
              <a:avLst/>
            </a:prstGeom>
          </p:spPr>
        </p:pic>
        <p:pic>
          <p:nvPicPr>
            <p:cNvPr id="22" name="Graphic 21" descr="Office worker male outline">
              <a:extLst>
                <a:ext uri="{FF2B5EF4-FFF2-40B4-BE49-F238E27FC236}">
                  <a16:creationId xmlns:a16="http://schemas.microsoft.com/office/drawing/2014/main" id="{586AB592-4AEE-E8D2-11DC-CD78049541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79304" y="2425568"/>
              <a:ext cx="1519358" cy="1519358"/>
            </a:xfrm>
            <a:prstGeom prst="rect">
              <a:avLst/>
            </a:prstGeom>
          </p:spPr>
        </p:pic>
        <p:pic>
          <p:nvPicPr>
            <p:cNvPr id="24" name="Graphic 23" descr="Clipboard Checked with solid fill">
              <a:extLst>
                <a:ext uri="{FF2B5EF4-FFF2-40B4-BE49-F238E27FC236}">
                  <a16:creationId xmlns:a16="http://schemas.microsoft.com/office/drawing/2014/main" id="{1C78BCDB-109E-89C4-45AD-E26C10117C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32489" y="2789473"/>
              <a:ext cx="914400" cy="914400"/>
            </a:xfrm>
            <a:prstGeom prst="rect">
              <a:avLst/>
            </a:prstGeom>
          </p:spPr>
        </p:pic>
      </p:grpSp>
      <p:sp>
        <p:nvSpPr>
          <p:cNvPr id="11" name="TextBox 10">
            <a:extLst>
              <a:ext uri="{FF2B5EF4-FFF2-40B4-BE49-F238E27FC236}">
                <a16:creationId xmlns:a16="http://schemas.microsoft.com/office/drawing/2014/main" id="{230CD2F7-8867-D1A5-7055-070583C599DB}"/>
              </a:ext>
            </a:extLst>
          </p:cNvPr>
          <p:cNvSpPr txBox="1"/>
          <p:nvPr/>
        </p:nvSpPr>
        <p:spPr>
          <a:xfrm>
            <a:off x="6780770" y="4035325"/>
            <a:ext cx="5291781" cy="1892826"/>
          </a:xfrm>
          <a:prstGeom prst="rect">
            <a:avLst/>
          </a:prstGeom>
          <a:noFill/>
        </p:spPr>
        <p:txBody>
          <a:bodyPr wrap="square">
            <a:spAutoFit/>
          </a:bodyPr>
          <a:lstStyle/>
          <a:p>
            <a:pPr>
              <a:lnSpc>
                <a:spcPct val="90000"/>
              </a:lnSpc>
              <a:spcBef>
                <a:spcPts val="1000"/>
              </a:spcBef>
            </a:pPr>
            <a:r>
              <a:rPr lang="en-US" sz="2600" dirty="0">
                <a:solidFill>
                  <a:srgbClr val="00247D"/>
                </a:solidFill>
              </a:rPr>
              <a:t>Elected officials </a:t>
            </a:r>
            <a:r>
              <a:rPr lang="en-US" sz="2600" b="1" dirty="0">
                <a:solidFill>
                  <a:srgbClr val="00247D"/>
                </a:solidFill>
              </a:rPr>
              <a:t>set the tone </a:t>
            </a:r>
            <a:r>
              <a:rPr lang="en-US" sz="2600" dirty="0">
                <a:solidFill>
                  <a:srgbClr val="00247D"/>
                </a:solidFill>
              </a:rPr>
              <a:t>for the organization by carefully adhering to standards of ethical behavior, avoiding impropriety in the exercise of official duties. </a:t>
            </a:r>
          </a:p>
        </p:txBody>
      </p:sp>
      <p:cxnSp>
        <p:nvCxnSpPr>
          <p:cNvPr id="12" name="Straight Connector 11">
            <a:extLst>
              <a:ext uri="{FF2B5EF4-FFF2-40B4-BE49-F238E27FC236}">
                <a16:creationId xmlns:a16="http://schemas.microsoft.com/office/drawing/2014/main" id="{3CD09C0D-5879-F5E3-D8EE-5ABCAA880260}"/>
              </a:ext>
              <a:ext uri="{C183D7F6-B498-43B3-948B-1728B52AA6E4}">
                <adec:decorative xmlns:adec="http://schemas.microsoft.com/office/drawing/2017/decorative" val="1"/>
              </a:ext>
            </a:extLst>
          </p:cNvPr>
          <p:cNvCxnSpPr>
            <a:cxnSpLocks/>
          </p:cNvCxnSpPr>
          <p:nvPr/>
        </p:nvCxnSpPr>
        <p:spPr>
          <a:xfrm>
            <a:off x="6644017" y="4226011"/>
            <a:ext cx="0" cy="1539445"/>
          </a:xfrm>
          <a:prstGeom prst="line">
            <a:avLst/>
          </a:prstGeom>
          <a:ln/>
        </p:spPr>
        <p:style>
          <a:lnRef idx="1">
            <a:schemeClr val="accent2"/>
          </a:lnRef>
          <a:fillRef idx="0">
            <a:schemeClr val="accent2"/>
          </a:fillRef>
          <a:effectRef idx="0">
            <a:schemeClr val="accent2"/>
          </a:effectRef>
          <a:fontRef idx="minor">
            <a:schemeClr val="tx1"/>
          </a:fontRef>
        </p:style>
      </p:cxnSp>
      <p:sp>
        <p:nvSpPr>
          <p:cNvPr id="27" name="Footer Placeholder 14">
            <a:extLst>
              <a:ext uri="{FF2B5EF4-FFF2-40B4-BE49-F238E27FC236}">
                <a16:creationId xmlns:a16="http://schemas.microsoft.com/office/drawing/2014/main" id="{5E82B113-922B-9D6C-8FE8-15045B03E91B}"/>
              </a:ext>
            </a:extLst>
          </p:cNvPr>
          <p:cNvSpPr>
            <a:spLocks noGrp="1"/>
          </p:cNvSpPr>
          <p:nvPr>
            <p:ph type="ftr" sz="quarter" idx="11"/>
          </p:nvPr>
        </p:nvSpPr>
        <p:spPr>
          <a:xfrm>
            <a:off x="83187" y="6307005"/>
            <a:ext cx="6465621" cy="365125"/>
          </a:xfrm>
        </p:spPr>
        <p:txBody>
          <a:bodyPr/>
          <a:lstStyle/>
          <a:p>
            <a:pPr algn="l"/>
            <a:r>
              <a:rPr lang="en-US" sz="1600" baseline="30000" dirty="0"/>
              <a:t>[1]</a:t>
            </a:r>
            <a:r>
              <a:rPr lang="en-US" sz="1600" dirty="0">
                <a:hlinkClick r:id="rId9"/>
              </a:rPr>
              <a:t>G.S. 160A-86</a:t>
            </a:r>
            <a:r>
              <a:rPr lang="en-US" sz="1600" dirty="0"/>
              <a:t>  </a:t>
            </a:r>
            <a:r>
              <a:rPr lang="en-US" sz="1600" baseline="30000" dirty="0"/>
              <a:t>[2]</a:t>
            </a:r>
            <a:r>
              <a:rPr lang="en-US" sz="1600" dirty="0">
                <a:hlinkClick r:id="rId10"/>
              </a:rPr>
              <a:t>G.S. 160A-87</a:t>
            </a:r>
            <a:endParaRPr lang="en-US" sz="1600" dirty="0"/>
          </a:p>
        </p:txBody>
      </p:sp>
      <p:sp>
        <p:nvSpPr>
          <p:cNvPr id="26" name="Slide Number Placeholder 25">
            <a:extLst>
              <a:ext uri="{FF2B5EF4-FFF2-40B4-BE49-F238E27FC236}">
                <a16:creationId xmlns:a16="http://schemas.microsoft.com/office/drawing/2014/main" id="{1605A33E-C8F5-D877-AE9C-205F210BC9F2}"/>
              </a:ext>
            </a:extLst>
          </p:cNvPr>
          <p:cNvSpPr>
            <a:spLocks noGrp="1"/>
          </p:cNvSpPr>
          <p:nvPr>
            <p:ph type="sldNum" sz="quarter" idx="12"/>
          </p:nvPr>
        </p:nvSpPr>
        <p:spPr/>
        <p:txBody>
          <a:bodyPr/>
          <a:lstStyle/>
          <a:p>
            <a:fld id="{D0A0CA5A-5976-4C5C-8430-DE8EEFD09A73}" type="slidenum">
              <a:rPr lang="en-US" smtClean="0"/>
              <a:t>3</a:t>
            </a:fld>
            <a:endParaRPr lang="en-US"/>
          </a:p>
        </p:txBody>
      </p:sp>
    </p:spTree>
    <p:extLst>
      <p:ext uri="{BB962C8B-B14F-4D97-AF65-F5344CB8AC3E}">
        <p14:creationId xmlns:p14="http://schemas.microsoft.com/office/powerpoint/2010/main" val="221566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Principles of Ethical Conduct</a:t>
            </a:r>
            <a:endParaRPr lang="en-US" sz="18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838200" y="2636775"/>
            <a:ext cx="6180438" cy="3433763"/>
          </a:xfrm>
        </p:spPr>
        <p:txBody>
          <a:bodyPr>
            <a:normAutofit/>
          </a:bodyPr>
          <a:lstStyle/>
          <a:p>
            <a:pPr marL="228600" lvl="0" indent="-228600">
              <a:lnSpc>
                <a:spcPct val="90000"/>
              </a:lnSpc>
              <a:spcBef>
                <a:spcPts val="1000"/>
              </a:spcBef>
              <a:buFont typeface="Arial" panose="020B0604020202020204" pitchFamily="34" charset="0"/>
              <a:buChar char="•"/>
            </a:pPr>
            <a:r>
              <a:rPr lang="en-US" sz="2800" b="1" dirty="0">
                <a:solidFill>
                  <a:srgbClr val="00247D"/>
                </a:solidFill>
              </a:rPr>
              <a:t>Honesty and Integrity </a:t>
            </a:r>
            <a:r>
              <a:rPr lang="en-US" sz="2800" dirty="0">
                <a:solidFill>
                  <a:srgbClr val="00247D"/>
                </a:solidFill>
              </a:rPr>
              <a:t>- </a:t>
            </a:r>
            <a:r>
              <a:rPr lang="en-US" dirty="0">
                <a:solidFill>
                  <a:srgbClr val="00247D"/>
                </a:solidFill>
              </a:rPr>
              <a:t>B</a:t>
            </a:r>
            <a:r>
              <a:rPr lang="en-US" sz="2800" dirty="0">
                <a:solidFill>
                  <a:srgbClr val="00247D"/>
                </a:solidFill>
              </a:rPr>
              <a:t>oard members should foster public trust in the board among the community</a:t>
            </a:r>
            <a:r>
              <a:rPr lang="en-US" dirty="0">
                <a:solidFill>
                  <a:srgbClr val="00247D"/>
                </a:solidFill>
              </a:rPr>
              <a:t> by a</a:t>
            </a:r>
            <a:r>
              <a:rPr lang="en-US" sz="2800" dirty="0">
                <a:solidFill>
                  <a:srgbClr val="00247D"/>
                </a:solidFill>
              </a:rPr>
              <a:t>cting responsibly and transparently.  </a:t>
            </a:r>
          </a:p>
          <a:p>
            <a:pPr marL="228600" lvl="0" indent="-228600">
              <a:lnSpc>
                <a:spcPct val="90000"/>
              </a:lnSpc>
              <a:spcBef>
                <a:spcPts val="1000"/>
              </a:spcBef>
              <a:buFont typeface="Arial" panose="020B0604020202020204" pitchFamily="34" charset="0"/>
              <a:buChar char="•"/>
            </a:pPr>
            <a:r>
              <a:rPr lang="en-US" sz="2800" b="1" dirty="0">
                <a:solidFill>
                  <a:srgbClr val="00247D"/>
                </a:solidFill>
              </a:rPr>
              <a:t>Impartiality and Respect </a:t>
            </a:r>
            <a:r>
              <a:rPr lang="en-US" sz="2800" dirty="0">
                <a:solidFill>
                  <a:srgbClr val="00247D"/>
                </a:solidFill>
              </a:rPr>
              <a:t>- All issues and all citizens should be handled with fairness, impartiality and respect.  </a:t>
            </a: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pic>
        <p:nvPicPr>
          <p:cNvPr id="10" name="Picture 9" descr="Stock image of a four-way road sign. The points on the sign show the words integrity, ethics, respect, and honesty.">
            <a:extLst>
              <a:ext uri="{FF2B5EF4-FFF2-40B4-BE49-F238E27FC236}">
                <a16:creationId xmlns:a16="http://schemas.microsoft.com/office/drawing/2014/main" id="{E43B6EDE-D9C2-D063-E46D-16904DFFCC72}"/>
              </a:ext>
            </a:extLst>
          </p:cNvPr>
          <p:cNvPicPr>
            <a:picLocks noChangeAspect="1"/>
          </p:cNvPicPr>
          <p:nvPr/>
        </p:nvPicPr>
        <p:blipFill>
          <a:blip r:embed="rId3"/>
          <a:stretch>
            <a:fillRect/>
          </a:stretch>
        </p:blipFill>
        <p:spPr>
          <a:xfrm>
            <a:off x="7174597" y="2144362"/>
            <a:ext cx="4560203" cy="2865368"/>
          </a:xfrm>
          <a:prstGeom prst="rect">
            <a:avLst/>
          </a:prstGeom>
        </p:spPr>
      </p:pic>
      <p:sp>
        <p:nvSpPr>
          <p:cNvPr id="9" name="Slide Number Placeholder 8">
            <a:extLst>
              <a:ext uri="{FF2B5EF4-FFF2-40B4-BE49-F238E27FC236}">
                <a16:creationId xmlns:a16="http://schemas.microsoft.com/office/drawing/2014/main" id="{EB0A8A6D-2402-EB7C-9063-C90DB2861A52}"/>
              </a:ext>
            </a:extLst>
          </p:cNvPr>
          <p:cNvSpPr>
            <a:spLocks noGrp="1"/>
          </p:cNvSpPr>
          <p:nvPr>
            <p:ph type="sldNum" sz="quarter" idx="12"/>
          </p:nvPr>
        </p:nvSpPr>
        <p:spPr/>
        <p:txBody>
          <a:bodyPr/>
          <a:lstStyle/>
          <a:p>
            <a:fld id="{D0A0CA5A-5976-4C5C-8430-DE8EEFD09A73}" type="slidenum">
              <a:rPr lang="en-US" smtClean="0"/>
              <a:t>4</a:t>
            </a:fld>
            <a:endParaRPr lang="en-US"/>
          </a:p>
        </p:txBody>
      </p:sp>
    </p:spTree>
    <p:extLst>
      <p:ext uri="{BB962C8B-B14F-4D97-AF65-F5344CB8AC3E}">
        <p14:creationId xmlns:p14="http://schemas.microsoft.com/office/powerpoint/2010/main" val="113417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Principles of Ethical Conduct</a:t>
            </a:r>
            <a:endParaRPr lang="en-US" sz="32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838200" y="2636775"/>
            <a:ext cx="5907833" cy="3719575"/>
          </a:xfrm>
        </p:spPr>
        <p:txBody>
          <a:bodyPr>
            <a:normAutofit fontScale="92500" lnSpcReduction="10000"/>
          </a:bodyPr>
          <a:lstStyle/>
          <a:p>
            <a:pPr marL="228600" lvl="0" indent="-228600">
              <a:lnSpc>
                <a:spcPct val="90000"/>
              </a:lnSpc>
              <a:spcBef>
                <a:spcPts val="1000"/>
              </a:spcBef>
              <a:buFont typeface="Arial" panose="020B0604020202020204" pitchFamily="34" charset="0"/>
              <a:buChar char="•"/>
            </a:pPr>
            <a:r>
              <a:rPr lang="en-US" sz="2800" b="1" dirty="0">
                <a:solidFill>
                  <a:srgbClr val="00247D"/>
                </a:solidFill>
              </a:rPr>
              <a:t>Fair and Equitable Treatment </a:t>
            </a:r>
            <a:r>
              <a:rPr lang="en-US" sz="2800" dirty="0">
                <a:solidFill>
                  <a:srgbClr val="00247D"/>
                </a:solidFill>
              </a:rPr>
              <a:t>- Board members should never act in a way that would result in unfair or preferential treatment. </a:t>
            </a:r>
          </a:p>
          <a:p>
            <a:pPr marL="228600" lvl="0" indent="-228600">
              <a:lnSpc>
                <a:spcPct val="90000"/>
              </a:lnSpc>
              <a:spcBef>
                <a:spcPts val="1000"/>
              </a:spcBef>
              <a:buFont typeface="Arial" panose="020B0604020202020204" pitchFamily="34" charset="0"/>
              <a:buChar char="•"/>
            </a:pPr>
            <a:r>
              <a:rPr lang="en-US" sz="2800" b="1" dirty="0">
                <a:solidFill>
                  <a:srgbClr val="00247D"/>
                </a:solidFill>
              </a:rPr>
              <a:t>Effort</a:t>
            </a:r>
            <a:r>
              <a:rPr lang="en-US" sz="2800" dirty="0">
                <a:solidFill>
                  <a:srgbClr val="00247D"/>
                </a:solidFill>
              </a:rPr>
              <a:t> - Board members have an obligation to faithfully perform their duties.</a:t>
            </a:r>
          </a:p>
          <a:p>
            <a:pPr marL="228600" lvl="0" indent="-228600">
              <a:lnSpc>
                <a:spcPct val="90000"/>
              </a:lnSpc>
              <a:spcBef>
                <a:spcPts val="1000"/>
              </a:spcBef>
              <a:buFont typeface="Arial" panose="020B0604020202020204" pitchFamily="34" charset="0"/>
              <a:buChar char="•"/>
            </a:pPr>
            <a:r>
              <a:rPr lang="en-US" sz="2800" b="1" dirty="0">
                <a:solidFill>
                  <a:srgbClr val="00247D"/>
                </a:solidFill>
              </a:rPr>
              <a:t>Accountability</a:t>
            </a:r>
            <a:r>
              <a:rPr lang="en-US" sz="2800" dirty="0">
                <a:solidFill>
                  <a:srgbClr val="00247D"/>
                </a:solidFill>
              </a:rPr>
              <a:t> - Board members should accept responsibility for upholding their code of ethics.</a:t>
            </a: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pic>
        <p:nvPicPr>
          <p:cNvPr id="10" name="Picture 9" descr="Stock image of a wooden sign with the words ethics, accountability, principles, integrity, and values.">
            <a:extLst>
              <a:ext uri="{FF2B5EF4-FFF2-40B4-BE49-F238E27FC236}">
                <a16:creationId xmlns:a16="http://schemas.microsoft.com/office/drawing/2014/main" id="{193740E8-B984-CA10-01A0-0AAC3479EE7A}"/>
              </a:ext>
            </a:extLst>
          </p:cNvPr>
          <p:cNvPicPr>
            <a:picLocks noChangeAspect="1"/>
          </p:cNvPicPr>
          <p:nvPr/>
        </p:nvPicPr>
        <p:blipFill rotWithShape="1">
          <a:blip r:embed="rId3"/>
          <a:srcRect l="22975" t="2794" r="19752" b="6032"/>
          <a:stretch/>
        </p:blipFill>
        <p:spPr>
          <a:xfrm>
            <a:off x="7128478" y="1508873"/>
            <a:ext cx="4471851" cy="4633173"/>
          </a:xfrm>
          <a:prstGeom prst="rect">
            <a:avLst/>
          </a:prstGeom>
        </p:spPr>
      </p:pic>
      <p:sp>
        <p:nvSpPr>
          <p:cNvPr id="9" name="Slide Number Placeholder 8">
            <a:extLst>
              <a:ext uri="{FF2B5EF4-FFF2-40B4-BE49-F238E27FC236}">
                <a16:creationId xmlns:a16="http://schemas.microsoft.com/office/drawing/2014/main" id="{8E5E3AAA-CB28-10E7-BD05-58C0FD5F01D2}"/>
              </a:ext>
            </a:extLst>
          </p:cNvPr>
          <p:cNvSpPr>
            <a:spLocks noGrp="1"/>
          </p:cNvSpPr>
          <p:nvPr>
            <p:ph type="sldNum" sz="quarter" idx="12"/>
          </p:nvPr>
        </p:nvSpPr>
        <p:spPr/>
        <p:txBody>
          <a:bodyPr/>
          <a:lstStyle/>
          <a:p>
            <a:fld id="{D0A0CA5A-5976-4C5C-8430-DE8EEFD09A73}" type="slidenum">
              <a:rPr lang="en-US" smtClean="0"/>
              <a:t>5</a:t>
            </a:fld>
            <a:endParaRPr lang="en-US"/>
          </a:p>
        </p:txBody>
      </p:sp>
    </p:spTree>
    <p:extLst>
      <p:ext uri="{BB962C8B-B14F-4D97-AF65-F5344CB8AC3E}">
        <p14:creationId xmlns:p14="http://schemas.microsoft.com/office/powerpoint/2010/main" val="141876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Conflicts of Interest</a:t>
            </a:r>
            <a:endParaRPr lang="en-US" sz="32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217877" y="2443176"/>
            <a:ext cx="6984816" cy="3945266"/>
          </a:xfrm>
        </p:spPr>
        <p:txBody>
          <a:bodyPr>
            <a:noAutofit/>
          </a:bodyPr>
          <a:lstStyle/>
          <a:p>
            <a:pPr marL="230188" lvl="0" indent="-230188">
              <a:lnSpc>
                <a:spcPct val="100000"/>
              </a:lnSpc>
              <a:spcBef>
                <a:spcPts val="1000"/>
              </a:spcBef>
              <a:buFont typeface="Arial" panose="020B0604020202020204" pitchFamily="34" charset="0"/>
              <a:buChar char="•"/>
            </a:pPr>
            <a:r>
              <a:rPr lang="en-US" sz="2400" dirty="0">
                <a:solidFill>
                  <a:srgbClr val="00247D"/>
                </a:solidFill>
              </a:rPr>
              <a:t>A </a:t>
            </a:r>
            <a:r>
              <a:rPr lang="en-US" sz="2400" b="1" dirty="0">
                <a:solidFill>
                  <a:srgbClr val="00247D"/>
                </a:solidFill>
              </a:rPr>
              <a:t>conflict of interest</a:t>
            </a:r>
            <a:r>
              <a:rPr lang="en-US" sz="2400" dirty="0">
                <a:solidFill>
                  <a:srgbClr val="00247D"/>
                </a:solidFill>
              </a:rPr>
              <a:t> is a situation in which a person stands to receive a personal benefit from actions or decisions they make in an official capacity.   </a:t>
            </a:r>
          </a:p>
          <a:p>
            <a:pPr marL="230188" lvl="0" indent="-230188">
              <a:lnSpc>
                <a:spcPct val="100000"/>
              </a:lnSpc>
              <a:spcBef>
                <a:spcPts val="1000"/>
              </a:spcBef>
              <a:buFont typeface="Arial" panose="020B0604020202020204" pitchFamily="34" charset="0"/>
              <a:buChar char="•"/>
            </a:pPr>
            <a:r>
              <a:rPr lang="en-US" sz="2400" dirty="0">
                <a:solidFill>
                  <a:srgbClr val="00247D"/>
                </a:solidFill>
              </a:rPr>
              <a:t>Public officials may not, for example: </a:t>
            </a:r>
          </a:p>
          <a:p>
            <a:pPr marL="687388" lvl="1" indent="-230188">
              <a:lnSpc>
                <a:spcPct val="100000"/>
              </a:lnSpc>
              <a:spcBef>
                <a:spcPts val="1000"/>
              </a:spcBef>
            </a:pPr>
            <a:r>
              <a:rPr lang="en-US" dirty="0">
                <a:solidFill>
                  <a:srgbClr val="00247D"/>
                </a:solidFill>
              </a:rPr>
              <a:t>Receive direct benefits from public contracts that they are involved in making or administering.</a:t>
            </a:r>
            <a:r>
              <a:rPr lang="en-US" baseline="30000" dirty="0">
                <a:solidFill>
                  <a:srgbClr val="00247D"/>
                </a:solidFill>
              </a:rPr>
              <a:t>[3]</a:t>
            </a:r>
          </a:p>
          <a:p>
            <a:pPr marL="687388" lvl="1" indent="-230188">
              <a:lnSpc>
                <a:spcPct val="100000"/>
              </a:lnSpc>
              <a:spcBef>
                <a:spcPts val="1000"/>
              </a:spcBef>
            </a:pPr>
            <a:r>
              <a:rPr lang="en-US" dirty="0">
                <a:solidFill>
                  <a:srgbClr val="00247D"/>
                </a:solidFill>
              </a:rPr>
              <a:t>Use confidential information for personal financial gain.</a:t>
            </a:r>
            <a:r>
              <a:rPr lang="en-US" baseline="30000" dirty="0">
                <a:solidFill>
                  <a:srgbClr val="00247D"/>
                </a:solidFill>
              </a:rPr>
              <a:t>[4]</a:t>
            </a: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pic>
        <p:nvPicPr>
          <p:cNvPr id="16" name="Graphic 15" descr="Present outline">
            <a:extLst>
              <a:ext uri="{FF2B5EF4-FFF2-40B4-BE49-F238E27FC236}">
                <a16:creationId xmlns:a16="http://schemas.microsoft.com/office/drawing/2014/main" id="{287E5206-0C1D-79D4-F616-66796373A8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6527" y="847004"/>
            <a:ext cx="1534388" cy="1534388"/>
          </a:xfrm>
          <a:prstGeom prst="rect">
            <a:avLst/>
          </a:prstGeom>
        </p:spPr>
      </p:pic>
      <p:sp>
        <p:nvSpPr>
          <p:cNvPr id="14" name="TextBox 13">
            <a:extLst>
              <a:ext uri="{FF2B5EF4-FFF2-40B4-BE49-F238E27FC236}">
                <a16:creationId xmlns:a16="http://schemas.microsoft.com/office/drawing/2014/main" id="{2FB99BE0-1A52-5590-49C8-337244F557BB}"/>
              </a:ext>
            </a:extLst>
          </p:cNvPr>
          <p:cNvSpPr txBox="1"/>
          <p:nvPr/>
        </p:nvSpPr>
        <p:spPr>
          <a:xfrm>
            <a:off x="8002479" y="2400522"/>
            <a:ext cx="3487247" cy="1785104"/>
          </a:xfrm>
          <a:prstGeom prst="rect">
            <a:avLst/>
          </a:prstGeom>
          <a:noFill/>
        </p:spPr>
        <p:txBody>
          <a:bodyPr wrap="square">
            <a:spAutoFit/>
          </a:bodyPr>
          <a:lstStyle/>
          <a:p>
            <a:r>
              <a:rPr lang="en-US" sz="2200" dirty="0">
                <a:solidFill>
                  <a:srgbClr val="00247D"/>
                </a:solidFill>
              </a:rPr>
              <a:t>Governing boards should understand and comply with state restrictions on accepting gifts or favors from contractors and suppliers.</a:t>
            </a:r>
            <a:r>
              <a:rPr lang="en-US" sz="2200" baseline="30000" dirty="0">
                <a:solidFill>
                  <a:srgbClr val="00247D"/>
                </a:solidFill>
              </a:rPr>
              <a:t>[5]</a:t>
            </a:r>
          </a:p>
        </p:txBody>
      </p:sp>
      <p:cxnSp>
        <p:nvCxnSpPr>
          <p:cNvPr id="17" name="Straight Connector 16">
            <a:extLst>
              <a:ext uri="{FF2B5EF4-FFF2-40B4-BE49-F238E27FC236}">
                <a16:creationId xmlns:a16="http://schemas.microsoft.com/office/drawing/2014/main" id="{5F885DB1-0B16-3F54-99A4-D7DAD9400BF4}"/>
              </a:ext>
              <a:ext uri="{C183D7F6-B498-43B3-948B-1728B52AA6E4}">
                <adec:decorative xmlns:adec="http://schemas.microsoft.com/office/drawing/2017/decorative" val="1"/>
              </a:ext>
            </a:extLst>
          </p:cNvPr>
          <p:cNvCxnSpPr>
            <a:cxnSpLocks/>
          </p:cNvCxnSpPr>
          <p:nvPr/>
        </p:nvCxnSpPr>
        <p:spPr>
          <a:xfrm>
            <a:off x="7892052" y="2523351"/>
            <a:ext cx="0" cy="1539445"/>
          </a:xfrm>
          <a:prstGeom prst="line">
            <a:avLst/>
          </a:prstGeom>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6B1C333E-C020-5BC7-F242-BDD961A54647}"/>
              </a:ext>
            </a:extLst>
          </p:cNvPr>
          <p:cNvSpPr txBox="1"/>
          <p:nvPr/>
        </p:nvSpPr>
        <p:spPr>
          <a:xfrm>
            <a:off x="7516298" y="4575798"/>
            <a:ext cx="4333831" cy="1631216"/>
          </a:xfrm>
          <a:prstGeom prst="rect">
            <a:avLst/>
          </a:prstGeom>
          <a:noFill/>
          <a:ln w="12700">
            <a:solidFill>
              <a:schemeClr val="accent2"/>
            </a:solidFill>
          </a:ln>
        </p:spPr>
        <p:txBody>
          <a:bodyPr wrap="square">
            <a:spAutoFit/>
          </a:bodyPr>
          <a:lstStyle/>
          <a:p>
            <a:r>
              <a:rPr lang="en-US" sz="2000" b="1" dirty="0">
                <a:solidFill>
                  <a:srgbClr val="00247D"/>
                </a:solidFill>
              </a:rPr>
              <a:t>These are just a few examples of restricted conduct. See the resources on the next slide for more information, and remember to participate in required ethics training.</a:t>
            </a:r>
            <a:endParaRPr lang="en-US" sz="2000" b="1" baseline="30000" dirty="0">
              <a:solidFill>
                <a:srgbClr val="00247D"/>
              </a:solidFill>
            </a:endParaRPr>
          </a:p>
        </p:txBody>
      </p:sp>
      <p:sp>
        <p:nvSpPr>
          <p:cNvPr id="18" name="Footer Placeholder 14">
            <a:extLst>
              <a:ext uri="{FF2B5EF4-FFF2-40B4-BE49-F238E27FC236}">
                <a16:creationId xmlns:a16="http://schemas.microsoft.com/office/drawing/2014/main" id="{3B6AD5F0-9185-E0DA-E9D5-7DAABF341576}"/>
              </a:ext>
            </a:extLst>
          </p:cNvPr>
          <p:cNvSpPr>
            <a:spLocks noGrp="1"/>
          </p:cNvSpPr>
          <p:nvPr>
            <p:ph type="ftr" sz="quarter" idx="11"/>
          </p:nvPr>
        </p:nvSpPr>
        <p:spPr>
          <a:xfrm>
            <a:off x="83187" y="6307005"/>
            <a:ext cx="6465621" cy="365125"/>
          </a:xfrm>
        </p:spPr>
        <p:txBody>
          <a:bodyPr/>
          <a:lstStyle/>
          <a:p>
            <a:pPr algn="l"/>
            <a:r>
              <a:rPr lang="en-US" sz="1600" baseline="30000" dirty="0"/>
              <a:t>[3]</a:t>
            </a:r>
            <a:r>
              <a:rPr lang="en-US" sz="1600" dirty="0">
                <a:hlinkClick r:id="rId5"/>
              </a:rPr>
              <a:t>G.S. 14-234</a:t>
            </a:r>
            <a:r>
              <a:rPr lang="en-US" sz="1600" dirty="0"/>
              <a:t>  </a:t>
            </a:r>
            <a:r>
              <a:rPr lang="en-US" sz="1600" baseline="30000" dirty="0"/>
              <a:t>[4]</a:t>
            </a:r>
            <a:r>
              <a:rPr lang="en-US" sz="1600" dirty="0">
                <a:hlinkClick r:id="rId6"/>
              </a:rPr>
              <a:t>G.S. 14-234.1</a:t>
            </a:r>
            <a:r>
              <a:rPr lang="en-US" sz="1600" dirty="0"/>
              <a:t>  </a:t>
            </a:r>
            <a:r>
              <a:rPr lang="en-US" sz="1600" baseline="30000" dirty="0"/>
              <a:t>[5]</a:t>
            </a:r>
            <a:r>
              <a:rPr lang="en-US" sz="1600" dirty="0">
                <a:hlinkClick r:id="rId7"/>
              </a:rPr>
              <a:t>G.S. 133-32</a:t>
            </a:r>
            <a:endParaRPr lang="en-US" sz="1600" dirty="0"/>
          </a:p>
        </p:txBody>
      </p:sp>
      <p:sp>
        <p:nvSpPr>
          <p:cNvPr id="10" name="Slide Number Placeholder 9">
            <a:extLst>
              <a:ext uri="{FF2B5EF4-FFF2-40B4-BE49-F238E27FC236}">
                <a16:creationId xmlns:a16="http://schemas.microsoft.com/office/drawing/2014/main" id="{3F45D249-5144-DB75-C382-025DE42279F2}"/>
              </a:ext>
            </a:extLst>
          </p:cNvPr>
          <p:cNvSpPr>
            <a:spLocks noGrp="1"/>
          </p:cNvSpPr>
          <p:nvPr>
            <p:ph type="sldNum" sz="quarter" idx="12"/>
          </p:nvPr>
        </p:nvSpPr>
        <p:spPr/>
        <p:txBody>
          <a:bodyPr/>
          <a:lstStyle/>
          <a:p>
            <a:fld id="{D0A0CA5A-5976-4C5C-8430-DE8EEFD09A73}" type="slidenum">
              <a:rPr lang="en-US" smtClean="0"/>
              <a:t>6</a:t>
            </a:fld>
            <a:endParaRPr lang="en-US" dirty="0"/>
          </a:p>
        </p:txBody>
      </p:sp>
    </p:spTree>
    <p:extLst>
      <p:ext uri="{BB962C8B-B14F-4D97-AF65-F5344CB8AC3E}">
        <p14:creationId xmlns:p14="http://schemas.microsoft.com/office/powerpoint/2010/main" val="355358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1" y="1348070"/>
            <a:ext cx="6364496" cy="1156273"/>
          </a:xfrm>
        </p:spPr>
        <p:txBody>
          <a:bodyPr>
            <a:normAutofit/>
          </a:bodyPr>
          <a:lstStyle/>
          <a:p>
            <a:r>
              <a:rPr lang="en-US" sz="4400" dirty="0">
                <a:solidFill>
                  <a:srgbClr val="00247D"/>
                </a:solidFill>
                <a:latin typeface="Calibri Light" panose="020F0302020204030204"/>
                <a:ea typeface="+mj-ea"/>
                <a:cs typeface="+mj-cs"/>
              </a:rPr>
              <a:t>Resources</a:t>
            </a:r>
            <a:endParaRPr lang="en-US" sz="1200" dirty="0">
              <a:solidFill>
                <a:srgbClr val="00247D"/>
              </a:solidFill>
            </a:endParaRP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9" name="Straight Connector 8">
            <a:extLst>
              <a:ext uri="{FF2B5EF4-FFF2-40B4-BE49-F238E27FC236}">
                <a16:creationId xmlns:a16="http://schemas.microsoft.com/office/drawing/2014/main" id="{470D795E-F017-6A9F-BBA8-E476CAB7AE07}"/>
              </a:ext>
              <a:ext uri="{C183D7F6-B498-43B3-948B-1728B52AA6E4}">
                <adec:decorative xmlns:adec="http://schemas.microsoft.com/office/drawing/2017/decorative" val="1"/>
              </a:ext>
            </a:extLst>
          </p:cNvPr>
          <p:cNvCxnSpPr>
            <a:cxnSpLocks/>
          </p:cNvCxnSpPr>
          <p:nvPr/>
        </p:nvCxnSpPr>
        <p:spPr>
          <a:xfrm>
            <a:off x="838200" y="2495378"/>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sp>
        <p:nvSpPr>
          <p:cNvPr id="14" name="Content Placeholder 2">
            <a:extLst>
              <a:ext uri="{FF2B5EF4-FFF2-40B4-BE49-F238E27FC236}">
                <a16:creationId xmlns:a16="http://schemas.microsoft.com/office/drawing/2014/main" id="{1C61082E-D889-BF7B-2730-E524E1C4CAF6}"/>
              </a:ext>
            </a:extLst>
          </p:cNvPr>
          <p:cNvSpPr txBox="1">
            <a:spLocks/>
          </p:cNvSpPr>
          <p:nvPr/>
        </p:nvSpPr>
        <p:spPr>
          <a:xfrm>
            <a:off x="330479" y="2756644"/>
            <a:ext cx="5907833" cy="3026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247D"/>
                </a:solidFill>
                <a:hlinkClick r:id="rId3">
                  <a:extLst>
                    <a:ext uri="{A12FA001-AC4F-418D-AE19-62706E023703}">
                      <ahyp:hlinkClr xmlns:ahyp="http://schemas.microsoft.com/office/drawing/2018/hyperlinkcolor" val="tx"/>
                    </a:ext>
                  </a:extLst>
                </a:hlinkClick>
              </a:rPr>
              <a:t>Ethics for Local Government Officials (UNC School of Government)</a:t>
            </a:r>
            <a:endParaRPr lang="en-US" sz="2600" dirty="0">
              <a:solidFill>
                <a:srgbClr val="00247D"/>
              </a:solidFill>
            </a:endParaRPr>
          </a:p>
          <a:p>
            <a:r>
              <a:rPr lang="en-US" sz="2600" dirty="0">
                <a:solidFill>
                  <a:srgbClr val="00247D"/>
                </a:solidFill>
                <a:hlinkClick r:id="rId4">
                  <a:extLst>
                    <a:ext uri="{A12FA001-AC4F-418D-AE19-62706E023703}">
                      <ahyp:hlinkClr xmlns:ahyp="http://schemas.microsoft.com/office/drawing/2018/hyperlinkcolor" val="tx"/>
                    </a:ext>
                  </a:extLst>
                </a:hlinkClick>
              </a:rPr>
              <a:t>County and Municipal Government in North Carolina, Chapter 7: Ethics and Conflicts of Interest (UNC School of Government)</a:t>
            </a:r>
            <a:endParaRPr lang="en-US" sz="2600" dirty="0">
              <a:solidFill>
                <a:srgbClr val="00247D"/>
              </a:solidFill>
            </a:endParaRPr>
          </a:p>
          <a:p>
            <a:endParaRPr lang="en-US" sz="2600" dirty="0">
              <a:solidFill>
                <a:srgbClr val="00247D"/>
              </a:solidFill>
            </a:endParaRPr>
          </a:p>
          <a:p>
            <a:endParaRPr lang="en-US" sz="2600" dirty="0">
              <a:solidFill>
                <a:srgbClr val="00247D"/>
              </a:solidFill>
              <a:hlinkClick r:id="rId5">
                <a:extLst>
                  <a:ext uri="{A12FA001-AC4F-418D-AE19-62706E023703}">
                    <ahyp:hlinkClr xmlns:ahyp="http://schemas.microsoft.com/office/drawing/2018/hyperlinkcolor" val="tx"/>
                  </a:ext>
                </a:extLst>
              </a:hlinkClick>
            </a:endParaRPr>
          </a:p>
        </p:txBody>
      </p:sp>
      <p:sp>
        <p:nvSpPr>
          <p:cNvPr id="15" name="Content Placeholder 2">
            <a:extLst>
              <a:ext uri="{FF2B5EF4-FFF2-40B4-BE49-F238E27FC236}">
                <a16:creationId xmlns:a16="http://schemas.microsoft.com/office/drawing/2014/main" id="{FE874B04-ED11-4E70-4F76-8002D4728113}"/>
              </a:ext>
            </a:extLst>
          </p:cNvPr>
          <p:cNvSpPr txBox="1">
            <a:spLocks/>
          </p:cNvSpPr>
          <p:nvPr/>
        </p:nvSpPr>
        <p:spPr>
          <a:xfrm>
            <a:off x="6238312" y="2756644"/>
            <a:ext cx="5907833" cy="3433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247D"/>
                </a:solidFill>
                <a:hlinkClick r:id="rId6">
                  <a:extLst>
                    <a:ext uri="{A12FA001-AC4F-418D-AE19-62706E023703}">
                      <ahyp:hlinkClr xmlns:ahyp="http://schemas.microsoft.com/office/drawing/2018/hyperlinkcolor" val="tx"/>
                    </a:ext>
                  </a:extLst>
                </a:hlinkClick>
              </a:rPr>
              <a:t>Ethics for Elected Officials training course (UNC School of Government)</a:t>
            </a:r>
            <a:endParaRPr lang="en-US" sz="2600" dirty="0">
              <a:solidFill>
                <a:srgbClr val="00247D"/>
              </a:solidFill>
              <a:hlinkClick r:id="rId7">
                <a:extLst>
                  <a:ext uri="{A12FA001-AC4F-418D-AE19-62706E023703}">
                    <ahyp:hlinkClr xmlns:ahyp="http://schemas.microsoft.com/office/drawing/2018/hyperlinkcolor" val="tx"/>
                  </a:ext>
                </a:extLst>
              </a:hlinkClick>
            </a:endParaRPr>
          </a:p>
          <a:p>
            <a:r>
              <a:rPr lang="en-US" sz="2600" dirty="0">
                <a:solidFill>
                  <a:srgbClr val="00247D"/>
                </a:solidFill>
                <a:hlinkClick r:id="rId7">
                  <a:extLst>
                    <a:ext uri="{A12FA001-AC4F-418D-AE19-62706E023703}">
                      <ahyp:hlinkClr xmlns:ahyp="http://schemas.microsoft.com/office/drawing/2018/hyperlinkcolor" val="tx"/>
                    </a:ext>
                  </a:extLst>
                </a:hlinkClick>
              </a:rPr>
              <a:t>Ethics &amp; Conflicts blog posts (UNC School of Government)</a:t>
            </a:r>
            <a:endParaRPr lang="en-US" sz="2600" dirty="0">
              <a:solidFill>
                <a:srgbClr val="00247D"/>
              </a:solidFill>
            </a:endParaRPr>
          </a:p>
          <a:p>
            <a:endParaRPr lang="en-US" sz="2600" dirty="0">
              <a:solidFill>
                <a:srgbClr val="00247D"/>
              </a:solidFill>
            </a:endParaRPr>
          </a:p>
          <a:p>
            <a:endParaRPr lang="en-US" dirty="0">
              <a:solidFill>
                <a:srgbClr val="00247D"/>
              </a:solidFill>
            </a:endParaRPr>
          </a:p>
          <a:p>
            <a:endParaRPr lang="en-US" sz="2200" dirty="0">
              <a:solidFill>
                <a:srgbClr val="00247D"/>
              </a:solidFill>
            </a:endParaRPr>
          </a:p>
          <a:p>
            <a:endParaRPr lang="en-US" sz="2200" dirty="0">
              <a:solidFill>
                <a:srgbClr val="00247D"/>
              </a:solidFill>
            </a:endParaRPr>
          </a:p>
        </p:txBody>
      </p:sp>
      <p:sp>
        <p:nvSpPr>
          <p:cNvPr id="11" name="Slide Number Placeholder 10">
            <a:extLst>
              <a:ext uri="{FF2B5EF4-FFF2-40B4-BE49-F238E27FC236}">
                <a16:creationId xmlns:a16="http://schemas.microsoft.com/office/drawing/2014/main" id="{52594E99-3E56-5EBD-ACB6-12D045381FB3}"/>
              </a:ext>
            </a:extLst>
          </p:cNvPr>
          <p:cNvSpPr>
            <a:spLocks noGrp="1"/>
          </p:cNvSpPr>
          <p:nvPr>
            <p:ph type="sldNum" sz="quarter" idx="12"/>
          </p:nvPr>
        </p:nvSpPr>
        <p:spPr/>
        <p:txBody>
          <a:bodyPr/>
          <a:lstStyle/>
          <a:p>
            <a:fld id="{D0A0CA5A-5976-4C5C-8430-DE8EEFD09A73}" type="slidenum">
              <a:rPr lang="en-US" smtClean="0"/>
              <a:t>7</a:t>
            </a:fld>
            <a:endParaRPr lang="en-US"/>
          </a:p>
        </p:txBody>
      </p:sp>
    </p:spTree>
    <p:extLst>
      <p:ext uri="{BB962C8B-B14F-4D97-AF65-F5344CB8AC3E}">
        <p14:creationId xmlns:p14="http://schemas.microsoft.com/office/powerpoint/2010/main" val="133472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1" y="1348070"/>
            <a:ext cx="6364496" cy="1156273"/>
          </a:xfrm>
        </p:spPr>
        <p:txBody>
          <a:bodyPr>
            <a:normAutofit/>
          </a:bodyPr>
          <a:lstStyle/>
          <a:p>
            <a:r>
              <a:rPr lang="en-US" sz="4400" dirty="0">
                <a:solidFill>
                  <a:srgbClr val="00247D"/>
                </a:solidFill>
                <a:latin typeface="Calibri Light" panose="020F0302020204030204"/>
                <a:ea typeface="+mj-ea"/>
                <a:cs typeface="+mj-cs"/>
              </a:rPr>
              <a:t>Resources</a:t>
            </a:r>
            <a:endParaRPr lang="en-US" sz="12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760705" y="2715270"/>
            <a:ext cx="5474677" cy="3591738"/>
          </a:xfrm>
        </p:spPr>
        <p:txBody>
          <a:bodyPr>
            <a:normAutofit fontScale="85000" lnSpcReduction="10000"/>
          </a:bodyPr>
          <a:lstStyle/>
          <a:p>
            <a:pPr>
              <a:lnSpc>
                <a:spcPct val="90000"/>
              </a:lnSpc>
              <a:spcBef>
                <a:spcPts val="1000"/>
              </a:spcBef>
            </a:pPr>
            <a:r>
              <a:rPr lang="en-US" sz="2800" dirty="0">
                <a:solidFill>
                  <a:srgbClr val="00247D"/>
                </a:solidFill>
                <a:hlinkClick r:id="rId2">
                  <a:extLst>
                    <a:ext uri="{A12FA001-AC4F-418D-AE19-62706E023703}">
                      <ahyp:hlinkClr xmlns:ahyp="http://schemas.microsoft.com/office/drawing/2018/hyperlinkcolor" val="tx"/>
                    </a:ext>
                  </a:extLst>
                </a:hlinkClick>
              </a:rPr>
              <a:t>UNC School of Government</a:t>
            </a:r>
            <a:endParaRPr lang="en-US" sz="2800" dirty="0">
              <a:solidFill>
                <a:srgbClr val="00247D"/>
              </a:solidFill>
            </a:endParaRPr>
          </a:p>
          <a:p>
            <a:pPr lvl="1">
              <a:spcBef>
                <a:spcPts val="1000"/>
              </a:spcBef>
            </a:pPr>
            <a:r>
              <a:rPr lang="en-US" sz="2600" dirty="0">
                <a:solidFill>
                  <a:srgbClr val="00247D"/>
                </a:solidFill>
                <a:hlinkClick r:id="rId3">
                  <a:extLst>
                    <a:ext uri="{A12FA001-AC4F-418D-AE19-62706E023703}">
                      <ahyp:hlinkClr xmlns:ahyp="http://schemas.microsoft.com/office/drawing/2018/hyperlinkcolor" val="tx"/>
                    </a:ext>
                  </a:extLst>
                </a:hlinkClick>
              </a:rPr>
              <a:t>NC Finance Connect</a:t>
            </a:r>
            <a:endParaRPr lang="en-US" sz="2600" dirty="0">
              <a:solidFill>
                <a:srgbClr val="00247D"/>
              </a:solidFill>
            </a:endParaRPr>
          </a:p>
          <a:p>
            <a:pPr lvl="1">
              <a:spcBef>
                <a:spcPts val="1000"/>
              </a:spcBef>
            </a:pPr>
            <a:r>
              <a:rPr lang="en-US" sz="2600" dirty="0">
                <a:solidFill>
                  <a:srgbClr val="00247D"/>
                </a:solidFill>
                <a:hlinkClick r:id="rId4">
                  <a:extLst>
                    <a:ext uri="{A12FA001-AC4F-418D-AE19-62706E023703}">
                      <ahyp:hlinkClr xmlns:ahyp="http://schemas.microsoft.com/office/drawing/2018/hyperlinkcolor" val="tx"/>
                    </a:ext>
                  </a:extLst>
                </a:hlinkClick>
              </a:rPr>
              <a:t>Finance Calendar of Duties</a:t>
            </a:r>
            <a:endParaRPr lang="en-US" sz="2600" dirty="0">
              <a:solidFill>
                <a:srgbClr val="00247D"/>
              </a:solidFill>
            </a:endParaRPr>
          </a:p>
          <a:p>
            <a:pPr lvl="1">
              <a:spcBef>
                <a:spcPts val="1000"/>
              </a:spcBef>
            </a:pPr>
            <a:r>
              <a:rPr lang="en-US" sz="2600" dirty="0">
                <a:solidFill>
                  <a:srgbClr val="00247D"/>
                </a:solidFill>
                <a:hlinkClick r:id="rId5">
                  <a:extLst>
                    <a:ext uri="{A12FA001-AC4F-418D-AE19-62706E023703}">
                      <ahyp:hlinkClr xmlns:ahyp="http://schemas.microsoft.com/office/drawing/2018/hyperlinkcolor" val="tx"/>
                    </a:ext>
                  </a:extLst>
                </a:hlinkClick>
              </a:rPr>
              <a:t>NC Local Government Finance 101</a:t>
            </a:r>
            <a:endParaRPr lang="en-US" sz="2600" dirty="0">
              <a:solidFill>
                <a:srgbClr val="00247D"/>
              </a:solidFill>
            </a:endParaRPr>
          </a:p>
          <a:p>
            <a:r>
              <a:rPr lang="en-US" dirty="0">
                <a:solidFill>
                  <a:srgbClr val="00247D"/>
                </a:solidFill>
                <a:hlinkClick r:id="rId6">
                  <a:extLst>
                    <a:ext uri="{A12FA001-AC4F-418D-AE19-62706E023703}">
                      <ahyp:hlinkClr xmlns:ahyp="http://schemas.microsoft.com/office/drawing/2018/hyperlinkcolor" val="tx"/>
                    </a:ext>
                  </a:extLst>
                </a:hlinkClick>
              </a:rPr>
              <a:t>NC League of Municipalities</a:t>
            </a:r>
            <a:endParaRPr lang="en-US" dirty="0">
              <a:solidFill>
                <a:srgbClr val="00247D"/>
              </a:solidFill>
            </a:endParaRPr>
          </a:p>
          <a:p>
            <a:pPr>
              <a:lnSpc>
                <a:spcPct val="95000"/>
              </a:lnSpc>
            </a:pPr>
            <a:r>
              <a:rPr lang="en-US" dirty="0">
                <a:solidFill>
                  <a:srgbClr val="00247D"/>
                </a:solidFill>
                <a:hlinkClick r:id="rId7">
                  <a:extLst>
                    <a:ext uri="{A12FA001-AC4F-418D-AE19-62706E023703}">
                      <ahyp:hlinkClr xmlns:ahyp="http://schemas.microsoft.com/office/drawing/2018/hyperlinkcolor" val="tx"/>
                    </a:ext>
                  </a:extLst>
                </a:hlinkClick>
              </a:rPr>
              <a:t>North Carolina Association of County Commissioners</a:t>
            </a:r>
            <a:endParaRPr lang="en-US" dirty="0">
              <a:solidFill>
                <a:srgbClr val="00247D"/>
              </a:solidFill>
            </a:endParaRPr>
          </a:p>
          <a:p>
            <a:pPr lvl="0">
              <a:lnSpc>
                <a:spcPct val="90000"/>
              </a:lnSpc>
              <a:spcBef>
                <a:spcPts val="1000"/>
              </a:spcBef>
            </a:pPr>
            <a:r>
              <a:rPr lang="en-US" sz="2800" dirty="0">
                <a:solidFill>
                  <a:srgbClr val="00247D"/>
                </a:solidFill>
                <a:hlinkClick r:id="rId8">
                  <a:extLst>
                    <a:ext uri="{A12FA001-AC4F-418D-AE19-62706E023703}">
                      <ahyp:hlinkClr xmlns:ahyp="http://schemas.microsoft.com/office/drawing/2018/hyperlinkcolor" val="tx"/>
                    </a:ext>
                  </a:extLst>
                </a:hlinkClick>
              </a:rPr>
              <a:t>Government Finance Officers Association - Best Practices &amp; Resources</a:t>
            </a:r>
            <a:endParaRPr lang="en-US" sz="2800" dirty="0">
              <a:solidFill>
                <a:srgbClr val="00247D"/>
              </a:solidFill>
            </a:endParaRP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9" name="Straight Connector 8">
            <a:extLst>
              <a:ext uri="{FF2B5EF4-FFF2-40B4-BE49-F238E27FC236}">
                <a16:creationId xmlns:a16="http://schemas.microsoft.com/office/drawing/2014/main" id="{470D795E-F017-6A9F-BBA8-E476CAB7AE07}"/>
              </a:ext>
              <a:ext uri="{C183D7F6-B498-43B3-948B-1728B52AA6E4}">
                <adec:decorative xmlns:adec="http://schemas.microsoft.com/office/drawing/2017/decorative" val="1"/>
              </a:ext>
            </a:extLst>
          </p:cNvPr>
          <p:cNvCxnSpPr>
            <a:cxnSpLocks/>
          </p:cNvCxnSpPr>
          <p:nvPr/>
        </p:nvCxnSpPr>
        <p:spPr>
          <a:xfrm>
            <a:off x="838200" y="2495378"/>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pic>
        <p:nvPicPr>
          <p:cNvPr id="13" name="Picture 12" descr="Graphic of a speech bubble reading, &quot;How can we help you?&quot;">
            <a:extLst>
              <a:ext uri="{FF2B5EF4-FFF2-40B4-BE49-F238E27FC236}">
                <a16:creationId xmlns:a16="http://schemas.microsoft.com/office/drawing/2014/main" id="{BA8EC3B2-7FF8-EDF4-6B9B-72DA384AE9E4}"/>
              </a:ext>
            </a:extLst>
          </p:cNvPr>
          <p:cNvPicPr>
            <a:picLocks noChangeAspect="1"/>
          </p:cNvPicPr>
          <p:nvPr/>
        </p:nvPicPr>
        <p:blipFill rotWithShape="1">
          <a:blip r:embed="rId10"/>
          <a:srcRect l="17392" r="14655"/>
          <a:stretch/>
        </p:blipFill>
        <p:spPr>
          <a:xfrm>
            <a:off x="7419327" y="1487084"/>
            <a:ext cx="3670704" cy="2671255"/>
          </a:xfrm>
          <a:prstGeom prst="rect">
            <a:avLst/>
          </a:prstGeom>
        </p:spPr>
      </p:pic>
      <p:sp>
        <p:nvSpPr>
          <p:cNvPr id="6" name="Content Placeholder 2">
            <a:extLst>
              <a:ext uri="{FF2B5EF4-FFF2-40B4-BE49-F238E27FC236}">
                <a16:creationId xmlns:a16="http://schemas.microsoft.com/office/drawing/2014/main" id="{8251ADCD-CF2E-0E67-7A0D-50D3A302AF54}"/>
              </a:ext>
            </a:extLst>
          </p:cNvPr>
          <p:cNvSpPr txBox="1">
            <a:spLocks/>
          </p:cNvSpPr>
          <p:nvPr/>
        </p:nvSpPr>
        <p:spPr>
          <a:xfrm>
            <a:off x="6717323" y="4590234"/>
            <a:ext cx="5474677" cy="18393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247D"/>
                </a:solidFill>
              </a:rPr>
              <a:t>Contact LGC Staff: </a:t>
            </a:r>
            <a:r>
              <a:rPr lang="en-US" dirty="0">
                <a:solidFill>
                  <a:srgbClr val="00247D"/>
                </a:solidFill>
              </a:rPr>
              <a:t>(919) 814-4300</a:t>
            </a:r>
          </a:p>
          <a:p>
            <a:r>
              <a:rPr lang="en-US" b="1" dirty="0">
                <a:solidFill>
                  <a:srgbClr val="00247D"/>
                </a:solidFill>
              </a:rPr>
              <a:t>Visit the </a:t>
            </a:r>
            <a:r>
              <a:rPr lang="en-US" b="1" dirty="0">
                <a:solidFill>
                  <a:srgbClr val="00247D"/>
                </a:solidFill>
                <a:hlinkClick r:id="rId11"/>
              </a:rPr>
              <a:t>LGC Website</a:t>
            </a:r>
            <a:endParaRPr lang="en-US" b="1" dirty="0">
              <a:solidFill>
                <a:srgbClr val="00247D"/>
              </a:solidFill>
            </a:endParaRPr>
          </a:p>
          <a:p>
            <a:r>
              <a:rPr lang="en-US" b="1" dirty="0">
                <a:solidFill>
                  <a:srgbClr val="00247D"/>
                </a:solidFill>
              </a:rPr>
              <a:t>Sign up for the </a:t>
            </a:r>
            <a:r>
              <a:rPr lang="en-US" b="1" dirty="0">
                <a:solidFill>
                  <a:srgbClr val="00247D"/>
                </a:solidFill>
                <a:hlinkClick r:id="rId12"/>
              </a:rPr>
              <a:t>LGC Staff Blog</a:t>
            </a:r>
            <a:endParaRPr lang="en-US" b="1" dirty="0">
              <a:solidFill>
                <a:srgbClr val="00247D"/>
              </a:solidFill>
            </a:endParaRPr>
          </a:p>
          <a:p>
            <a:r>
              <a:rPr lang="en-US" b="1" dirty="0">
                <a:solidFill>
                  <a:srgbClr val="00247D"/>
                </a:solidFill>
              </a:rPr>
              <a:t>Stay up to date with </a:t>
            </a:r>
            <a:r>
              <a:rPr lang="en-US" b="1" dirty="0">
                <a:solidFill>
                  <a:srgbClr val="00247D"/>
                </a:solidFill>
                <a:hlinkClick r:id="rId13"/>
              </a:rPr>
              <a:t>SLGFD Memos</a:t>
            </a:r>
            <a:endParaRPr lang="en-US" b="1" dirty="0">
              <a:solidFill>
                <a:srgbClr val="00247D"/>
              </a:solidFill>
            </a:endParaRPr>
          </a:p>
        </p:txBody>
      </p:sp>
      <p:sp>
        <p:nvSpPr>
          <p:cNvPr id="11" name="Slide Number Placeholder 10">
            <a:extLst>
              <a:ext uri="{FF2B5EF4-FFF2-40B4-BE49-F238E27FC236}">
                <a16:creationId xmlns:a16="http://schemas.microsoft.com/office/drawing/2014/main" id="{52594E99-3E56-5EBD-ACB6-12D045381FB3}"/>
              </a:ext>
            </a:extLst>
          </p:cNvPr>
          <p:cNvSpPr>
            <a:spLocks noGrp="1"/>
          </p:cNvSpPr>
          <p:nvPr>
            <p:ph type="sldNum" sz="quarter" idx="12"/>
          </p:nvPr>
        </p:nvSpPr>
        <p:spPr/>
        <p:txBody>
          <a:bodyPr/>
          <a:lstStyle/>
          <a:p>
            <a:fld id="{D0A0CA5A-5976-4C5C-8430-DE8EEFD09A73}" type="slidenum">
              <a:rPr lang="en-US" smtClean="0"/>
              <a:t>8</a:t>
            </a:fld>
            <a:endParaRPr lang="en-US"/>
          </a:p>
        </p:txBody>
      </p:sp>
    </p:spTree>
    <p:extLst>
      <p:ext uri="{BB962C8B-B14F-4D97-AF65-F5344CB8AC3E}">
        <p14:creationId xmlns:p14="http://schemas.microsoft.com/office/powerpoint/2010/main" val="365654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Quiz: Module </a:t>
            </a:r>
            <a:r>
              <a:rPr lang="en-US" dirty="0">
                <a:solidFill>
                  <a:srgbClr val="00247D"/>
                </a:solidFill>
                <a:latin typeface="Calibri Light" panose="020F0302020204030204"/>
              </a:rPr>
              <a:t>8</a:t>
            </a:r>
            <a:endParaRPr lang="en-US" sz="32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838200" y="2636775"/>
            <a:ext cx="5907833" cy="4055070"/>
          </a:xfrm>
        </p:spPr>
        <p:txBody>
          <a:bodyPr>
            <a:normAutofit fontScale="92500" lnSpcReduction="10000"/>
          </a:bodyPr>
          <a:lstStyle/>
          <a:p>
            <a:pPr marL="514350" indent="-514350">
              <a:lnSpc>
                <a:spcPct val="90000"/>
              </a:lnSpc>
              <a:spcBef>
                <a:spcPts val="1000"/>
              </a:spcBef>
              <a:buFont typeface="+mj-lt"/>
              <a:buAutoNum type="arabicPeriod"/>
            </a:pPr>
            <a:r>
              <a:rPr lang="en-US" sz="2800" dirty="0">
                <a:solidFill>
                  <a:srgbClr val="00247D"/>
                </a:solidFill>
              </a:rPr>
              <a:t>North Carolina law requires all elected officials to receive ethics training within how many months of being elected or reelected?</a:t>
            </a:r>
          </a:p>
          <a:p>
            <a:pPr marL="514350" indent="-514350">
              <a:lnSpc>
                <a:spcPct val="90000"/>
              </a:lnSpc>
              <a:spcBef>
                <a:spcPts val="1000"/>
              </a:spcBef>
              <a:buFont typeface="+mj-lt"/>
              <a:buAutoNum type="arabicPeriod"/>
            </a:pPr>
            <a:r>
              <a:rPr lang="en-US" sz="2800" dirty="0">
                <a:solidFill>
                  <a:srgbClr val="00247D"/>
                </a:solidFill>
              </a:rPr>
              <a:t>What is a situation called in which a person stands to receive a personal benefit from actions or decisions they make in an official capacity?</a:t>
            </a:r>
          </a:p>
          <a:p>
            <a:pPr marL="514350" indent="-514350">
              <a:lnSpc>
                <a:spcPct val="90000"/>
              </a:lnSpc>
              <a:spcBef>
                <a:spcPts val="1000"/>
              </a:spcBef>
              <a:buFont typeface="+mj-lt"/>
              <a:buAutoNum type="arabicPeriod"/>
            </a:pPr>
            <a:r>
              <a:rPr lang="en-US" sz="2800" dirty="0">
                <a:solidFill>
                  <a:srgbClr val="00247D"/>
                </a:solidFill>
              </a:rPr>
              <a:t>What kind of information should public officials avoid using for their own financial gain?</a:t>
            </a: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pic>
        <p:nvPicPr>
          <p:cNvPr id="9" name="Picture 8" descr="The word &quot;quiz&quot; spelled out in block capital letters on a starburst background">
            <a:extLst>
              <a:ext uri="{FF2B5EF4-FFF2-40B4-BE49-F238E27FC236}">
                <a16:creationId xmlns:a16="http://schemas.microsoft.com/office/drawing/2014/main" id="{B70FC809-97D3-BB19-9B0D-FCF804B66E21}"/>
              </a:ext>
            </a:extLst>
          </p:cNvPr>
          <p:cNvPicPr>
            <a:picLocks noChangeAspect="1"/>
          </p:cNvPicPr>
          <p:nvPr/>
        </p:nvPicPr>
        <p:blipFill>
          <a:blip r:embed="rId3"/>
          <a:stretch>
            <a:fillRect/>
          </a:stretch>
        </p:blipFill>
        <p:spPr>
          <a:xfrm>
            <a:off x="7299822" y="2704754"/>
            <a:ext cx="3752744" cy="2289810"/>
          </a:xfrm>
          <a:prstGeom prst="rect">
            <a:avLst/>
          </a:prstGeom>
        </p:spPr>
      </p:pic>
      <p:sp>
        <p:nvSpPr>
          <p:cNvPr id="10" name="Slide Number Placeholder 9">
            <a:extLst>
              <a:ext uri="{FF2B5EF4-FFF2-40B4-BE49-F238E27FC236}">
                <a16:creationId xmlns:a16="http://schemas.microsoft.com/office/drawing/2014/main" id="{B3B3C7FE-957C-1186-AB99-DF047705E5AD}"/>
              </a:ext>
            </a:extLst>
          </p:cNvPr>
          <p:cNvSpPr>
            <a:spLocks noGrp="1"/>
          </p:cNvSpPr>
          <p:nvPr>
            <p:ph type="sldNum" sz="quarter" idx="12"/>
          </p:nvPr>
        </p:nvSpPr>
        <p:spPr/>
        <p:txBody>
          <a:bodyPr/>
          <a:lstStyle/>
          <a:p>
            <a:fld id="{D0A0CA5A-5976-4C5C-8430-DE8EEFD09A73}" type="slidenum">
              <a:rPr lang="en-US" smtClean="0"/>
              <a:t>9</a:t>
            </a:fld>
            <a:endParaRPr lang="en-US"/>
          </a:p>
        </p:txBody>
      </p:sp>
    </p:spTree>
    <p:extLst>
      <p:ext uri="{BB962C8B-B14F-4D97-AF65-F5344CB8AC3E}">
        <p14:creationId xmlns:p14="http://schemas.microsoft.com/office/powerpoint/2010/main" val="1562003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ivision xmlns="d039593b-b3c6-4c10-8732-8aac6422e621" xsi:nil="true"/>
    <DescriptionOfUse xmlns="53b27bb2-5cdf-4d5d-a8a9-08b1d48a6f4c" xsi:nil="true"/>
    <_dlc_DocId xmlns="d039593b-b3c6-4c10-8732-8aac6422e621">SZA3YSNECVJS-1827996637-12</_dlc_DocId>
    <_dlc_DocIdUrl xmlns="d039593b-b3c6-4c10-8732-8aac6422e621">
      <Url>https://nctreasurer365.sharepoint.com/sites/Compass/comm/CommunicationsTools/_layouts/15/DocIdRedir.aspx?ID=SZA3YSNECVJS-1827996637-12</Url>
      <Description>SZA3YSNECVJS-1827996637-12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749B1D48414246AA735B60F522209D" ma:contentTypeVersion="9" ma:contentTypeDescription="Create a new document." ma:contentTypeScope="" ma:versionID="41e411bcb892c173a6bf82363949cf3b">
  <xsd:schema xmlns:xsd="http://www.w3.org/2001/XMLSchema" xmlns:xs="http://www.w3.org/2001/XMLSchema" xmlns:p="http://schemas.microsoft.com/office/2006/metadata/properties" xmlns:ns2="d039593b-b3c6-4c10-8732-8aac6422e621" xmlns:ns3="53b27bb2-5cdf-4d5d-a8a9-08b1d48a6f4c" targetNamespace="http://schemas.microsoft.com/office/2006/metadata/properties" ma:root="true" ma:fieldsID="a0b0d398c162cf4084a55c5300ed1bc9" ns2:_="" ns3:_="">
    <xsd:import namespace="d039593b-b3c6-4c10-8732-8aac6422e621"/>
    <xsd:import namespace="53b27bb2-5cdf-4d5d-a8a9-08b1d48a6f4c"/>
    <xsd:element name="properties">
      <xsd:complexType>
        <xsd:sequence>
          <xsd:element name="documentManagement">
            <xsd:complexType>
              <xsd:all>
                <xsd:element ref="ns2:Division" minOccurs="0"/>
                <xsd:element ref="ns3:DescriptionOfUse"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9593b-b3c6-4c10-8732-8aac6422e621" elementFormDefault="qualified">
    <xsd:import namespace="http://schemas.microsoft.com/office/2006/documentManagement/types"/>
    <xsd:import namespace="http://schemas.microsoft.com/office/infopath/2007/PartnerControls"/>
    <xsd:element name="Division" ma:index="4" nillable="true" ma:displayName="Division" ma:internalName="Division" ma:readOnly="false">
      <xsd:simpleType>
        <xsd:restriction base="dms:Text"/>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3b27bb2-5cdf-4d5d-a8a9-08b1d48a6f4c" elementFormDefault="qualified">
    <xsd:import namespace="http://schemas.microsoft.com/office/2006/documentManagement/types"/>
    <xsd:import namespace="http://schemas.microsoft.com/office/infopath/2007/PartnerControls"/>
    <xsd:element name="DescriptionOfUse" ma:index="5" nillable="true" ma:displayName="Description of Use" ma:internalName="Description_x0020_of_x0020_Use0" ma:readOnly="false">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ABC9A-2C3F-4D6D-847A-CACCDE07674C}">
  <ds:schemaRefs>
    <ds:schemaRef ds:uri="http://schemas.microsoft.com/sharepoint/events"/>
  </ds:schemaRefs>
</ds:datastoreItem>
</file>

<file path=customXml/itemProps2.xml><?xml version="1.0" encoding="utf-8"?>
<ds:datastoreItem xmlns:ds="http://schemas.openxmlformats.org/officeDocument/2006/customXml" ds:itemID="{4EF03708-149D-43A4-9D3A-121F06E2FD63}">
  <ds:schemaRefs>
    <ds:schemaRef ds:uri="53b27bb2-5cdf-4d5d-a8a9-08b1d48a6f4c"/>
    <ds:schemaRef ds:uri="http://purl.org/dc/terms/"/>
    <ds:schemaRef ds:uri="http://purl.org/dc/elements/1.1/"/>
    <ds:schemaRef ds:uri="http://schemas.microsoft.com/office/2006/documentManagement/types"/>
    <ds:schemaRef ds:uri="http://schemas.openxmlformats.org/package/2006/metadata/core-properties"/>
    <ds:schemaRef ds:uri="d039593b-b3c6-4c10-8732-8aac6422e62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9E2039C-72BE-46FA-ACB9-67309C34D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9593b-b3c6-4c10-8732-8aac6422e621"/>
    <ds:schemaRef ds:uri="53b27bb2-5cdf-4d5d-a8a9-08b1d48a6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1AC8728-34F4-4DB1-A152-94965891A827}">
  <ds:schemaRefs>
    <ds:schemaRef ds:uri="http://schemas.microsoft.com/sharepoint/v3/contenttype/forms"/>
  </ds:schemaRefs>
</ds:datastoreItem>
</file>

<file path=docMetadata/LabelInfo.xml><?xml version="1.0" encoding="utf-8"?>
<clbl:labelList xmlns:clbl="http://schemas.microsoft.com/office/2020/mipLabelMetadata">
  <clbl:label id="{033fc54b-e5a3-4ebc-8425-8e88f827fc4f}" enabled="0" method="" siteId="{033fc54b-e5a3-4ebc-8425-8e88f827fc4f}" removed="1"/>
</clbl:labelList>
</file>

<file path=docProps/app.xml><?xml version="1.0" encoding="utf-8"?>
<Properties xmlns="http://schemas.openxmlformats.org/officeDocument/2006/extended-properties" xmlns:vt="http://schemas.openxmlformats.org/officeDocument/2006/docPropsVTypes">
  <TotalTime>1808</TotalTime>
  <Words>693</Words>
  <Application>Microsoft Office PowerPoint</Application>
  <PresentationFormat>Widescreen</PresentationFormat>
  <Paragraphs>67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Calibri Light</vt:lpstr>
      <vt:lpstr>Trajan Pro 3</vt:lpstr>
      <vt:lpstr>Office Theme</vt:lpstr>
      <vt:lpstr>Module 8: Ethics &amp; Conflicts of Interest</vt:lpstr>
      <vt:lpstr>Disclaimer</vt:lpstr>
      <vt:lpstr>Ethics Requirements for Local Governing Boards</vt:lpstr>
      <vt:lpstr>Principles of Ethical Conduct</vt:lpstr>
      <vt:lpstr>Principles of Ethical Conduct</vt:lpstr>
      <vt:lpstr>Conflicts of Interest</vt:lpstr>
      <vt:lpstr>Resources</vt:lpstr>
      <vt:lpstr>Resources</vt:lpstr>
      <vt:lpstr>Quiz: Module 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Parker</dc:creator>
  <cp:lastModifiedBy>Luke Henkhaus</cp:lastModifiedBy>
  <cp:revision>57</cp:revision>
  <cp:lastPrinted>2025-03-21T12:25:55Z</cp:lastPrinted>
  <dcterms:created xsi:type="dcterms:W3CDTF">2024-09-30T14:06:28Z</dcterms:created>
  <dcterms:modified xsi:type="dcterms:W3CDTF">2025-06-04T13:28:54Z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0x010100B6749B1D48414246AA735B60F522209D</vt:lpwstr>
  </property>
  <property fmtid="{D5CDD505-2E9C-101B-9397-08002B2CF9AE}" pid="3" name="_dlc_DocIdItemGuid">
    <vt:lpwstr>a6195ad5-a38b-486c-b78d-7e86f19c76d8</vt:lpwstr>
  </property>
</Properties>
</file>