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6" Type="http://schemas.microsoft.com/office/2020/02/relationships/classificationlabels" Target="docMetadata/LabelInfo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5"/>
  </p:sldMasterIdLst>
  <p:notesMasterIdLst>
    <p:notesMasterId r:id="rId17"/>
  </p:notesMasterIdLst>
  <p:sldIdLst>
    <p:sldId id="269" r:id="rId6"/>
    <p:sldId id="262" r:id="rId7"/>
    <p:sldId id="263" r:id="rId8"/>
    <p:sldId id="264" r:id="rId9"/>
    <p:sldId id="265" r:id="rId10"/>
    <p:sldId id="266" r:id="rId11"/>
    <p:sldId id="283" r:id="rId12"/>
    <p:sldId id="284" r:id="rId13"/>
    <p:sldId id="281" r:id="rId14"/>
    <p:sldId id="282" r:id="rId15"/>
    <p:sldId id="268" r:id="rId16"/>
  </p:sldIdLst>
  <p:sldSz cx="12192000" cy="6858000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247D"/>
    <a:srgbClr val="FFFFFF"/>
    <a:srgbClr val="FFFF66"/>
    <a:srgbClr val="003767"/>
    <a:srgbClr val="50769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41" autoAdjust="0"/>
    <p:restoredTop sz="94598" autoAdjust="0"/>
  </p:normalViewPr>
  <p:slideViewPr>
    <p:cSldViewPr snapToGrid="0">
      <p:cViewPr varScale="1">
        <p:scale>
          <a:sx n="91" d="100"/>
          <a:sy n="91" d="100"/>
        </p:scale>
        <p:origin x="84" y="90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tableStyles" Target="tableStyle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1.xml"/><Relationship Id="rId15" Type="http://schemas.openxmlformats.org/officeDocument/2006/relationships/slide" Target="slides/slide10.xml"/><Relationship Id="rId10" Type="http://schemas.openxmlformats.org/officeDocument/2006/relationships/slide" Target="slides/slide5.xml"/><Relationship Id="rId19" Type="http://schemas.openxmlformats.org/officeDocument/2006/relationships/viewProps" Target="viewProps.xml"/><Relationship Id="rId4" Type="http://schemas.openxmlformats.org/officeDocument/2006/relationships/customXml" Target="../customXml/item4.xml"/><Relationship Id="rId9" Type="http://schemas.openxmlformats.org/officeDocument/2006/relationships/slide" Target="slides/slide4.xml"/><Relationship Id="rId14" Type="http://schemas.openxmlformats.org/officeDocument/2006/relationships/slide" Target="slides/slide9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C2812D16-0407-40EA-A8FF-5C376427E26C}" type="datetimeFigureOut">
              <a:rPr lang="en-US" smtClean="0"/>
              <a:t>6/4/2025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29177432-FFED-49D7-ACE9-F7FD4EAE84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507626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564906-5698-D032-EC91-A82A638E573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B6D4EF2-4D3B-3E80-7C76-93ACAEF9FA9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37A5433-9051-B289-058A-D945D2B498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CA47B8-785C-4A46-B362-693C62751A49}" type="datetimeFigureOut">
              <a:rPr lang="en-US" smtClean="0"/>
              <a:t>6/4/2025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C9ADC4B-C1F8-47E4-E1D0-AF1B1F3D72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8B13FDC-9B15-0448-7C71-33E736DAFB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A0CA5A-5976-4C5C-8430-DE8EEFD09A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46103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BBC9CA-C534-81D0-84C3-28B5D0B1C1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DD6C6E6-602A-D51D-09F0-AB7506C1FB4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EBFC82B-5934-ADC4-CDFC-58CD9ACA28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CA47B8-785C-4A46-B362-693C62751A49}" type="datetimeFigureOut">
              <a:rPr lang="en-US" smtClean="0"/>
              <a:t>6/4/2025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71421E7-4186-956F-1722-BE3EAE7970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D145584-CCFA-AB1F-595D-094A6433C1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A0CA5A-5976-4C5C-8430-DE8EEFD09A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00825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DB10152-EC49-8389-ACCF-A755A4B65C3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6B87B0B-6616-2C77-2FBB-CD3D44F7685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2B952A4-CA5C-4B67-78F7-D0A5C5571E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CA47B8-785C-4A46-B362-693C62751A49}" type="datetimeFigureOut">
              <a:rPr lang="en-US" smtClean="0"/>
              <a:t>6/4/2025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6A3891F-748C-279C-8652-DB70F9F660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02716F4-8014-B99A-A9E9-2DF7EBD70F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A0CA5A-5976-4C5C-8430-DE8EEFD09A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79490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DCCC7D-78DD-B32A-910E-2180057F7B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8806B38-29EF-694E-6077-8690EB88B04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53FDABD-0619-B58B-F9B8-DA7D79D643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CA47B8-785C-4A46-B362-693C62751A49}" type="datetimeFigureOut">
              <a:rPr lang="en-US" smtClean="0"/>
              <a:t>6/4/2025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D1EE907-4B6D-6565-59A2-B860A4AA8C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94CD95E-8497-C068-E0D8-5CCBABB577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A0CA5A-5976-4C5C-8430-DE8EEFD09A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77129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17FFA5-B184-F438-CFB6-0D69BFDCE2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6B24576-E754-1AC6-1416-717F24B4D12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67020B2-C920-A3D9-6BAA-5AE159A63B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CA47B8-785C-4A46-B362-693C62751A49}" type="datetimeFigureOut">
              <a:rPr lang="en-US" smtClean="0"/>
              <a:t>6/4/2025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91149A3-78A6-84EA-7B61-4822C3B633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2C155AD-51F0-9D27-2BEB-066E1A1A58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A0CA5A-5976-4C5C-8430-DE8EEFD09A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28318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298988-6CEB-7558-38D1-5EF48670D3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68CF07C-7BD4-B163-7FD6-9508E2B6C78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C11AE3D-1D8C-AAB5-0BF0-5882406CFE4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C26B0F3-F537-D14E-86F8-5BF55AE383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CA47B8-785C-4A46-B362-693C62751A49}" type="datetimeFigureOut">
              <a:rPr lang="en-US" smtClean="0"/>
              <a:t>6/4/2025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391CEEC-DDD6-9231-B4BF-65404168BD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435C42E-CBB5-EBD3-B1DD-2844AA8C0E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A0CA5A-5976-4C5C-8430-DE8EEFD09A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34326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E5BB18-C06C-0085-07C5-D252AADA7A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DA87DC9-3425-FDBB-7D87-2BBB3E6A101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871443C-31CA-4805-1053-7460CC355B2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D4B8D0D-2E1A-C9B7-D57A-FC1CF7F1261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E59FC1E-C52D-3F04-85EE-9CEFF951EEE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E478752-29CB-27D7-A2C5-2DE83AAE0A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CA47B8-785C-4A46-B362-693C62751A49}" type="datetimeFigureOut">
              <a:rPr lang="en-US" smtClean="0"/>
              <a:t>6/4/2025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091833D-B446-7C62-754D-6AC96CB55C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2D06700-D725-0E3F-B628-B92A115F69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A0CA5A-5976-4C5C-8430-DE8EEFD09A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54925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BE1F89-B513-0F1F-75DF-1E0898F766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AD283EB-211B-F871-06DF-B2E6F94946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CA47B8-785C-4A46-B362-693C62751A49}" type="datetimeFigureOut">
              <a:rPr lang="en-US" smtClean="0"/>
              <a:t>6/4/2025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9FDAE35-F876-EDEF-FF49-A29BC84E85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BD6EF81-DADA-31EF-A8F0-26ADD1F202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A0CA5A-5976-4C5C-8430-DE8EEFD09A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62715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A18D23F-4598-7326-039D-E1BD881289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CA47B8-785C-4A46-B362-693C62751A49}" type="datetimeFigureOut">
              <a:rPr lang="en-US" smtClean="0"/>
              <a:t>6/4/2025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9A28055-F321-28F1-FD83-E7815D1403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0F6698A-0EB6-3EEB-EB2B-34CFE3BADA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A0CA5A-5976-4C5C-8430-DE8EEFD09A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54218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9F6BDE-FD7A-21EE-D958-97D734EE0D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DD3CEEB-AEA9-A70A-E4EA-C28336B637D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4B74E4A-C66B-88DF-876B-34148587429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2FDDF5B-D683-6A91-2A34-7A7ED0D6FA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CA47B8-785C-4A46-B362-693C62751A49}" type="datetimeFigureOut">
              <a:rPr lang="en-US" smtClean="0"/>
              <a:t>6/4/2025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0B9DDD0-1633-D613-2D94-EDF53F20E3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2002E6B-A011-B8F5-16FE-3473DCBE2D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A0CA5A-5976-4C5C-8430-DE8EEFD09A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29638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DADA3C-49D7-ECC8-65DD-3F767A6E19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BA2AAB5-656C-C0C5-5FC1-F717EC8E92F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61DCEEF-780A-B063-9786-75932EFB4D5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AD6E32B-9B18-7438-4713-EA8EE301BF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CA47B8-785C-4A46-B362-693C62751A49}" type="datetimeFigureOut">
              <a:rPr lang="en-US" smtClean="0"/>
              <a:t>6/4/2025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E96A0CD-F4A3-A5D6-C68E-A0D4492B10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167C165-B639-1226-7C24-E70C5B9CB4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A0CA5A-5976-4C5C-8430-DE8EEFD09A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02236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9E47A24-8947-BF2F-C346-53F3DF58F4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E85DCA9-0B9D-409B-7C49-3F9028F403B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2B108CD-33F1-427D-FD03-63031756D25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9CA47B8-785C-4A46-B362-693C62751A49}" type="datetimeFigureOut">
              <a:rPr lang="en-US" smtClean="0"/>
              <a:t>6/4/2025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4C8145E-B737-F3AB-DF5B-C165780E3C3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B7685D7-00B4-22C7-F98B-0411CD6EF1B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0A0CA5A-5976-4C5C-8430-DE8EEFD09A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50626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gfoa.org/best-practices--resources" TargetMode="External"/><Relationship Id="rId13" Type="http://schemas.openxmlformats.org/officeDocument/2006/relationships/hyperlink" Target="https://www.nctreasurer.com/state-and-local-government-finance-division/local-government-commission/memo-document?field_document_entity_terms_target_id=All&amp;field_document_entity_terms_target_id_1=52&amp;combine=" TargetMode="External"/><Relationship Id="rId3" Type="http://schemas.openxmlformats.org/officeDocument/2006/relationships/hyperlink" Target="https://ncfinanceconnect.com/" TargetMode="External"/><Relationship Id="rId7" Type="http://schemas.openxmlformats.org/officeDocument/2006/relationships/hyperlink" Target="https://www.ncacc.org/" TargetMode="External"/><Relationship Id="rId12" Type="http://schemas.openxmlformats.org/officeDocument/2006/relationships/hyperlink" Target="https://www.nctreasurer.com/divisions/state-and-local-government-finance/lgc/balance-sheet" TargetMode="External"/><Relationship Id="rId2" Type="http://schemas.openxmlformats.org/officeDocument/2006/relationships/hyperlink" Target="https://www.sog.unc.edu/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nclm.org/" TargetMode="External"/><Relationship Id="rId11" Type="http://schemas.openxmlformats.org/officeDocument/2006/relationships/hyperlink" Target="https://www.nctreasurer.com/divisions/state-and-local-government-finance/local-government-commission" TargetMode="External"/><Relationship Id="rId5" Type="http://schemas.openxmlformats.org/officeDocument/2006/relationships/hyperlink" Target="https://view.officeapps.live.com/op/embed.aspx?src=https://ncfinanceconnect.com/wp-content/uploads/2024/07/Local-Government-Finance-101.pptx" TargetMode="External"/><Relationship Id="rId10" Type="http://schemas.openxmlformats.org/officeDocument/2006/relationships/image" Target="../media/image15.png"/><Relationship Id="rId4" Type="http://schemas.openxmlformats.org/officeDocument/2006/relationships/hyperlink" Target="https://www.sog.unc.edu/sites/default/files/reports/LFB_65_2024-2025_FinanceCalendar_Allison.pdf" TargetMode="External"/><Relationship Id="rId9" Type="http://schemas.openxmlformats.org/officeDocument/2006/relationships/image" Target="../media/image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hyperlink" Target="https://ncleg.gov/EnactedLegislation/Statutes/PDF/BySection/Chapter_159/GS_159-13.pdf" TargetMode="Externa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svg"/><Relationship Id="rId5" Type="http://schemas.openxmlformats.org/officeDocument/2006/relationships/image" Target="../media/image6.png"/><Relationship Id="rId4" Type="http://schemas.openxmlformats.org/officeDocument/2006/relationships/image" Target="../media/image5.sv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hyperlink" Target="https://ncleg.gov/EnactedLegislation/Statutes/PDF/BySection/Chapter_159/GS_159-136.pdf" TargetMode="External"/><Relationship Id="rId3" Type="http://schemas.openxmlformats.org/officeDocument/2006/relationships/image" Target="../media/image9.png"/><Relationship Id="rId7" Type="http://schemas.openxmlformats.org/officeDocument/2006/relationships/hyperlink" Target="https://ncleg.gov/EnactedLegislation/Statutes/PDF/BySection/Chapter_159/GS_159-35.pdf" TargetMode="Externa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hyperlink" Target="mailto:LGC131@nctreasurer.com" TargetMode="External"/><Relationship Id="rId5" Type="http://schemas.openxmlformats.org/officeDocument/2006/relationships/hyperlink" Target="mailto:LGC129@nctreasurer.com" TargetMode="External"/><Relationship Id="rId4" Type="http://schemas.openxmlformats.org/officeDocument/2006/relationships/image" Target="../media/image10.sv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nctreasurer.com/documents/files/slgfd/sample-debt-management-policy-exhibit-f/download?attachment" TargetMode="Externa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nctreasurer.com/divisions/state-and-local-government-finance/lgc/local-debt-management/applying-debt#LGCApproval-419" TargetMode="External"/><Relationship Id="rId7" Type="http://schemas.openxmlformats.org/officeDocument/2006/relationships/hyperlink" Target="https://ncleg.gov/EnactedLegislation/Statutes/PDF/BySection/Chapter_159/GS_159-153.pdf" TargetMode="External"/><Relationship Id="rId2" Type="http://schemas.openxmlformats.org/officeDocument/2006/relationships/hyperlink" Target="https://slg-document-portal.powerappsportals.us/LGCDebtApproval/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ncleg.gov/EnactedLegislation/Statutes/PDF/BySection/Chapter_159/GS_159-51.pdf" TargetMode="External"/><Relationship Id="rId5" Type="http://schemas.openxmlformats.org/officeDocument/2006/relationships/image" Target="../media/image12.jpg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nctreasurer.com/documents/files/slgfdlgc/guidelines-review-and-approval-debt-applications/download?attachment" TargetMode="Externa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svg"/><Relationship Id="rId5" Type="http://schemas.openxmlformats.org/officeDocument/2006/relationships/image" Target="../media/image13.png"/><Relationship Id="rId4" Type="http://schemas.openxmlformats.org/officeDocument/2006/relationships/hyperlink" Target="https://www.nctreasurer.com/divisions/state-and-local-government-finance/lgc/local-debt-management/applying-debt#ApplicationandAuditDeadlines-422" TargetMode="Externa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nctreasurer.com/divisions/state-and-local-government-finance/lgc/local-fiscal-management/annual-audit/financial-performance-indicators-concern" TargetMode="External"/><Relationship Id="rId3" Type="http://schemas.openxmlformats.org/officeDocument/2006/relationships/hyperlink" Target="https://www.nctreasurer.com/divisions/state-and-local-government-finance/lgc/data-and-reports" TargetMode="External"/><Relationship Id="rId7" Type="http://schemas.openxmlformats.org/officeDocument/2006/relationships/hyperlink" Target="https://www.nctreasurer.com/documents/files/slgfdlgc/guidelines-review-and-approval-debt-applications/download?attachment" TargetMode="Externa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slg-document-portal.powerappsportals.us/LGCDebtApproval/" TargetMode="External"/><Relationship Id="rId5" Type="http://schemas.openxmlformats.org/officeDocument/2006/relationships/hyperlink" Target="https://www.nctreasurer.com/divisions/state-and-local-government-finance/lgc/local-debt-management/applying-debt" TargetMode="External"/><Relationship Id="rId10" Type="http://schemas.openxmlformats.org/officeDocument/2006/relationships/hyperlink" Target="https://canons.sog.unc.edu/2023/07/how-often-do-local-general-obligation-bond-referenda-succeed-in-north-carolina/" TargetMode="External"/><Relationship Id="rId4" Type="http://schemas.openxmlformats.org/officeDocument/2006/relationships/hyperlink" Target="https://www.nctreasurer.com/documents/files/slgfd/sample-debt-management-policy-exhibit-f/download?attachment" TargetMode="External"/><Relationship Id="rId9" Type="http://schemas.openxmlformats.org/officeDocument/2006/relationships/hyperlink" Target="https://canons.sog.unc.edu/2022/10/local-government-commission-lgc-approval-of-debt-leases-and-other-contracts-involving-capital-assets-including-recent-changes-related-to-local-governments-on-the-unit-assistance-list/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76C9BFE2-7F27-AE62-3C77-8084D588B49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-47273" y="2"/>
            <a:ext cx="12239273" cy="6857998"/>
          </a:xfrm>
          <a:prstGeom prst="rect">
            <a:avLst/>
          </a:prstGeom>
          <a:solidFill>
            <a:srgbClr val="00247D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7613EEF3-F486-9DD5-5335-D21E2F321D4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t="26731" r="32940" b="6536"/>
          <a:stretch/>
        </p:blipFill>
        <p:spPr>
          <a:xfrm>
            <a:off x="-47274" y="0"/>
            <a:ext cx="12239273" cy="68580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63042335-DF96-8F2A-AF87-745136E8490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96355" y="1595718"/>
            <a:ext cx="12984709" cy="2289637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9C14491-3B79-445B-2C30-AD0C4B696297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2011378" y="4012362"/>
            <a:ext cx="8121968" cy="1754326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Module 7:</a:t>
            </a:r>
            <a:br>
              <a:rPr kumimoji="0" lang="en-US" sz="54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r>
              <a:rPr kumimoji="0" lang="en-US" sz="54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Establishing a Debt Policy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C3647F1-9DEE-B827-7BED-B06C54FA0F82}"/>
              </a:ext>
            </a:extLst>
          </p:cNvPr>
          <p:cNvSpPr txBox="1"/>
          <p:nvPr/>
        </p:nvSpPr>
        <p:spPr>
          <a:xfrm>
            <a:off x="0" y="6384414"/>
            <a:ext cx="235463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solidFill>
                  <a:schemeClr val="bg1"/>
                </a:solidFill>
              </a:rPr>
              <a:t>Revised March 2025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9406BFD-6691-6101-72DC-158CD26E0C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A0CA5A-5976-4C5C-8430-DE8EEFD09A73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197884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7716BF-98C2-6495-953D-B9D2932195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1" y="1348070"/>
            <a:ext cx="6364496" cy="1156273"/>
          </a:xfrm>
        </p:spPr>
        <p:txBody>
          <a:bodyPr>
            <a:normAutofit/>
          </a:bodyPr>
          <a:lstStyle/>
          <a:p>
            <a:r>
              <a:rPr lang="en-US" sz="4400" dirty="0">
                <a:solidFill>
                  <a:srgbClr val="00247D"/>
                </a:solidFill>
                <a:latin typeface="Calibri Light" panose="020F0302020204030204"/>
                <a:ea typeface="+mj-ea"/>
                <a:cs typeface="+mj-cs"/>
              </a:rPr>
              <a:t>Resources</a:t>
            </a:r>
            <a:endParaRPr lang="en-US" sz="1200" dirty="0">
              <a:solidFill>
                <a:srgbClr val="00247D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48D94DD-8E11-73D8-6967-7C207363FB2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0705" y="2715270"/>
            <a:ext cx="5474677" cy="3591738"/>
          </a:xfrm>
        </p:spPr>
        <p:txBody>
          <a:bodyPr>
            <a:normAutofit fontScale="85000" lnSpcReduction="10000"/>
          </a:bodyPr>
          <a:lstStyle/>
          <a:p>
            <a:pPr>
              <a:lnSpc>
                <a:spcPct val="90000"/>
              </a:lnSpc>
              <a:spcBef>
                <a:spcPts val="1000"/>
              </a:spcBef>
            </a:pPr>
            <a:r>
              <a:rPr lang="en-US" sz="2800" dirty="0">
                <a:solidFill>
                  <a:srgbClr val="00247D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UNC School of Government</a:t>
            </a:r>
            <a:endParaRPr lang="en-US" sz="2800" dirty="0">
              <a:solidFill>
                <a:srgbClr val="00247D"/>
              </a:solidFill>
            </a:endParaRPr>
          </a:p>
          <a:p>
            <a:pPr lvl="1">
              <a:spcBef>
                <a:spcPts val="1000"/>
              </a:spcBef>
            </a:pPr>
            <a:r>
              <a:rPr lang="en-US" sz="2600" dirty="0">
                <a:solidFill>
                  <a:srgbClr val="00247D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NC Finance Connect</a:t>
            </a:r>
            <a:endParaRPr lang="en-US" sz="2600" dirty="0">
              <a:solidFill>
                <a:srgbClr val="00247D"/>
              </a:solidFill>
            </a:endParaRPr>
          </a:p>
          <a:p>
            <a:pPr lvl="1">
              <a:spcBef>
                <a:spcPts val="1000"/>
              </a:spcBef>
            </a:pPr>
            <a:r>
              <a:rPr lang="en-US" sz="2600" dirty="0">
                <a:solidFill>
                  <a:srgbClr val="00247D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Finance Calendar of Duties</a:t>
            </a:r>
            <a:endParaRPr lang="en-US" sz="2600" dirty="0">
              <a:solidFill>
                <a:srgbClr val="00247D"/>
              </a:solidFill>
            </a:endParaRPr>
          </a:p>
          <a:p>
            <a:pPr lvl="1">
              <a:spcBef>
                <a:spcPts val="1000"/>
              </a:spcBef>
            </a:pPr>
            <a:r>
              <a:rPr lang="en-US" sz="2600" dirty="0">
                <a:solidFill>
                  <a:srgbClr val="00247D"/>
                </a:solidFill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NC Local Government Finance 101</a:t>
            </a:r>
            <a:endParaRPr lang="en-US" sz="2600" dirty="0">
              <a:solidFill>
                <a:srgbClr val="00247D"/>
              </a:solidFill>
            </a:endParaRPr>
          </a:p>
          <a:p>
            <a:r>
              <a:rPr lang="en-US" dirty="0">
                <a:solidFill>
                  <a:srgbClr val="00247D"/>
                </a:solidFill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NC League of Municipalities</a:t>
            </a:r>
            <a:endParaRPr lang="en-US" dirty="0">
              <a:solidFill>
                <a:srgbClr val="00247D"/>
              </a:solidFill>
            </a:endParaRPr>
          </a:p>
          <a:p>
            <a:pPr>
              <a:lnSpc>
                <a:spcPct val="95000"/>
              </a:lnSpc>
            </a:pPr>
            <a:r>
              <a:rPr lang="en-US" dirty="0">
                <a:solidFill>
                  <a:srgbClr val="00247D"/>
                </a:solidFill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North Carolina Association of County Commissioners</a:t>
            </a:r>
            <a:endParaRPr lang="en-US" dirty="0">
              <a:solidFill>
                <a:srgbClr val="00247D"/>
              </a:solidFill>
            </a:endParaRPr>
          </a:p>
          <a:p>
            <a:pPr lvl="0">
              <a:lnSpc>
                <a:spcPct val="90000"/>
              </a:lnSpc>
              <a:spcBef>
                <a:spcPts val="1000"/>
              </a:spcBef>
            </a:pPr>
            <a:r>
              <a:rPr lang="en-US" sz="2800" dirty="0">
                <a:solidFill>
                  <a:srgbClr val="00247D"/>
                </a:solidFill>
                <a:hlinkClick r:id="rId8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Government Finance Officers Association - Best Practices &amp; Resources</a:t>
            </a:r>
            <a:endParaRPr lang="en-US" sz="2800" dirty="0">
              <a:solidFill>
                <a:srgbClr val="00247D"/>
              </a:solidFill>
            </a:endParaRP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F54A0D5D-3C42-BAFE-2ADA-2B0E002641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0" y="0"/>
            <a:ext cx="12192000" cy="1095769"/>
            <a:chOff x="0" y="0"/>
            <a:chExt cx="12192000" cy="1095769"/>
          </a:xfrm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EAAC6B37-1B8E-648A-4419-DADCA855B4CC}"/>
                </a:ext>
              </a:extLst>
            </p:cNvPr>
            <p:cNvSpPr/>
            <p:nvPr/>
          </p:nvSpPr>
          <p:spPr>
            <a:xfrm>
              <a:off x="0" y="0"/>
              <a:ext cx="12192000" cy="109576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00247D"/>
                </a:solidFill>
              </a:endParaRP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3DAEB5DE-7FD8-A055-BC83-081EDFE2FED6}"/>
                </a:ext>
              </a:extLst>
            </p:cNvPr>
            <p:cNvSpPr txBox="1"/>
            <p:nvPr/>
          </p:nvSpPr>
          <p:spPr>
            <a:xfrm>
              <a:off x="7202696" y="252301"/>
              <a:ext cx="4762179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dirty="0">
                  <a:solidFill>
                    <a:srgbClr val="00247D"/>
                  </a:solidFill>
                  <a:latin typeface="Trajan Pro 3" panose="02020502050503020301" pitchFamily="18" charset="0"/>
                </a:rPr>
                <a:t>State and Local Government Finance Division</a:t>
              </a:r>
            </a:p>
          </p:txBody>
        </p:sp>
      </p:grpSp>
      <p:pic>
        <p:nvPicPr>
          <p:cNvPr id="7" name="Picture 6">
            <a:extLst>
              <a:ext uri="{FF2B5EF4-FFF2-40B4-BE49-F238E27FC236}">
                <a16:creationId xmlns:a16="http://schemas.microsoft.com/office/drawing/2014/main" id="{F2EE78E4-2175-C082-1802-C937B0782D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828" y="166155"/>
            <a:ext cx="4877737" cy="818625"/>
          </a:xfrm>
          <a:prstGeom prst="rect">
            <a:avLst/>
          </a:prstGeom>
        </p:spPr>
      </p:pic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470D795E-F017-6A9F-BBA8-E476CAB7AE0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838200" y="2495378"/>
            <a:ext cx="5660571" cy="0"/>
          </a:xfrm>
          <a:prstGeom prst="line">
            <a:avLst/>
          </a:prstGeom>
          <a:ln w="28575">
            <a:solidFill>
              <a:schemeClr val="accent2"/>
            </a:solidFill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pic>
        <p:nvPicPr>
          <p:cNvPr id="13" name="Picture 12" descr="Graphic of a speech bubble reading, &quot;How can we help you?&quot;">
            <a:extLst>
              <a:ext uri="{FF2B5EF4-FFF2-40B4-BE49-F238E27FC236}">
                <a16:creationId xmlns:a16="http://schemas.microsoft.com/office/drawing/2014/main" id="{BA8EC3B2-7FF8-EDF4-6B9B-72DA384AE9E4}"/>
              </a:ext>
            </a:extLst>
          </p:cNvPr>
          <p:cNvPicPr>
            <a:picLocks noChangeAspect="1"/>
          </p:cNvPicPr>
          <p:nvPr/>
        </p:nvPicPr>
        <p:blipFill rotWithShape="1">
          <a:blip r:embed="rId10"/>
          <a:srcRect l="17392" r="14655"/>
          <a:stretch/>
        </p:blipFill>
        <p:spPr>
          <a:xfrm>
            <a:off x="7419327" y="1487084"/>
            <a:ext cx="3670704" cy="2671255"/>
          </a:xfrm>
          <a:prstGeom prst="rect">
            <a:avLst/>
          </a:prstGeom>
        </p:spPr>
      </p:pic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8251ADCD-CF2E-0E67-7A0D-50D3A302AF54}"/>
              </a:ext>
            </a:extLst>
          </p:cNvPr>
          <p:cNvSpPr txBox="1">
            <a:spLocks/>
          </p:cNvSpPr>
          <p:nvPr/>
        </p:nvSpPr>
        <p:spPr>
          <a:xfrm>
            <a:off x="6717323" y="4590234"/>
            <a:ext cx="5474677" cy="1839392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1" dirty="0">
                <a:solidFill>
                  <a:srgbClr val="00247D"/>
                </a:solidFill>
              </a:rPr>
              <a:t>Contact LGC Staff: </a:t>
            </a:r>
            <a:r>
              <a:rPr lang="en-US" dirty="0">
                <a:solidFill>
                  <a:srgbClr val="00247D"/>
                </a:solidFill>
              </a:rPr>
              <a:t>(919) 814-4300</a:t>
            </a:r>
          </a:p>
          <a:p>
            <a:r>
              <a:rPr lang="en-US" b="1" dirty="0">
                <a:solidFill>
                  <a:srgbClr val="00247D"/>
                </a:solidFill>
              </a:rPr>
              <a:t>Visit the </a:t>
            </a:r>
            <a:r>
              <a:rPr lang="en-US" b="1" dirty="0">
                <a:solidFill>
                  <a:srgbClr val="00247D"/>
                </a:solidFill>
                <a:hlinkClick r:id="rId11"/>
              </a:rPr>
              <a:t>LGC Website</a:t>
            </a:r>
            <a:endParaRPr lang="en-US" b="1" dirty="0">
              <a:solidFill>
                <a:srgbClr val="00247D"/>
              </a:solidFill>
            </a:endParaRPr>
          </a:p>
          <a:p>
            <a:r>
              <a:rPr lang="en-US" b="1" dirty="0">
                <a:solidFill>
                  <a:srgbClr val="00247D"/>
                </a:solidFill>
              </a:rPr>
              <a:t>Sign up for the </a:t>
            </a:r>
            <a:r>
              <a:rPr lang="en-US" b="1" dirty="0">
                <a:solidFill>
                  <a:srgbClr val="00247D"/>
                </a:solidFill>
                <a:hlinkClick r:id="rId12"/>
              </a:rPr>
              <a:t>LGC Staff Blog</a:t>
            </a:r>
            <a:endParaRPr lang="en-US" b="1" dirty="0">
              <a:solidFill>
                <a:srgbClr val="00247D"/>
              </a:solidFill>
            </a:endParaRPr>
          </a:p>
          <a:p>
            <a:r>
              <a:rPr lang="en-US" b="1" dirty="0">
                <a:solidFill>
                  <a:srgbClr val="00247D"/>
                </a:solidFill>
              </a:rPr>
              <a:t>Stay up to date with </a:t>
            </a:r>
            <a:r>
              <a:rPr lang="en-US" b="1" dirty="0">
                <a:solidFill>
                  <a:srgbClr val="00247D"/>
                </a:solidFill>
                <a:hlinkClick r:id="rId13"/>
              </a:rPr>
              <a:t>SLGFD Memos</a:t>
            </a:r>
            <a:endParaRPr lang="en-US" b="1" dirty="0">
              <a:solidFill>
                <a:srgbClr val="00247D"/>
              </a:solidFill>
            </a:endParaRPr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52594E99-3E56-5EBD-ACB6-12D045381F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A0CA5A-5976-4C5C-8430-DE8EEFD09A73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654441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7716BF-98C2-6495-953D-B9D2932195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508873"/>
            <a:ext cx="10515600" cy="635611"/>
          </a:xfrm>
        </p:spPr>
        <p:txBody>
          <a:bodyPr>
            <a:normAutofit fontScale="90000"/>
          </a:bodyPr>
          <a:lstStyle/>
          <a:p>
            <a:r>
              <a:rPr lang="en-US" sz="4400" dirty="0">
                <a:solidFill>
                  <a:srgbClr val="00247D"/>
                </a:solidFill>
                <a:latin typeface="Calibri Light" panose="020F0302020204030204"/>
                <a:ea typeface="+mj-ea"/>
                <a:cs typeface="+mj-cs"/>
              </a:rPr>
              <a:t>Quiz: Module 7</a:t>
            </a:r>
            <a:endParaRPr lang="en-US" sz="1800" dirty="0">
              <a:solidFill>
                <a:srgbClr val="00247D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48D94DD-8E11-73D8-6967-7C207363FB2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636775"/>
            <a:ext cx="5907833" cy="3433763"/>
          </a:xfrm>
        </p:spPr>
        <p:txBody>
          <a:bodyPr>
            <a:normAutofit/>
          </a:bodyPr>
          <a:lstStyle/>
          <a:p>
            <a:pPr marL="514350" indent="-514350">
              <a:lnSpc>
                <a:spcPct val="90000"/>
              </a:lnSpc>
              <a:spcBef>
                <a:spcPts val="1000"/>
              </a:spcBef>
              <a:buFont typeface="+mj-lt"/>
              <a:buAutoNum type="arabicPeriod"/>
            </a:pPr>
            <a:r>
              <a:rPr lang="en-US" sz="2800" dirty="0">
                <a:solidFill>
                  <a:srgbClr val="00247D"/>
                </a:solidFill>
              </a:rPr>
              <a:t>What is a tool that can be used to leverage available resources?</a:t>
            </a:r>
          </a:p>
          <a:p>
            <a:pPr marL="514350" indent="-514350">
              <a:lnSpc>
                <a:spcPct val="90000"/>
              </a:lnSpc>
              <a:spcBef>
                <a:spcPts val="1000"/>
              </a:spcBef>
              <a:buFont typeface="+mj-lt"/>
              <a:buAutoNum type="arabicPeriod"/>
            </a:pPr>
            <a:r>
              <a:rPr lang="en-US" sz="2800" dirty="0">
                <a:solidFill>
                  <a:srgbClr val="00247D"/>
                </a:solidFill>
              </a:rPr>
              <a:t>Does debt service have to be included in the budget?</a:t>
            </a:r>
          </a:p>
          <a:p>
            <a:pPr marL="514350" indent="-514350">
              <a:lnSpc>
                <a:spcPct val="90000"/>
              </a:lnSpc>
              <a:spcBef>
                <a:spcPts val="1000"/>
              </a:spcBef>
              <a:buFont typeface="+mj-lt"/>
              <a:buAutoNum type="arabicPeriod"/>
            </a:pPr>
            <a:r>
              <a:rPr lang="en-US" sz="2800" dirty="0">
                <a:solidFill>
                  <a:srgbClr val="00247D"/>
                </a:solidFill>
              </a:rPr>
              <a:t>What is one thing a good debt policy should include?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F54A0D5D-3C42-BAFE-2ADA-2B0E002641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0" y="0"/>
            <a:ext cx="12192000" cy="1095769"/>
            <a:chOff x="0" y="0"/>
            <a:chExt cx="12192000" cy="1095769"/>
          </a:xfrm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EAAC6B37-1B8E-648A-4419-DADCA855B4CC}"/>
                </a:ext>
              </a:extLst>
            </p:cNvPr>
            <p:cNvSpPr/>
            <p:nvPr/>
          </p:nvSpPr>
          <p:spPr>
            <a:xfrm>
              <a:off x="0" y="0"/>
              <a:ext cx="12192000" cy="109576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00247D"/>
                </a:solidFill>
              </a:endParaRP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3DAEB5DE-7FD8-A055-BC83-081EDFE2FED6}"/>
                </a:ext>
              </a:extLst>
            </p:cNvPr>
            <p:cNvSpPr txBox="1"/>
            <p:nvPr/>
          </p:nvSpPr>
          <p:spPr>
            <a:xfrm>
              <a:off x="7202696" y="252301"/>
              <a:ext cx="4762179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dirty="0">
                  <a:solidFill>
                    <a:srgbClr val="00247D"/>
                  </a:solidFill>
                  <a:latin typeface="Trajan Pro 3" panose="02020502050503020301" pitchFamily="18" charset="0"/>
                </a:rPr>
                <a:t>State and Local Government Finance Division</a:t>
              </a:r>
            </a:p>
          </p:txBody>
        </p:sp>
      </p:grpSp>
      <p:pic>
        <p:nvPicPr>
          <p:cNvPr id="7" name="Picture 6">
            <a:extLst>
              <a:ext uri="{FF2B5EF4-FFF2-40B4-BE49-F238E27FC236}">
                <a16:creationId xmlns:a16="http://schemas.microsoft.com/office/drawing/2014/main" id="{F2EE78E4-2175-C082-1802-C937B0782D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828" y="166155"/>
            <a:ext cx="4877737" cy="818625"/>
          </a:xfrm>
          <a:prstGeom prst="rect">
            <a:avLst/>
          </a:prstGeom>
        </p:spPr>
      </p:pic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CADCD843-2EA8-C452-10A2-18B54CA68B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762000" y="2339789"/>
            <a:ext cx="5660571" cy="0"/>
          </a:xfrm>
          <a:prstGeom prst="line">
            <a:avLst/>
          </a:prstGeom>
          <a:ln w="28575">
            <a:solidFill>
              <a:schemeClr val="accent2"/>
            </a:solidFill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pic>
        <p:nvPicPr>
          <p:cNvPr id="10" name="Picture 9" descr="The word &quot;quiz&quot; spelled out in block capital letters on a starburst background">
            <a:extLst>
              <a:ext uri="{FF2B5EF4-FFF2-40B4-BE49-F238E27FC236}">
                <a16:creationId xmlns:a16="http://schemas.microsoft.com/office/drawing/2014/main" id="{F2FFF942-9903-D668-63EC-5F6E71FC213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23994" y="2423707"/>
            <a:ext cx="3752744" cy="2289810"/>
          </a:xfrm>
          <a:prstGeom prst="rect">
            <a:avLst/>
          </a:prstGeom>
        </p:spPr>
      </p:pic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C0B892E-765F-91DB-675F-ADF25D94C7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A0CA5A-5976-4C5C-8430-DE8EEFD09A73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794167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7716BF-98C2-6495-953D-B9D2932195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508873"/>
            <a:ext cx="10515600" cy="635611"/>
          </a:xfrm>
        </p:spPr>
        <p:txBody>
          <a:bodyPr>
            <a:normAutofit fontScale="90000"/>
          </a:bodyPr>
          <a:lstStyle/>
          <a:p>
            <a:r>
              <a:rPr lang="en-US" sz="4400" dirty="0">
                <a:solidFill>
                  <a:srgbClr val="00247D"/>
                </a:solidFill>
                <a:latin typeface="Calibri Light" panose="020F0302020204030204"/>
                <a:ea typeface="+mj-ea"/>
                <a:cs typeface="+mj-cs"/>
              </a:rPr>
              <a:t>Using Debt</a:t>
            </a:r>
            <a:endParaRPr lang="en-US" sz="1800" dirty="0">
              <a:solidFill>
                <a:srgbClr val="00247D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48D94DD-8E11-73D8-6967-7C207363FB2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699875"/>
            <a:ext cx="6152909" cy="3636671"/>
          </a:xfrm>
        </p:spPr>
        <p:txBody>
          <a:bodyPr>
            <a:normAutofit/>
          </a:bodyPr>
          <a:lstStyle/>
          <a:p>
            <a:pPr marL="228600" lvl="0" indent="-2286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247D"/>
                </a:solidFill>
              </a:rPr>
              <a:t>Debt is a tool that can be used to leverage available resources.</a:t>
            </a:r>
          </a:p>
          <a:p>
            <a:pPr marL="228600" lvl="0" indent="-2286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247D"/>
                </a:solidFill>
              </a:rPr>
              <a:t>A mixture of debt and current resources may be used to finance projects.</a:t>
            </a:r>
          </a:p>
          <a:p>
            <a:r>
              <a:rPr lang="en-US" dirty="0">
                <a:solidFill>
                  <a:srgbClr val="00247D"/>
                </a:solidFill>
              </a:rPr>
              <a:t>Debt service must be included in the budget.</a:t>
            </a:r>
            <a:r>
              <a:rPr lang="en-US" baseline="30000" dirty="0">
                <a:solidFill>
                  <a:srgbClr val="00247D"/>
                </a:solidFill>
              </a:rPr>
              <a:t>[1]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F54A0D5D-3C42-BAFE-2ADA-2B0E002641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0" y="0"/>
            <a:ext cx="12192000" cy="1095769"/>
            <a:chOff x="0" y="0"/>
            <a:chExt cx="12192000" cy="1095769"/>
          </a:xfrm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EAAC6B37-1B8E-648A-4419-DADCA855B4CC}"/>
                </a:ext>
              </a:extLst>
            </p:cNvPr>
            <p:cNvSpPr/>
            <p:nvPr/>
          </p:nvSpPr>
          <p:spPr>
            <a:xfrm>
              <a:off x="0" y="0"/>
              <a:ext cx="12192000" cy="109576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00247D"/>
                </a:solidFill>
              </a:endParaRP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3DAEB5DE-7FD8-A055-BC83-081EDFE2FED6}"/>
                </a:ext>
              </a:extLst>
            </p:cNvPr>
            <p:cNvSpPr txBox="1"/>
            <p:nvPr/>
          </p:nvSpPr>
          <p:spPr>
            <a:xfrm>
              <a:off x="7202696" y="252301"/>
              <a:ext cx="4762179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dirty="0">
                  <a:solidFill>
                    <a:srgbClr val="00247D"/>
                  </a:solidFill>
                  <a:latin typeface="Trajan Pro 3" panose="02020502050503020301" pitchFamily="18" charset="0"/>
                </a:rPr>
                <a:t>State and Local Government Finance Division</a:t>
              </a:r>
            </a:p>
          </p:txBody>
        </p:sp>
      </p:grpSp>
      <p:pic>
        <p:nvPicPr>
          <p:cNvPr id="7" name="Picture 6">
            <a:extLst>
              <a:ext uri="{FF2B5EF4-FFF2-40B4-BE49-F238E27FC236}">
                <a16:creationId xmlns:a16="http://schemas.microsoft.com/office/drawing/2014/main" id="{F2EE78E4-2175-C082-1802-C937B0782D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828" y="166155"/>
            <a:ext cx="4877737" cy="818625"/>
          </a:xfrm>
          <a:prstGeom prst="rect">
            <a:avLst/>
          </a:prstGeom>
        </p:spPr>
      </p:pic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CADCD843-2EA8-C452-10A2-18B54CA68B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762000" y="2339789"/>
            <a:ext cx="5660571" cy="0"/>
          </a:xfrm>
          <a:prstGeom prst="line">
            <a:avLst/>
          </a:prstGeom>
          <a:ln w="28575">
            <a:solidFill>
              <a:schemeClr val="accent2"/>
            </a:solidFill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pic>
        <p:nvPicPr>
          <p:cNvPr id="17" name="Graphic 16" descr="Modern architecture outline">
            <a:extLst>
              <a:ext uri="{FF2B5EF4-FFF2-40B4-BE49-F238E27FC236}">
                <a16:creationId xmlns:a16="http://schemas.microsoft.com/office/drawing/2014/main" id="{F0DA1DA7-B4E8-F845-22C7-92410584850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263482" y="3052087"/>
            <a:ext cx="2161926" cy="2161926"/>
          </a:xfrm>
          <a:prstGeom prst="rect">
            <a:avLst/>
          </a:prstGeom>
        </p:spPr>
      </p:pic>
      <p:pic>
        <p:nvPicPr>
          <p:cNvPr id="19" name="Graphic 18" descr="Crane outline">
            <a:extLst>
              <a:ext uri="{FF2B5EF4-FFF2-40B4-BE49-F238E27FC236}">
                <a16:creationId xmlns:a16="http://schemas.microsoft.com/office/drawing/2014/main" id="{74DDFD34-F431-BA45-F1B8-5CE625760D0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 flipH="1">
            <a:off x="9334595" y="3098388"/>
            <a:ext cx="2332920" cy="2094434"/>
          </a:xfrm>
          <a:prstGeom prst="rect">
            <a:avLst/>
          </a:prstGeom>
        </p:spPr>
      </p:pic>
      <p:sp>
        <p:nvSpPr>
          <p:cNvPr id="20" name="Footer Placeholder 14">
            <a:extLst>
              <a:ext uri="{FF2B5EF4-FFF2-40B4-BE49-F238E27FC236}">
                <a16:creationId xmlns:a16="http://schemas.microsoft.com/office/drawing/2014/main" id="{8B447C84-BFDC-35F5-BC48-05A113D691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3187" y="6307005"/>
            <a:ext cx="7486656" cy="365125"/>
          </a:xfrm>
        </p:spPr>
        <p:txBody>
          <a:bodyPr/>
          <a:lstStyle/>
          <a:p>
            <a:pPr algn="l"/>
            <a:r>
              <a:rPr lang="en-US" sz="1600" baseline="30000" dirty="0"/>
              <a:t>[1]</a:t>
            </a:r>
            <a:r>
              <a:rPr lang="en-US" sz="1600" dirty="0">
                <a:hlinkClick r:id="rId7"/>
              </a:rPr>
              <a:t>G.S. 159-13(b)(1)</a:t>
            </a:r>
            <a:endParaRPr lang="en-US" sz="1600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48ED5D8-A204-281F-1138-E13DB32BD1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A0CA5A-5976-4C5C-8430-DE8EEFD09A73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566625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7716BF-98C2-6495-953D-B9D2932195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508873"/>
            <a:ext cx="10515600" cy="635611"/>
          </a:xfrm>
        </p:spPr>
        <p:txBody>
          <a:bodyPr>
            <a:normAutofit fontScale="90000"/>
          </a:bodyPr>
          <a:lstStyle/>
          <a:p>
            <a:r>
              <a:rPr lang="en-US" sz="4400" dirty="0">
                <a:solidFill>
                  <a:srgbClr val="00247D"/>
                </a:solidFill>
                <a:latin typeface="Calibri Light" panose="020F0302020204030204"/>
                <a:ea typeface="+mj-ea"/>
                <a:cs typeface="+mj-cs"/>
              </a:rPr>
              <a:t>Debt Burden</a:t>
            </a:r>
            <a:endParaRPr lang="en-US" sz="1800" dirty="0">
              <a:solidFill>
                <a:srgbClr val="00247D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48D94DD-8E11-73D8-6967-7C207363FB2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2000" y="2768336"/>
            <a:ext cx="5923005" cy="3057847"/>
          </a:xfrm>
        </p:spPr>
        <p:txBody>
          <a:bodyPr>
            <a:normAutofit/>
          </a:bodyPr>
          <a:lstStyle/>
          <a:p>
            <a:r>
              <a:rPr lang="en-US" sz="2800" dirty="0">
                <a:solidFill>
                  <a:srgbClr val="00247D"/>
                </a:solidFill>
              </a:rPr>
              <a:t>Before issuing new debt, local governments should think about how </a:t>
            </a:r>
            <a:r>
              <a:rPr lang="en-US" dirty="0">
                <a:solidFill>
                  <a:srgbClr val="00247D"/>
                </a:solidFill>
              </a:rPr>
              <a:t>it will affect their overall </a:t>
            </a:r>
            <a:r>
              <a:rPr lang="en-US" b="1" dirty="0">
                <a:solidFill>
                  <a:srgbClr val="00247D"/>
                </a:solidFill>
              </a:rPr>
              <a:t>debt burden</a:t>
            </a:r>
            <a:r>
              <a:rPr lang="en-US" dirty="0">
                <a:solidFill>
                  <a:srgbClr val="00247D"/>
                </a:solidFill>
              </a:rPr>
              <a:t>.</a:t>
            </a:r>
            <a:endParaRPr lang="en-US" sz="2800" dirty="0">
              <a:solidFill>
                <a:srgbClr val="00247D"/>
              </a:solidFill>
            </a:endParaRPr>
          </a:p>
          <a:p>
            <a:r>
              <a:rPr lang="en-US" sz="2800" dirty="0">
                <a:solidFill>
                  <a:srgbClr val="00247D"/>
                </a:solidFill>
              </a:rPr>
              <a:t>An unreasonable or heavy debt burden will limit future opportunities that a local government can take advantage of.</a:t>
            </a:r>
            <a:endParaRPr lang="en-US" sz="2200" dirty="0">
              <a:solidFill>
                <a:srgbClr val="00247D"/>
              </a:solidFill>
            </a:endParaRP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F54A0D5D-3C42-BAFE-2ADA-2B0E002641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0" y="0"/>
            <a:ext cx="12192000" cy="1095769"/>
            <a:chOff x="0" y="0"/>
            <a:chExt cx="12192000" cy="1095769"/>
          </a:xfrm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EAAC6B37-1B8E-648A-4419-DADCA855B4CC}"/>
                </a:ext>
              </a:extLst>
            </p:cNvPr>
            <p:cNvSpPr/>
            <p:nvPr/>
          </p:nvSpPr>
          <p:spPr>
            <a:xfrm>
              <a:off x="0" y="0"/>
              <a:ext cx="12192000" cy="109576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00247D"/>
                </a:solidFill>
              </a:endParaRP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3DAEB5DE-7FD8-A055-BC83-081EDFE2FED6}"/>
                </a:ext>
              </a:extLst>
            </p:cNvPr>
            <p:cNvSpPr txBox="1"/>
            <p:nvPr/>
          </p:nvSpPr>
          <p:spPr>
            <a:xfrm>
              <a:off x="7202696" y="252301"/>
              <a:ext cx="4762179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dirty="0">
                  <a:solidFill>
                    <a:srgbClr val="00247D"/>
                  </a:solidFill>
                  <a:latin typeface="Trajan Pro 3" panose="02020502050503020301" pitchFamily="18" charset="0"/>
                </a:rPr>
                <a:t>State and Local Government Finance Division</a:t>
              </a:r>
            </a:p>
          </p:txBody>
        </p:sp>
      </p:grpSp>
      <p:pic>
        <p:nvPicPr>
          <p:cNvPr id="7" name="Picture 6">
            <a:extLst>
              <a:ext uri="{FF2B5EF4-FFF2-40B4-BE49-F238E27FC236}">
                <a16:creationId xmlns:a16="http://schemas.microsoft.com/office/drawing/2014/main" id="{F2EE78E4-2175-C082-1802-C937B0782D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828" y="166155"/>
            <a:ext cx="4877737" cy="818625"/>
          </a:xfrm>
          <a:prstGeom prst="rect">
            <a:avLst/>
          </a:prstGeom>
        </p:spPr>
      </p:pic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CADCD843-2EA8-C452-10A2-18B54CA68B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762000" y="2339789"/>
            <a:ext cx="5660571" cy="0"/>
          </a:xfrm>
          <a:prstGeom prst="line">
            <a:avLst/>
          </a:prstGeom>
          <a:ln w="28575">
            <a:solidFill>
              <a:schemeClr val="accent2"/>
            </a:solidFill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pic>
        <p:nvPicPr>
          <p:cNvPr id="9" name="Picture 8" descr="Stock image of a person carrying the word &quot;debt&quot; rendered in block capital letters">
            <a:extLst>
              <a:ext uri="{FF2B5EF4-FFF2-40B4-BE49-F238E27FC236}">
                <a16:creationId xmlns:a16="http://schemas.microsoft.com/office/drawing/2014/main" id="{1D5545F7-0E8A-51D2-C96D-CE5E4D081DC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46303" y="1642218"/>
            <a:ext cx="4204995" cy="4183970"/>
          </a:xfrm>
          <a:prstGeom prst="rect">
            <a:avLst/>
          </a:prstGeom>
        </p:spPr>
      </p:pic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99F10693-BEAA-4D66-CF77-2F26507C3F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A0CA5A-5976-4C5C-8430-DE8EEFD09A73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417557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7716BF-98C2-6495-953D-B9D2932195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508873"/>
            <a:ext cx="10515600" cy="635611"/>
          </a:xfrm>
        </p:spPr>
        <p:txBody>
          <a:bodyPr>
            <a:normAutofit fontScale="90000"/>
          </a:bodyPr>
          <a:lstStyle/>
          <a:p>
            <a:r>
              <a:rPr lang="en-US" sz="4400" dirty="0">
                <a:solidFill>
                  <a:srgbClr val="00247D"/>
                </a:solidFill>
                <a:latin typeface="Calibri Light" panose="020F0302020204030204"/>
                <a:ea typeface="+mj-ea"/>
                <a:cs typeface="+mj-cs"/>
              </a:rPr>
              <a:t>Debt Service Reminders</a:t>
            </a:r>
            <a:endParaRPr lang="en-US" sz="1800" dirty="0">
              <a:solidFill>
                <a:srgbClr val="00247D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48D94DD-8E11-73D8-6967-7C207363FB2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4033" y="2380910"/>
            <a:ext cx="7033446" cy="3372332"/>
          </a:xfrm>
        </p:spPr>
        <p:txBody>
          <a:bodyPr>
            <a:noAutofit/>
          </a:bodyPr>
          <a:lstStyle/>
          <a:p>
            <a:pPr marL="0" lvl="0" indent="0">
              <a:lnSpc>
                <a:spcPct val="90000"/>
              </a:lnSpc>
              <a:spcBef>
                <a:spcPts val="1000"/>
              </a:spcBef>
              <a:buNone/>
            </a:pPr>
            <a:r>
              <a:rPr lang="en-US" sz="2400" b="1" dirty="0">
                <a:solidFill>
                  <a:srgbClr val="00247D"/>
                </a:solidFill>
              </a:rPr>
              <a:t>The LGC notifies local governments of debt service obligations for all debt approved by the LGC:</a:t>
            </a:r>
          </a:p>
          <a:p>
            <a:r>
              <a:rPr lang="en-US" sz="2400" dirty="0">
                <a:solidFill>
                  <a:srgbClr val="00247D"/>
                </a:solidFill>
              </a:rPr>
              <a:t>LGC 129s - </a:t>
            </a:r>
            <a:r>
              <a:rPr lang="en-US" sz="2400" b="1" dirty="0">
                <a:solidFill>
                  <a:srgbClr val="00247D"/>
                </a:solidFill>
              </a:rPr>
              <a:t>Yearly</a:t>
            </a:r>
            <a:r>
              <a:rPr lang="en-US" sz="2400" dirty="0">
                <a:solidFill>
                  <a:srgbClr val="00247D"/>
                </a:solidFill>
              </a:rPr>
              <a:t> notifications (sent by May 1) notifying units of total obligations for the coming fiscal year.</a:t>
            </a:r>
            <a:r>
              <a:rPr lang="en-US" sz="2400" baseline="30000" dirty="0">
                <a:solidFill>
                  <a:srgbClr val="00247D"/>
                </a:solidFill>
              </a:rPr>
              <a:t>[2]</a:t>
            </a:r>
          </a:p>
          <a:p>
            <a:r>
              <a:rPr lang="en-US" sz="2400" dirty="0">
                <a:solidFill>
                  <a:srgbClr val="00247D"/>
                </a:solidFill>
              </a:rPr>
              <a:t>LGC 131s – </a:t>
            </a:r>
            <a:r>
              <a:rPr lang="en-US" sz="2400" b="1" dirty="0">
                <a:solidFill>
                  <a:srgbClr val="00247D"/>
                </a:solidFill>
              </a:rPr>
              <a:t>Monthly</a:t>
            </a:r>
            <a:r>
              <a:rPr lang="en-US" sz="2400" dirty="0">
                <a:solidFill>
                  <a:srgbClr val="00247D"/>
                </a:solidFill>
              </a:rPr>
              <a:t> notifications (sent at least 30 days before payment due dates) reminding units of upcoming principal and/or interest payments on outstanding obligations.</a:t>
            </a:r>
            <a:r>
              <a:rPr lang="en-US" sz="2400" baseline="30000" dirty="0">
                <a:solidFill>
                  <a:srgbClr val="00247D"/>
                </a:solidFill>
              </a:rPr>
              <a:t>[3]</a:t>
            </a:r>
          </a:p>
          <a:p>
            <a:pPr lvl="1"/>
            <a:r>
              <a:rPr lang="en-US" sz="2200" dirty="0">
                <a:solidFill>
                  <a:srgbClr val="00247D"/>
                </a:solidFill>
              </a:rPr>
              <a:t>Payments must then be reported to the LGC on provided forms.</a:t>
            </a:r>
            <a:r>
              <a:rPr lang="en-US" sz="2200" baseline="30000" dirty="0">
                <a:solidFill>
                  <a:srgbClr val="00247D"/>
                </a:solidFill>
              </a:rPr>
              <a:t>[4]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F54A0D5D-3C42-BAFE-2ADA-2B0E002641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0" y="0"/>
            <a:ext cx="12192000" cy="1095769"/>
            <a:chOff x="0" y="0"/>
            <a:chExt cx="12192000" cy="1095769"/>
          </a:xfrm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EAAC6B37-1B8E-648A-4419-DADCA855B4CC}"/>
                </a:ext>
              </a:extLst>
            </p:cNvPr>
            <p:cNvSpPr/>
            <p:nvPr/>
          </p:nvSpPr>
          <p:spPr>
            <a:xfrm>
              <a:off x="0" y="0"/>
              <a:ext cx="12192000" cy="109576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00247D"/>
                </a:solidFill>
              </a:endParaRP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3DAEB5DE-7FD8-A055-BC83-081EDFE2FED6}"/>
                </a:ext>
              </a:extLst>
            </p:cNvPr>
            <p:cNvSpPr txBox="1"/>
            <p:nvPr/>
          </p:nvSpPr>
          <p:spPr>
            <a:xfrm>
              <a:off x="7202696" y="252301"/>
              <a:ext cx="4762179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dirty="0">
                  <a:solidFill>
                    <a:srgbClr val="00247D"/>
                  </a:solidFill>
                  <a:latin typeface="Trajan Pro 3" panose="02020502050503020301" pitchFamily="18" charset="0"/>
                </a:rPr>
                <a:t>State and Local Government Finance Division</a:t>
              </a:r>
            </a:p>
          </p:txBody>
        </p:sp>
      </p:grpSp>
      <p:pic>
        <p:nvPicPr>
          <p:cNvPr id="7" name="Picture 6">
            <a:extLst>
              <a:ext uri="{FF2B5EF4-FFF2-40B4-BE49-F238E27FC236}">
                <a16:creationId xmlns:a16="http://schemas.microsoft.com/office/drawing/2014/main" id="{F2EE78E4-2175-C082-1802-C937B0782D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828" y="166155"/>
            <a:ext cx="4877737" cy="818625"/>
          </a:xfrm>
          <a:prstGeom prst="rect">
            <a:avLst/>
          </a:prstGeom>
        </p:spPr>
      </p:pic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CADCD843-2EA8-C452-10A2-18B54CA68B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762000" y="2339789"/>
            <a:ext cx="5660571" cy="0"/>
          </a:xfrm>
          <a:prstGeom prst="line">
            <a:avLst/>
          </a:prstGeom>
          <a:ln w="28575">
            <a:solidFill>
              <a:schemeClr val="accent2"/>
            </a:solidFill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pic>
        <p:nvPicPr>
          <p:cNvPr id="14" name="Graphic 13" descr="Email with solid fill">
            <a:extLst>
              <a:ext uri="{FF2B5EF4-FFF2-40B4-BE49-F238E27FC236}">
                <a16:creationId xmlns:a16="http://schemas.microsoft.com/office/drawing/2014/main" id="{8FA41674-1F42-BED5-F664-538B4FD3197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8612592" y="1175647"/>
            <a:ext cx="2008261" cy="2008261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7ED514C0-D708-3928-0DB9-98362F828C5F}"/>
              </a:ext>
            </a:extLst>
          </p:cNvPr>
          <p:cNvSpPr txBox="1"/>
          <p:nvPr/>
        </p:nvSpPr>
        <p:spPr>
          <a:xfrm>
            <a:off x="8038229" y="3182604"/>
            <a:ext cx="3354697" cy="276998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400"/>
              </a:spcBef>
              <a:spcAft>
                <a:spcPts val="400"/>
              </a:spcAft>
            </a:pPr>
            <a:r>
              <a:rPr lang="en-US" sz="2200" dirty="0">
                <a:solidFill>
                  <a:srgbClr val="00247D"/>
                </a:solidFill>
              </a:rPr>
              <a:t>Questions or concerns related to these reminders should be directed to:</a:t>
            </a:r>
          </a:p>
          <a:p>
            <a:pPr>
              <a:spcBef>
                <a:spcPts val="400"/>
              </a:spcBef>
              <a:spcAft>
                <a:spcPts val="400"/>
              </a:spcAft>
            </a:pPr>
            <a:r>
              <a:rPr lang="en-US" sz="2200" dirty="0">
                <a:solidFill>
                  <a:srgbClr val="00247D"/>
                </a:solidFill>
                <a:hlinkClick r:id="rId5"/>
              </a:rPr>
              <a:t>LGC129@nctreasurer.com</a:t>
            </a:r>
            <a:r>
              <a:rPr lang="en-US" sz="2200" dirty="0">
                <a:solidFill>
                  <a:srgbClr val="00247D"/>
                </a:solidFill>
              </a:rPr>
              <a:t> (annual notifications) </a:t>
            </a:r>
          </a:p>
          <a:p>
            <a:pPr>
              <a:spcBef>
                <a:spcPts val="400"/>
              </a:spcBef>
              <a:spcAft>
                <a:spcPts val="400"/>
              </a:spcAft>
            </a:pPr>
            <a:r>
              <a:rPr lang="en-US" sz="2200" dirty="0">
                <a:solidFill>
                  <a:srgbClr val="00247D"/>
                </a:solidFill>
                <a:hlinkClick r:id="rId6"/>
              </a:rPr>
              <a:t>LGC131@nctreasurer.com</a:t>
            </a:r>
            <a:r>
              <a:rPr lang="en-US" sz="2200" dirty="0">
                <a:solidFill>
                  <a:srgbClr val="00247D"/>
                </a:solidFill>
              </a:rPr>
              <a:t> (monthly notifications)</a:t>
            </a:r>
          </a:p>
        </p:txBody>
      </p:sp>
      <p:sp>
        <p:nvSpPr>
          <p:cNvPr id="10" name="Footer Placeholder 14">
            <a:extLst>
              <a:ext uri="{FF2B5EF4-FFF2-40B4-BE49-F238E27FC236}">
                <a16:creationId xmlns:a16="http://schemas.microsoft.com/office/drawing/2014/main" id="{722ECD09-317D-76C5-55D0-5604BB1BBA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3187" y="6307005"/>
            <a:ext cx="7486656" cy="365125"/>
          </a:xfrm>
        </p:spPr>
        <p:txBody>
          <a:bodyPr/>
          <a:lstStyle/>
          <a:p>
            <a:pPr algn="l"/>
            <a:r>
              <a:rPr lang="en-US" sz="1600" baseline="30000" dirty="0"/>
              <a:t>[2]</a:t>
            </a:r>
            <a:r>
              <a:rPr lang="en-US" sz="1600" dirty="0">
                <a:hlinkClick r:id="rId7"/>
              </a:rPr>
              <a:t>G.S. 159-35(a)</a:t>
            </a:r>
            <a:r>
              <a:rPr lang="en-US" sz="1600" dirty="0"/>
              <a:t>  </a:t>
            </a:r>
            <a:r>
              <a:rPr lang="en-US" sz="1600" baseline="30000" dirty="0"/>
              <a:t>[3]</a:t>
            </a:r>
            <a:r>
              <a:rPr lang="en-US" sz="1600" dirty="0">
                <a:hlinkClick r:id="rId7"/>
              </a:rPr>
              <a:t>G.S. 159-35(b)</a:t>
            </a:r>
            <a:r>
              <a:rPr lang="en-US" sz="1600" dirty="0"/>
              <a:t>  </a:t>
            </a:r>
            <a:r>
              <a:rPr lang="en-US" sz="1600" baseline="30000" dirty="0"/>
              <a:t>[4]</a:t>
            </a:r>
            <a:r>
              <a:rPr lang="en-US" sz="1600" dirty="0">
                <a:hlinkClick r:id="rId8"/>
              </a:rPr>
              <a:t>G.S. 159-136</a:t>
            </a:r>
            <a:endParaRPr lang="en-US" sz="1600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E267C00-1D38-6BA6-808C-C20EDF78A4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A0CA5A-5976-4C5C-8430-DE8EEFD09A73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1876963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7716BF-98C2-6495-953D-B9D2932195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508873"/>
            <a:ext cx="10515600" cy="635611"/>
          </a:xfrm>
        </p:spPr>
        <p:txBody>
          <a:bodyPr>
            <a:normAutofit fontScale="90000"/>
          </a:bodyPr>
          <a:lstStyle/>
          <a:p>
            <a:r>
              <a:rPr lang="en-US" sz="4400" dirty="0">
                <a:solidFill>
                  <a:srgbClr val="00247D"/>
                </a:solidFill>
                <a:latin typeface="Calibri Light" panose="020F0302020204030204"/>
                <a:ea typeface="+mj-ea"/>
                <a:cs typeface="+mj-cs"/>
              </a:rPr>
              <a:t>Establishing a Debt Policy</a:t>
            </a:r>
            <a:endParaRPr lang="en-US" sz="1800" dirty="0">
              <a:solidFill>
                <a:srgbClr val="00247D"/>
              </a:solidFill>
            </a:endParaRP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F54A0D5D-3C42-BAFE-2ADA-2B0E002641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0" y="0"/>
            <a:ext cx="12192000" cy="1095769"/>
            <a:chOff x="0" y="0"/>
            <a:chExt cx="12192000" cy="1095769"/>
          </a:xfrm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EAAC6B37-1B8E-648A-4419-DADCA855B4CC}"/>
                </a:ext>
              </a:extLst>
            </p:cNvPr>
            <p:cNvSpPr/>
            <p:nvPr/>
          </p:nvSpPr>
          <p:spPr>
            <a:xfrm>
              <a:off x="0" y="0"/>
              <a:ext cx="12192000" cy="109576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00247D"/>
                </a:solidFill>
              </a:endParaRP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3DAEB5DE-7FD8-A055-BC83-081EDFE2FED6}"/>
                </a:ext>
              </a:extLst>
            </p:cNvPr>
            <p:cNvSpPr txBox="1"/>
            <p:nvPr/>
          </p:nvSpPr>
          <p:spPr>
            <a:xfrm>
              <a:off x="7202696" y="252301"/>
              <a:ext cx="4762179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dirty="0">
                  <a:solidFill>
                    <a:srgbClr val="00247D"/>
                  </a:solidFill>
                  <a:latin typeface="Trajan Pro 3" panose="02020502050503020301" pitchFamily="18" charset="0"/>
                </a:rPr>
                <a:t>State and Local Government Finance Division</a:t>
              </a:r>
            </a:p>
          </p:txBody>
        </p:sp>
      </p:grpSp>
      <p:pic>
        <p:nvPicPr>
          <p:cNvPr id="7" name="Picture 6">
            <a:extLst>
              <a:ext uri="{FF2B5EF4-FFF2-40B4-BE49-F238E27FC236}">
                <a16:creationId xmlns:a16="http://schemas.microsoft.com/office/drawing/2014/main" id="{F2EE78E4-2175-C082-1802-C937B0782D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828" y="166155"/>
            <a:ext cx="4877737" cy="818625"/>
          </a:xfrm>
          <a:prstGeom prst="rect">
            <a:avLst/>
          </a:prstGeom>
        </p:spPr>
      </p:pic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CADCD843-2EA8-C452-10A2-18B54CA68B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762000" y="2339789"/>
            <a:ext cx="5660571" cy="0"/>
          </a:xfrm>
          <a:prstGeom prst="line">
            <a:avLst/>
          </a:prstGeom>
          <a:ln w="28575">
            <a:solidFill>
              <a:schemeClr val="accent2"/>
            </a:solidFill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id="{F7054846-3DBC-EA85-4D3E-03D66796696F}"/>
              </a:ext>
            </a:extLst>
          </p:cNvPr>
          <p:cNvSpPr txBox="1"/>
          <p:nvPr/>
        </p:nvSpPr>
        <p:spPr>
          <a:xfrm>
            <a:off x="563586" y="3032798"/>
            <a:ext cx="5858985" cy="215956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28600" lvl="0" indent="-2286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rgbClr val="00247D"/>
                </a:solidFill>
              </a:rPr>
              <a:t>The governing board should establish a debt management policy.</a:t>
            </a:r>
          </a:p>
          <a:p>
            <a:pPr marL="228600" lvl="0" indent="-2286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rgbClr val="00247D"/>
                </a:solidFill>
              </a:rPr>
              <a:t>A debt policy will help the government manage its finances and meet obligations. </a:t>
            </a:r>
          </a:p>
        </p:txBody>
      </p:sp>
      <p:pic>
        <p:nvPicPr>
          <p:cNvPr id="15" name="Picture 14" descr="Stock image of a row of file folders, with a folder labeled &quot;policies&quot; in the center">
            <a:extLst>
              <a:ext uri="{FF2B5EF4-FFF2-40B4-BE49-F238E27FC236}">
                <a16:creationId xmlns:a16="http://schemas.microsoft.com/office/drawing/2014/main" id="{F95C2229-2177-CFBF-BE04-8723AA6EC37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94027" y="2908471"/>
            <a:ext cx="4611821" cy="2796017"/>
          </a:xfrm>
          <a:prstGeom prst="rect">
            <a:avLst/>
          </a:prstGeom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E300AFA0-FFEE-AE91-609B-DCE2F54826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A0CA5A-5976-4C5C-8430-DE8EEFD09A73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11823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7716BF-98C2-6495-953D-B9D2932195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508873"/>
            <a:ext cx="10515600" cy="635611"/>
          </a:xfrm>
        </p:spPr>
        <p:txBody>
          <a:bodyPr>
            <a:normAutofit fontScale="90000"/>
          </a:bodyPr>
          <a:lstStyle/>
          <a:p>
            <a:r>
              <a:rPr lang="en-US" sz="4400" dirty="0">
                <a:solidFill>
                  <a:srgbClr val="00247D"/>
                </a:solidFill>
                <a:latin typeface="Calibri Light" panose="020F0302020204030204"/>
                <a:ea typeface="+mj-ea"/>
                <a:cs typeface="+mj-cs"/>
              </a:rPr>
              <a:t>Establishing a Debt Policy</a:t>
            </a:r>
            <a:endParaRPr lang="en-US" sz="1800" dirty="0">
              <a:solidFill>
                <a:srgbClr val="00247D"/>
              </a:solidFill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2E5C054E-2D91-8523-D538-AC5DC5D2242C}"/>
              </a:ext>
            </a:extLst>
          </p:cNvPr>
          <p:cNvSpPr txBox="1"/>
          <p:nvPr/>
        </p:nvSpPr>
        <p:spPr>
          <a:xfrm>
            <a:off x="312828" y="2440696"/>
            <a:ext cx="6675698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buFont typeface="Arial" panose="020B0604020202020204" pitchFamily="34" charset="0"/>
              <a:buNone/>
            </a:pPr>
            <a:r>
              <a:rPr lang="en-US" sz="2800" b="1" dirty="0">
                <a:solidFill>
                  <a:srgbClr val="00247D"/>
                </a:solidFill>
              </a:rPr>
              <a:t>A well written debt policy should include: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F54A0D5D-3C42-BAFE-2ADA-2B0E002641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0" y="0"/>
            <a:ext cx="12192000" cy="1095769"/>
            <a:chOff x="0" y="0"/>
            <a:chExt cx="12192000" cy="1095769"/>
          </a:xfrm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EAAC6B37-1B8E-648A-4419-DADCA855B4CC}"/>
                </a:ext>
              </a:extLst>
            </p:cNvPr>
            <p:cNvSpPr/>
            <p:nvPr/>
          </p:nvSpPr>
          <p:spPr>
            <a:xfrm>
              <a:off x="0" y="0"/>
              <a:ext cx="12192000" cy="109576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00247D"/>
                </a:solidFill>
              </a:endParaRP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3DAEB5DE-7FD8-A055-BC83-081EDFE2FED6}"/>
                </a:ext>
              </a:extLst>
            </p:cNvPr>
            <p:cNvSpPr txBox="1"/>
            <p:nvPr/>
          </p:nvSpPr>
          <p:spPr>
            <a:xfrm>
              <a:off x="7202696" y="252301"/>
              <a:ext cx="4762179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dirty="0">
                  <a:solidFill>
                    <a:srgbClr val="00247D"/>
                  </a:solidFill>
                  <a:latin typeface="Trajan Pro 3" panose="02020502050503020301" pitchFamily="18" charset="0"/>
                </a:rPr>
                <a:t>State and Local Government Finance Division</a:t>
              </a:r>
            </a:p>
          </p:txBody>
        </p:sp>
      </p:grpSp>
      <p:pic>
        <p:nvPicPr>
          <p:cNvPr id="7" name="Picture 6">
            <a:extLst>
              <a:ext uri="{FF2B5EF4-FFF2-40B4-BE49-F238E27FC236}">
                <a16:creationId xmlns:a16="http://schemas.microsoft.com/office/drawing/2014/main" id="{F2EE78E4-2175-C082-1802-C937B0782D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828" y="166155"/>
            <a:ext cx="4877737" cy="818625"/>
          </a:xfrm>
          <a:prstGeom prst="rect">
            <a:avLst/>
          </a:prstGeom>
        </p:spPr>
      </p:pic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CADCD843-2EA8-C452-10A2-18B54CA68B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762000" y="2339789"/>
            <a:ext cx="5660571" cy="0"/>
          </a:xfrm>
          <a:prstGeom prst="line">
            <a:avLst/>
          </a:prstGeom>
          <a:ln w="28575">
            <a:solidFill>
              <a:schemeClr val="accent2"/>
            </a:solidFill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2B1DD561-AEEC-3ABD-EF3E-22638FC02B7E}"/>
              </a:ext>
            </a:extLst>
          </p:cNvPr>
          <p:cNvSpPr txBox="1">
            <a:spLocks/>
          </p:cNvSpPr>
          <p:nvPr/>
        </p:nvSpPr>
        <p:spPr>
          <a:xfrm>
            <a:off x="415292" y="3324316"/>
            <a:ext cx="5302602" cy="26028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>
              <a:buFont typeface="+mj-lt"/>
              <a:buAutoNum type="arabicPeriod"/>
            </a:pPr>
            <a:r>
              <a:rPr lang="en-US" dirty="0">
                <a:solidFill>
                  <a:srgbClr val="00247D"/>
                </a:solidFill>
              </a:rPr>
              <a:t>Uses of debt (When should debt be used?)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>
                <a:solidFill>
                  <a:srgbClr val="00247D"/>
                </a:solidFill>
              </a:rPr>
              <a:t>Types of debt permitted (What types of debt should be used in different situations?)</a:t>
            </a:r>
          </a:p>
          <a:p>
            <a:endParaRPr lang="en-US" sz="2200" dirty="0">
              <a:solidFill>
                <a:srgbClr val="00247D"/>
              </a:solidFill>
            </a:endParaRPr>
          </a:p>
          <a:p>
            <a:pPr lvl="1">
              <a:spcBef>
                <a:spcPts val="1000"/>
              </a:spcBef>
            </a:pPr>
            <a:endParaRPr lang="en-US" sz="2200" dirty="0">
              <a:solidFill>
                <a:srgbClr val="00247D"/>
              </a:solidFill>
            </a:endParaRPr>
          </a:p>
          <a:p>
            <a:pPr marL="914400" lvl="1" indent="-457200">
              <a:spcBef>
                <a:spcPts val="1000"/>
              </a:spcBef>
              <a:buFont typeface="+mj-lt"/>
              <a:buAutoNum type="arabicPeriod"/>
            </a:pPr>
            <a:endParaRPr lang="en-US" sz="2200" dirty="0">
              <a:solidFill>
                <a:srgbClr val="00247D"/>
              </a:solidFill>
            </a:endParaRPr>
          </a:p>
          <a:p>
            <a:endParaRPr lang="en-US" sz="2200" dirty="0">
              <a:solidFill>
                <a:srgbClr val="00247D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48D94DD-8E11-73D8-6967-7C207363FB2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57042" y="3324317"/>
            <a:ext cx="6134958" cy="2199154"/>
          </a:xfrm>
        </p:spPr>
        <p:txBody>
          <a:bodyPr>
            <a:normAutofit/>
          </a:bodyPr>
          <a:lstStyle/>
          <a:p>
            <a:pPr marL="514350" indent="-514350">
              <a:lnSpc>
                <a:spcPct val="90000"/>
              </a:lnSpc>
              <a:spcBef>
                <a:spcPts val="1000"/>
              </a:spcBef>
              <a:buFont typeface="+mj-lt"/>
              <a:buAutoNum type="arabicPeriod" startAt="3"/>
            </a:pPr>
            <a:r>
              <a:rPr lang="en-US" sz="2800" dirty="0">
                <a:solidFill>
                  <a:srgbClr val="00247D"/>
                </a:solidFill>
              </a:rPr>
              <a:t>Debt limitation (How much debt should the unit take on?)</a:t>
            </a:r>
          </a:p>
          <a:p>
            <a:pPr marL="457200" indent="-457200">
              <a:lnSpc>
                <a:spcPct val="90000"/>
              </a:lnSpc>
              <a:spcBef>
                <a:spcPts val="1000"/>
              </a:spcBef>
              <a:buFont typeface="+mj-lt"/>
              <a:buAutoNum type="arabicPeriod" startAt="3"/>
            </a:pPr>
            <a:r>
              <a:rPr lang="en-US" sz="2800" dirty="0">
                <a:solidFill>
                  <a:srgbClr val="00247D"/>
                </a:solidFill>
              </a:rPr>
              <a:t>Debt repayment (When should debt be paid off and how should payments be structured over time?)</a:t>
            </a:r>
            <a:endParaRPr lang="en-US" sz="2200" dirty="0">
              <a:solidFill>
                <a:srgbClr val="00247D"/>
              </a:solidFill>
            </a:endParaRPr>
          </a:p>
          <a:p>
            <a:pPr marL="685800" lvl="1" indent="-2286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endParaRPr lang="en-US" sz="2200" dirty="0">
              <a:solidFill>
                <a:srgbClr val="00247D"/>
              </a:solidFill>
            </a:endParaRPr>
          </a:p>
          <a:p>
            <a:pPr marL="914400" lvl="1" indent="-457200">
              <a:lnSpc>
                <a:spcPct val="90000"/>
              </a:lnSpc>
              <a:spcBef>
                <a:spcPts val="1000"/>
              </a:spcBef>
              <a:buFont typeface="+mj-lt"/>
              <a:buAutoNum type="arabicPeriod"/>
            </a:pPr>
            <a:endParaRPr lang="en-US" sz="2200" dirty="0">
              <a:solidFill>
                <a:srgbClr val="00247D"/>
              </a:solidFill>
            </a:endParaRPr>
          </a:p>
          <a:p>
            <a:pPr marL="228600" lvl="0" indent="-2286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endParaRPr lang="en-US" sz="2200" dirty="0">
              <a:solidFill>
                <a:srgbClr val="00247D"/>
              </a:solidFill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D41D8FF5-7AA3-D33C-C0AB-8C3F818614A7}"/>
              </a:ext>
            </a:extLst>
          </p:cNvPr>
          <p:cNvSpPr txBox="1"/>
          <p:nvPr/>
        </p:nvSpPr>
        <p:spPr>
          <a:xfrm>
            <a:off x="1051441" y="5770558"/>
            <a:ext cx="10089117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buFont typeface="Arial" panose="020B0604020202020204" pitchFamily="34" charset="0"/>
              <a:buNone/>
            </a:pPr>
            <a:r>
              <a:rPr lang="en-US" sz="2800" b="1" dirty="0">
                <a:solidFill>
                  <a:srgbClr val="00247D"/>
                </a:solidFill>
              </a:rPr>
              <a:t>Refer to the </a:t>
            </a:r>
            <a:r>
              <a:rPr lang="en-US" sz="2800" b="1" dirty="0">
                <a:solidFill>
                  <a:srgbClr val="00247D"/>
                </a:solidFill>
                <a:hlinkClick r:id="rId3"/>
              </a:rPr>
              <a:t>sample debt policy</a:t>
            </a:r>
            <a:r>
              <a:rPr lang="en-US" sz="2800" b="1" dirty="0">
                <a:solidFill>
                  <a:srgbClr val="00247D"/>
                </a:solidFill>
              </a:rPr>
              <a:t> on the LGC website as an example.</a:t>
            </a:r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AA3E51AD-AA26-4E13-B3DD-B6FA88FD4F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A0CA5A-5976-4C5C-8430-DE8EEFD09A73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592477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7716BF-98C2-6495-953D-B9D2932195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508873"/>
            <a:ext cx="10515600" cy="635611"/>
          </a:xfrm>
        </p:spPr>
        <p:txBody>
          <a:bodyPr>
            <a:normAutofit fontScale="90000"/>
          </a:bodyPr>
          <a:lstStyle/>
          <a:p>
            <a:r>
              <a:rPr lang="en-US" sz="4400" dirty="0">
                <a:solidFill>
                  <a:srgbClr val="00247D"/>
                </a:solidFill>
                <a:latin typeface="Calibri Light" panose="020F0302020204030204"/>
                <a:ea typeface="+mj-ea"/>
                <a:cs typeface="+mj-cs"/>
              </a:rPr>
              <a:t>LGC Approval of Debt</a:t>
            </a:r>
            <a:endParaRPr lang="en-US" sz="1800" dirty="0">
              <a:solidFill>
                <a:srgbClr val="00247D"/>
              </a:solidFill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2E5C054E-2D91-8523-D538-AC5DC5D2242C}"/>
              </a:ext>
            </a:extLst>
          </p:cNvPr>
          <p:cNvSpPr txBox="1"/>
          <p:nvPr/>
        </p:nvSpPr>
        <p:spPr>
          <a:xfrm>
            <a:off x="312828" y="2420940"/>
            <a:ext cx="11203669" cy="8925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buFont typeface="Arial" panose="020B0604020202020204" pitchFamily="34" charset="0"/>
              <a:buNone/>
            </a:pPr>
            <a:r>
              <a:rPr lang="en-US" sz="2600" b="1" dirty="0">
                <a:solidFill>
                  <a:srgbClr val="00247D"/>
                </a:solidFill>
              </a:rPr>
              <a:t>Before issuing bonds</a:t>
            </a:r>
            <a:r>
              <a:rPr lang="en-US" sz="2600" b="1" baseline="30000" dirty="0">
                <a:solidFill>
                  <a:srgbClr val="00247D"/>
                </a:solidFill>
              </a:rPr>
              <a:t>[5]</a:t>
            </a:r>
            <a:r>
              <a:rPr lang="en-US" sz="2600" b="1" dirty="0">
                <a:solidFill>
                  <a:srgbClr val="00247D"/>
                </a:solidFill>
              </a:rPr>
              <a:t> or other types of debt</a:t>
            </a:r>
            <a:r>
              <a:rPr lang="en-US" sz="2600" b="1" baseline="30000" dirty="0">
                <a:solidFill>
                  <a:srgbClr val="00247D"/>
                </a:solidFill>
              </a:rPr>
              <a:t>[6]</a:t>
            </a:r>
            <a:r>
              <a:rPr lang="en-US" sz="2600" b="1" dirty="0">
                <a:solidFill>
                  <a:srgbClr val="00247D"/>
                </a:solidFill>
              </a:rPr>
              <a:t>, governing boards must submit a debt application to the LGC.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48D94DD-8E11-73D8-6967-7C207363FB2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12828" y="3388504"/>
            <a:ext cx="6260967" cy="2807512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sz="2400" dirty="0">
                <a:solidFill>
                  <a:srgbClr val="00247D"/>
                </a:solidFill>
              </a:rPr>
              <a:t>To determine whether LGC approval is required for a specific debt issuance: </a:t>
            </a:r>
          </a:p>
          <a:p>
            <a:r>
              <a:rPr lang="en-US" sz="2400" dirty="0">
                <a:solidFill>
                  <a:srgbClr val="00247D"/>
                </a:solidFill>
              </a:rPr>
              <a:t>Fill out a </a:t>
            </a:r>
            <a:r>
              <a:rPr lang="en-US" sz="2400" dirty="0">
                <a:solidFill>
                  <a:srgbClr val="00247D"/>
                </a:solidFill>
                <a:hlinkClick r:id="rId2"/>
              </a:rPr>
              <a:t>debt inquiry form</a:t>
            </a:r>
            <a:r>
              <a:rPr lang="en-US" sz="2400" dirty="0">
                <a:solidFill>
                  <a:srgbClr val="00247D"/>
                </a:solidFill>
              </a:rPr>
              <a:t> with whatever information you can provide.</a:t>
            </a:r>
            <a:endParaRPr lang="en-US" sz="2400" dirty="0">
              <a:solidFill>
                <a:srgbClr val="00247D"/>
              </a:solidFill>
              <a:hlinkClick r:id="rId3"/>
            </a:endParaRPr>
          </a:p>
          <a:p>
            <a:r>
              <a:rPr lang="en-US" sz="2400" dirty="0">
                <a:solidFill>
                  <a:srgbClr val="00247D"/>
                </a:solidFill>
              </a:rPr>
              <a:t>Consult the </a:t>
            </a:r>
            <a:r>
              <a:rPr lang="en-US" sz="2400" dirty="0">
                <a:solidFill>
                  <a:srgbClr val="00247D"/>
                </a:solidFill>
                <a:hlinkClick r:id="rId3"/>
              </a:rPr>
              <a:t>flow charts and other resources</a:t>
            </a:r>
            <a:r>
              <a:rPr lang="en-US" sz="2400" dirty="0">
                <a:solidFill>
                  <a:srgbClr val="00247D"/>
                </a:solidFill>
              </a:rPr>
              <a:t> on the LGC website.</a:t>
            </a:r>
          </a:p>
          <a:p>
            <a:r>
              <a:rPr lang="en-US" sz="2400" b="1" dirty="0">
                <a:solidFill>
                  <a:srgbClr val="00247D"/>
                </a:solidFill>
              </a:rPr>
              <a:t>Reach out to LGC staff for guidance. </a:t>
            </a:r>
            <a:r>
              <a:rPr lang="en-US" sz="2400" dirty="0">
                <a:solidFill>
                  <a:srgbClr val="00247D"/>
                </a:solidFill>
              </a:rPr>
              <a:t>We are happy to help determine if LGC approval is required.</a:t>
            </a:r>
            <a:endParaRPr lang="en-US" sz="2400" b="1" dirty="0">
              <a:solidFill>
                <a:srgbClr val="00247D"/>
              </a:solidFill>
            </a:endParaRP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F54A0D5D-3C42-BAFE-2ADA-2B0E002641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0" y="0"/>
            <a:ext cx="12192000" cy="1095769"/>
            <a:chOff x="0" y="0"/>
            <a:chExt cx="12192000" cy="1095769"/>
          </a:xfrm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EAAC6B37-1B8E-648A-4419-DADCA855B4CC}"/>
                </a:ext>
              </a:extLst>
            </p:cNvPr>
            <p:cNvSpPr/>
            <p:nvPr/>
          </p:nvSpPr>
          <p:spPr>
            <a:xfrm>
              <a:off x="0" y="0"/>
              <a:ext cx="12192000" cy="109576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00247D"/>
                </a:solidFill>
              </a:endParaRP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3DAEB5DE-7FD8-A055-BC83-081EDFE2FED6}"/>
                </a:ext>
              </a:extLst>
            </p:cNvPr>
            <p:cNvSpPr txBox="1"/>
            <p:nvPr/>
          </p:nvSpPr>
          <p:spPr>
            <a:xfrm>
              <a:off x="7202696" y="252301"/>
              <a:ext cx="4762179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dirty="0">
                  <a:solidFill>
                    <a:srgbClr val="00247D"/>
                  </a:solidFill>
                  <a:latin typeface="Trajan Pro 3" panose="02020502050503020301" pitchFamily="18" charset="0"/>
                </a:rPr>
                <a:t>State and Local Government Finance Division</a:t>
              </a:r>
            </a:p>
          </p:txBody>
        </p:sp>
      </p:grpSp>
      <p:pic>
        <p:nvPicPr>
          <p:cNvPr id="7" name="Picture 6">
            <a:extLst>
              <a:ext uri="{FF2B5EF4-FFF2-40B4-BE49-F238E27FC236}">
                <a16:creationId xmlns:a16="http://schemas.microsoft.com/office/drawing/2014/main" id="{F2EE78E4-2175-C082-1802-C937B0782D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828" y="166155"/>
            <a:ext cx="4877737" cy="818625"/>
          </a:xfrm>
          <a:prstGeom prst="rect">
            <a:avLst/>
          </a:prstGeom>
        </p:spPr>
      </p:pic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CADCD843-2EA8-C452-10A2-18B54CA68B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762000" y="2339789"/>
            <a:ext cx="5660571" cy="0"/>
          </a:xfrm>
          <a:prstGeom prst="line">
            <a:avLst/>
          </a:prstGeom>
          <a:ln w="28575">
            <a:solidFill>
              <a:schemeClr val="accent2"/>
            </a:solidFill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pic>
        <p:nvPicPr>
          <p:cNvPr id="14" name="Picture 13" descr="Screenshot of the LGC debt approval inquiry form">
            <a:hlinkClick r:id="rId2"/>
            <a:extLst>
              <a:ext uri="{FF2B5EF4-FFF2-40B4-BE49-F238E27FC236}">
                <a16:creationId xmlns:a16="http://schemas.microsoft.com/office/drawing/2014/main" id="{7AF07793-2F6C-670F-104B-49088251939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58437" y="3053552"/>
            <a:ext cx="4295363" cy="3056316"/>
          </a:xfrm>
          <a:prstGeom prst="rect">
            <a:avLst/>
          </a:prstGeom>
          <a:ln w="12700">
            <a:solidFill>
              <a:schemeClr val="accent1"/>
            </a:solidFill>
          </a:ln>
        </p:spPr>
      </p:pic>
      <p:sp>
        <p:nvSpPr>
          <p:cNvPr id="10" name="Footer Placeholder 14">
            <a:extLst>
              <a:ext uri="{FF2B5EF4-FFF2-40B4-BE49-F238E27FC236}">
                <a16:creationId xmlns:a16="http://schemas.microsoft.com/office/drawing/2014/main" id="{09CC1A4C-7FC4-DF99-D70C-DCB5FC9FE9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3187" y="6307005"/>
            <a:ext cx="7486656" cy="365125"/>
          </a:xfrm>
        </p:spPr>
        <p:txBody>
          <a:bodyPr/>
          <a:lstStyle/>
          <a:p>
            <a:pPr algn="l"/>
            <a:r>
              <a:rPr lang="en-US" sz="1600" baseline="30000" dirty="0"/>
              <a:t>[5]</a:t>
            </a:r>
            <a:r>
              <a:rPr lang="en-US" sz="1600" dirty="0">
                <a:hlinkClick r:id="rId6"/>
              </a:rPr>
              <a:t>G.S. 159-51</a:t>
            </a:r>
            <a:r>
              <a:rPr lang="en-US" sz="1600" dirty="0"/>
              <a:t>  </a:t>
            </a:r>
            <a:r>
              <a:rPr lang="en-US" sz="1600" baseline="30000" dirty="0"/>
              <a:t>[6]</a:t>
            </a:r>
            <a:r>
              <a:rPr lang="en-US" sz="1600" dirty="0">
                <a:hlinkClick r:id="rId7"/>
              </a:rPr>
              <a:t>G.S. 159-153(a)</a:t>
            </a:r>
            <a:endParaRPr lang="en-US" sz="1600" dirty="0"/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D54DD175-42AC-506C-FD75-A600034F15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A0CA5A-5976-4C5C-8430-DE8EEFD09A73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399696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7716BF-98C2-6495-953D-B9D2932195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508873"/>
            <a:ext cx="10515600" cy="635611"/>
          </a:xfrm>
        </p:spPr>
        <p:txBody>
          <a:bodyPr>
            <a:normAutofit fontScale="90000"/>
          </a:bodyPr>
          <a:lstStyle/>
          <a:p>
            <a:r>
              <a:rPr lang="en-US" sz="4400" dirty="0">
                <a:solidFill>
                  <a:srgbClr val="00247D"/>
                </a:solidFill>
                <a:latin typeface="Calibri Light" panose="020F0302020204030204"/>
                <a:ea typeface="+mj-ea"/>
                <a:cs typeface="+mj-cs"/>
              </a:rPr>
              <a:t>LGC Approval of Debt</a:t>
            </a:r>
            <a:endParaRPr lang="en-US" sz="1800" dirty="0">
              <a:solidFill>
                <a:srgbClr val="00247D"/>
              </a:solidFill>
            </a:endParaRP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F54A0D5D-3C42-BAFE-2ADA-2B0E002641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0" y="0"/>
            <a:ext cx="12192000" cy="1095769"/>
            <a:chOff x="0" y="0"/>
            <a:chExt cx="12192000" cy="1095769"/>
          </a:xfrm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EAAC6B37-1B8E-648A-4419-DADCA855B4CC}"/>
                </a:ext>
              </a:extLst>
            </p:cNvPr>
            <p:cNvSpPr/>
            <p:nvPr/>
          </p:nvSpPr>
          <p:spPr>
            <a:xfrm>
              <a:off x="0" y="0"/>
              <a:ext cx="12192000" cy="109576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00247D"/>
                </a:solidFill>
              </a:endParaRP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3DAEB5DE-7FD8-A055-BC83-081EDFE2FED6}"/>
                </a:ext>
              </a:extLst>
            </p:cNvPr>
            <p:cNvSpPr txBox="1"/>
            <p:nvPr/>
          </p:nvSpPr>
          <p:spPr>
            <a:xfrm>
              <a:off x="7202696" y="252301"/>
              <a:ext cx="4762179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dirty="0">
                  <a:solidFill>
                    <a:srgbClr val="00247D"/>
                  </a:solidFill>
                  <a:latin typeface="Trajan Pro 3" panose="02020502050503020301" pitchFamily="18" charset="0"/>
                </a:rPr>
                <a:t>State and Local Government Finance Division</a:t>
              </a:r>
            </a:p>
          </p:txBody>
        </p:sp>
      </p:grpSp>
      <p:pic>
        <p:nvPicPr>
          <p:cNvPr id="7" name="Picture 6">
            <a:extLst>
              <a:ext uri="{FF2B5EF4-FFF2-40B4-BE49-F238E27FC236}">
                <a16:creationId xmlns:a16="http://schemas.microsoft.com/office/drawing/2014/main" id="{F2EE78E4-2175-C082-1802-C937B0782D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828" y="166155"/>
            <a:ext cx="4877737" cy="818625"/>
          </a:xfrm>
          <a:prstGeom prst="rect">
            <a:avLst/>
          </a:prstGeom>
        </p:spPr>
      </p:pic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CADCD843-2EA8-C452-10A2-18B54CA68B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762000" y="2339789"/>
            <a:ext cx="5660571" cy="0"/>
          </a:xfrm>
          <a:prstGeom prst="line">
            <a:avLst/>
          </a:prstGeom>
          <a:ln w="28575">
            <a:solidFill>
              <a:schemeClr val="accent2"/>
            </a:solidFill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2B1DD561-AEEC-3ABD-EF3E-22638FC02B7E}"/>
              </a:ext>
            </a:extLst>
          </p:cNvPr>
          <p:cNvSpPr txBox="1">
            <a:spLocks/>
          </p:cNvSpPr>
          <p:nvPr/>
        </p:nvSpPr>
        <p:spPr>
          <a:xfrm>
            <a:off x="663145" y="2747216"/>
            <a:ext cx="5848866" cy="289982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Aft>
                <a:spcPts val="600"/>
              </a:spcAft>
            </a:pPr>
            <a:r>
              <a:rPr lang="en-US" sz="2600" dirty="0">
                <a:solidFill>
                  <a:srgbClr val="00247D"/>
                </a:solidFill>
              </a:rPr>
              <a:t>The LGC has adopted </a:t>
            </a:r>
            <a:r>
              <a:rPr lang="en-US" sz="2600" dirty="0">
                <a:solidFill>
                  <a:srgbClr val="00247D"/>
                </a:solidFill>
                <a:hlinkClick r:id="rId3"/>
              </a:rPr>
              <a:t>specific guidelines</a:t>
            </a:r>
            <a:r>
              <a:rPr lang="en-US" sz="2600" dirty="0">
                <a:solidFill>
                  <a:srgbClr val="00247D"/>
                </a:solidFill>
              </a:rPr>
              <a:t> for the review and approval of debt applications.</a:t>
            </a:r>
          </a:p>
          <a:p>
            <a:r>
              <a:rPr lang="en-US" sz="2600" dirty="0">
                <a:solidFill>
                  <a:srgbClr val="00247D"/>
                </a:solidFill>
              </a:rPr>
              <a:t>Units with Financial Performance Indicators of Concern (FPICs) must submit any required FPIC responses </a:t>
            </a:r>
            <a:r>
              <a:rPr lang="en-US" sz="2600" dirty="0">
                <a:solidFill>
                  <a:srgbClr val="00247D"/>
                </a:solidFill>
                <a:hlinkClick r:id="rId4"/>
              </a:rPr>
              <a:t>before applying for debt</a:t>
            </a:r>
            <a:r>
              <a:rPr lang="en-US" sz="2600" dirty="0">
                <a:solidFill>
                  <a:srgbClr val="00247D"/>
                </a:solidFill>
              </a:rPr>
              <a:t>.</a:t>
            </a:r>
          </a:p>
        </p:txBody>
      </p:sp>
      <p:pic>
        <p:nvPicPr>
          <p:cNvPr id="16" name="Graphic 15" descr="Clipboard Partially Checked with solid fill">
            <a:extLst>
              <a:ext uri="{FF2B5EF4-FFF2-40B4-BE49-F238E27FC236}">
                <a16:creationId xmlns:a16="http://schemas.microsoft.com/office/drawing/2014/main" id="{9F7C8417-41C5-B4AA-E690-A5AFF10732E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7202696" y="2683090"/>
            <a:ext cx="3025347" cy="3025347"/>
          </a:xfrm>
          <a:prstGeom prst="rect">
            <a:avLst/>
          </a:prstGeom>
        </p:spPr>
      </p:pic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D54DD175-42AC-506C-FD75-A600034F15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A0CA5A-5976-4C5C-8430-DE8EEFD09A73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074838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7716BF-98C2-6495-953D-B9D2932195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1" y="1348070"/>
            <a:ext cx="6364496" cy="1156273"/>
          </a:xfrm>
        </p:spPr>
        <p:txBody>
          <a:bodyPr>
            <a:normAutofit/>
          </a:bodyPr>
          <a:lstStyle/>
          <a:p>
            <a:r>
              <a:rPr lang="en-US" sz="4400" dirty="0">
                <a:solidFill>
                  <a:srgbClr val="00247D"/>
                </a:solidFill>
                <a:latin typeface="Calibri Light" panose="020F0302020204030204"/>
                <a:ea typeface="+mj-ea"/>
                <a:cs typeface="+mj-cs"/>
              </a:rPr>
              <a:t>Resources</a:t>
            </a:r>
            <a:endParaRPr lang="en-US" sz="1200" dirty="0">
              <a:solidFill>
                <a:srgbClr val="00247D"/>
              </a:solidFill>
            </a:endParaRP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F54A0D5D-3C42-BAFE-2ADA-2B0E002641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0" y="0"/>
            <a:ext cx="12192000" cy="1095769"/>
            <a:chOff x="0" y="0"/>
            <a:chExt cx="12192000" cy="1095769"/>
          </a:xfrm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EAAC6B37-1B8E-648A-4419-DADCA855B4CC}"/>
                </a:ext>
              </a:extLst>
            </p:cNvPr>
            <p:cNvSpPr/>
            <p:nvPr/>
          </p:nvSpPr>
          <p:spPr>
            <a:xfrm>
              <a:off x="0" y="0"/>
              <a:ext cx="12192000" cy="109576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00247D"/>
                </a:solidFill>
              </a:endParaRP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3DAEB5DE-7FD8-A055-BC83-081EDFE2FED6}"/>
                </a:ext>
              </a:extLst>
            </p:cNvPr>
            <p:cNvSpPr txBox="1"/>
            <p:nvPr/>
          </p:nvSpPr>
          <p:spPr>
            <a:xfrm>
              <a:off x="7202696" y="252301"/>
              <a:ext cx="4762179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dirty="0">
                  <a:solidFill>
                    <a:srgbClr val="00247D"/>
                  </a:solidFill>
                  <a:latin typeface="Trajan Pro 3" panose="02020502050503020301" pitchFamily="18" charset="0"/>
                </a:rPr>
                <a:t>State and Local Government Finance Division</a:t>
              </a:r>
            </a:p>
          </p:txBody>
        </p:sp>
      </p:grpSp>
      <p:pic>
        <p:nvPicPr>
          <p:cNvPr id="7" name="Picture 6">
            <a:extLst>
              <a:ext uri="{FF2B5EF4-FFF2-40B4-BE49-F238E27FC236}">
                <a16:creationId xmlns:a16="http://schemas.microsoft.com/office/drawing/2014/main" id="{F2EE78E4-2175-C082-1802-C937B0782D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828" y="166155"/>
            <a:ext cx="4877737" cy="818625"/>
          </a:xfrm>
          <a:prstGeom prst="rect">
            <a:avLst/>
          </a:prstGeom>
        </p:spPr>
      </p:pic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470D795E-F017-6A9F-BBA8-E476CAB7AE0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838200" y="2495378"/>
            <a:ext cx="5660571" cy="0"/>
          </a:xfrm>
          <a:prstGeom prst="line">
            <a:avLst/>
          </a:prstGeom>
          <a:ln w="28575">
            <a:solidFill>
              <a:schemeClr val="accent2"/>
            </a:solidFill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1C61082E-D889-BF7B-2730-E524E1C4CAF6}"/>
              </a:ext>
            </a:extLst>
          </p:cNvPr>
          <p:cNvSpPr txBox="1">
            <a:spLocks/>
          </p:cNvSpPr>
          <p:nvPr/>
        </p:nvSpPr>
        <p:spPr>
          <a:xfrm>
            <a:off x="572143" y="3311833"/>
            <a:ext cx="5390699" cy="289039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600" dirty="0">
                <a:solidFill>
                  <a:srgbClr val="00247D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Debt Reports and Notices</a:t>
            </a:r>
            <a:endParaRPr lang="en-US" sz="2600" dirty="0">
              <a:solidFill>
                <a:srgbClr val="00247D"/>
              </a:solidFill>
            </a:endParaRPr>
          </a:p>
          <a:p>
            <a:r>
              <a:rPr lang="en-US" sz="2600" dirty="0">
                <a:solidFill>
                  <a:srgbClr val="00247D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Sample Debt Policy</a:t>
            </a:r>
            <a:endParaRPr lang="en-US" sz="2600" dirty="0">
              <a:solidFill>
                <a:srgbClr val="00247D"/>
              </a:solidFill>
            </a:endParaRPr>
          </a:p>
          <a:p>
            <a:r>
              <a:rPr lang="en-US" sz="2600" dirty="0">
                <a:solidFill>
                  <a:srgbClr val="00247D"/>
                </a:solidFill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Applying for Debt</a:t>
            </a:r>
            <a:endParaRPr lang="en-US" sz="2600" dirty="0">
              <a:solidFill>
                <a:srgbClr val="00247D"/>
              </a:solidFill>
            </a:endParaRPr>
          </a:p>
          <a:p>
            <a:r>
              <a:rPr lang="en-US" sz="2600" dirty="0">
                <a:solidFill>
                  <a:srgbClr val="00247D"/>
                </a:solidFill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Debt Inquiry Form</a:t>
            </a:r>
            <a:endParaRPr lang="en-US" sz="2600" dirty="0">
              <a:solidFill>
                <a:srgbClr val="00247D"/>
              </a:solidFill>
            </a:endParaRPr>
          </a:p>
          <a:p>
            <a:r>
              <a:rPr lang="en-US" sz="2600" dirty="0">
                <a:solidFill>
                  <a:srgbClr val="00247D"/>
                </a:solidFill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LGC Debt Approval Guidelines</a:t>
            </a:r>
            <a:endParaRPr lang="en-US" sz="2600" dirty="0">
              <a:solidFill>
                <a:srgbClr val="00247D"/>
              </a:solidFill>
            </a:endParaRPr>
          </a:p>
          <a:p>
            <a:endParaRPr lang="en-US" sz="2600" dirty="0">
              <a:solidFill>
                <a:srgbClr val="00247D"/>
              </a:solidFill>
            </a:endParaRPr>
          </a:p>
          <a:p>
            <a:endParaRPr lang="en-US" sz="2600" dirty="0">
              <a:solidFill>
                <a:srgbClr val="00247D"/>
              </a:solidFill>
              <a:hlinkClick r:id="rId8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</p:txBody>
      </p:sp>
      <p:sp>
        <p:nvSpPr>
          <p:cNvPr id="15" name="Content Placeholder 2">
            <a:extLst>
              <a:ext uri="{FF2B5EF4-FFF2-40B4-BE49-F238E27FC236}">
                <a16:creationId xmlns:a16="http://schemas.microsoft.com/office/drawing/2014/main" id="{FE874B04-ED11-4E70-4F76-8002D4728113}"/>
              </a:ext>
            </a:extLst>
          </p:cNvPr>
          <p:cNvSpPr txBox="1">
            <a:spLocks/>
          </p:cNvSpPr>
          <p:nvPr/>
        </p:nvSpPr>
        <p:spPr>
          <a:xfrm>
            <a:off x="5665552" y="2718703"/>
            <a:ext cx="6364495" cy="34337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600" b="1" dirty="0">
                <a:solidFill>
                  <a:srgbClr val="00247D"/>
                </a:solidFill>
              </a:rPr>
              <a:t>Further reading:</a:t>
            </a:r>
            <a:endParaRPr lang="en-US" sz="2600" b="1" dirty="0">
              <a:solidFill>
                <a:srgbClr val="00247D"/>
              </a:solidFill>
              <a:hlinkClick r:id="rId9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  <a:p>
            <a:r>
              <a:rPr lang="en-US" sz="2600" dirty="0">
                <a:solidFill>
                  <a:srgbClr val="00247D"/>
                </a:solidFill>
                <a:hlinkClick r:id="rId9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LGC Approval of Bonds, Installment Financings, Leases, and Other Contracts Involving Capital Assets (UNC School of Government)</a:t>
            </a:r>
            <a:endParaRPr lang="en-US" sz="2600" dirty="0">
              <a:solidFill>
                <a:srgbClr val="00247D"/>
              </a:solidFill>
            </a:endParaRPr>
          </a:p>
          <a:p>
            <a:r>
              <a:rPr lang="en-US" sz="2600" dirty="0">
                <a:solidFill>
                  <a:srgbClr val="00247D"/>
                </a:solidFill>
                <a:hlinkClick r:id="rId1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How Often Do Local General Obligation Bond Referenda Succeed in North Carolina? (UNC School of Government)</a:t>
            </a:r>
            <a:endParaRPr lang="en-US" sz="2600" dirty="0">
              <a:solidFill>
                <a:srgbClr val="00247D"/>
              </a:solidFill>
            </a:endParaRPr>
          </a:p>
          <a:p>
            <a:endParaRPr lang="en-US" dirty="0">
              <a:solidFill>
                <a:srgbClr val="00247D"/>
              </a:solidFill>
            </a:endParaRPr>
          </a:p>
          <a:p>
            <a:endParaRPr lang="en-US" sz="2200" dirty="0">
              <a:solidFill>
                <a:srgbClr val="00247D"/>
              </a:solidFill>
            </a:endParaRPr>
          </a:p>
          <a:p>
            <a:endParaRPr lang="en-US" sz="2200" dirty="0">
              <a:solidFill>
                <a:srgbClr val="00247D"/>
              </a:solidFill>
            </a:endParaRPr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52594E99-3E56-5EBD-ACB6-12D045381F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A0CA5A-5976-4C5C-8430-DE8EEFD09A73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472055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Url/>
    <Assembly>Microsoft.Office.DocumentManagement, Version=16.0.0.0, Culture=neutral, PublicKeyToken=71e9bce111e9429c</Assembly>
    <Class>Microsoft.Office.DocumentManagement.Internal.DocIdHandler</Class>
    <Data/>
    <Filter/>
  </Receiver>
</spe:Receiver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Division xmlns="d039593b-b3c6-4c10-8732-8aac6422e621" xsi:nil="true"/>
    <DescriptionOfUse xmlns="53b27bb2-5cdf-4d5d-a8a9-08b1d48a6f4c" xsi:nil="true"/>
    <_dlc_DocId xmlns="d039593b-b3c6-4c10-8732-8aac6422e621">SZA3YSNECVJS-1827996637-12</_dlc_DocId>
    <_dlc_DocIdUrl xmlns="d039593b-b3c6-4c10-8732-8aac6422e621">
      <Url>https://nctreasurer365.sharepoint.com/sites/Compass/comm/CommunicationsTools/_layouts/15/DocIdRedir.aspx?ID=SZA3YSNECVJS-1827996637-12</Url>
      <Description>SZA3YSNECVJS-1827996637-12</Description>
    </_dlc_DocIdUrl>
  </documentManagement>
</p:properties>
</file>

<file path=customXml/item4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B6749B1D48414246AA735B60F522209D" ma:contentTypeVersion="9" ma:contentTypeDescription="Create a new document." ma:contentTypeScope="" ma:versionID="41e411bcb892c173a6bf82363949cf3b">
  <xsd:schema xmlns:xsd="http://www.w3.org/2001/XMLSchema" xmlns:xs="http://www.w3.org/2001/XMLSchema" xmlns:p="http://schemas.microsoft.com/office/2006/metadata/properties" xmlns:ns2="d039593b-b3c6-4c10-8732-8aac6422e621" xmlns:ns3="53b27bb2-5cdf-4d5d-a8a9-08b1d48a6f4c" targetNamespace="http://schemas.microsoft.com/office/2006/metadata/properties" ma:root="true" ma:fieldsID="a0b0d398c162cf4084a55c5300ed1bc9" ns2:_="" ns3:_="">
    <xsd:import namespace="d039593b-b3c6-4c10-8732-8aac6422e621"/>
    <xsd:import namespace="53b27bb2-5cdf-4d5d-a8a9-08b1d48a6f4c"/>
    <xsd:element name="properties">
      <xsd:complexType>
        <xsd:sequence>
          <xsd:element name="documentManagement">
            <xsd:complexType>
              <xsd:all>
                <xsd:element ref="ns2:Division" minOccurs="0"/>
                <xsd:element ref="ns3:DescriptionOfUse" minOccurs="0"/>
                <xsd:element ref="ns2:_dlc_DocId" minOccurs="0"/>
                <xsd:element ref="ns2:_dlc_DocIdUrl" minOccurs="0"/>
                <xsd:element ref="ns2:_dlc_DocIdPersistId" minOccurs="0"/>
                <xsd:element ref="ns3:MediaServiceMetadata" minOccurs="0"/>
                <xsd:element ref="ns3:MediaServiceFastMetadata" minOccurs="0"/>
                <xsd:element ref="ns3:MediaServiceObjectDetectorVersions" minOccurs="0"/>
                <xsd:element ref="ns3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039593b-b3c6-4c10-8732-8aac6422e621" elementFormDefault="qualified">
    <xsd:import namespace="http://schemas.microsoft.com/office/2006/documentManagement/types"/>
    <xsd:import namespace="http://schemas.microsoft.com/office/infopath/2007/PartnerControls"/>
    <xsd:element name="Division" ma:index="4" nillable="true" ma:displayName="Division" ma:internalName="Division" ma:readOnly="false">
      <xsd:simpleType>
        <xsd:restriction base="dms:Text"/>
      </xsd:simpleType>
    </xsd:element>
    <xsd:element name="_dlc_DocId" ma:index="6" nillable="true" ma:displayName="Document ID Value" ma:description="The value of the document ID assigned to this item." ma:internalName="_dlc_DocId" ma:readOnly="true">
      <xsd:simpleType>
        <xsd:restriction base="dms:Text"/>
      </xsd:simpleType>
    </xsd:element>
    <xsd:element name="_dlc_DocIdUrl" ma:index="7" nillable="true" ma:displayName="Document ID" ma:description="Permanent link to this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8" nillable="true" ma:displayName="Persist ID" ma:description="Keep ID on add." ma:hidden="true" ma:internalName="_dlc_DocIdPersistId" ma:readOnly="true">
      <xsd:simpleType>
        <xsd:restriction base="dms:Boolea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3b27bb2-5cdf-4d5d-a8a9-08b1d48a6f4c" elementFormDefault="qualified">
    <xsd:import namespace="http://schemas.microsoft.com/office/2006/documentManagement/types"/>
    <xsd:import namespace="http://schemas.microsoft.com/office/infopath/2007/PartnerControls"/>
    <xsd:element name="DescriptionOfUse" ma:index="5" nillable="true" ma:displayName="Description of Use" ma:internalName="Description_x0020_of_x0020_Use0" ma:readOnly="false">
      <xsd:simpleType>
        <xsd:restriction base="dms:Note">
          <xsd:maxLength value="255"/>
        </xsd:restriction>
      </xsd:simpleType>
    </xsd:element>
    <xsd:element name="MediaServiceMetadata" ma:index="13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4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bjectDetectorVersions" ma:index="15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16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9" ma:displayName="Content Type"/>
        <xsd:element ref="dc:title" minOccurs="0" maxOccurs="1" ma:index="3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91AC8728-34F4-4DB1-A152-94965891A827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939ABC9A-2C3F-4D6D-847A-CACCDE07674C}">
  <ds:schemaRefs>
    <ds:schemaRef ds:uri="http://schemas.microsoft.com/sharepoint/events"/>
  </ds:schemaRefs>
</ds:datastoreItem>
</file>

<file path=customXml/itemProps3.xml><?xml version="1.0" encoding="utf-8"?>
<ds:datastoreItem xmlns:ds="http://schemas.openxmlformats.org/officeDocument/2006/customXml" ds:itemID="{4EF03708-149D-43A4-9D3A-121F06E2FD63}">
  <ds:schemaRefs>
    <ds:schemaRef ds:uri="http://purl.org/dc/elements/1.1/"/>
    <ds:schemaRef ds:uri="d039593b-b3c6-4c10-8732-8aac6422e621"/>
    <ds:schemaRef ds:uri="http://www.w3.org/XML/1998/namespace"/>
    <ds:schemaRef ds:uri="http://purl.org/dc/terms/"/>
    <ds:schemaRef ds:uri="http://schemas.microsoft.com/office/2006/documentManagement/types"/>
    <ds:schemaRef ds:uri="53b27bb2-5cdf-4d5d-a8a9-08b1d48a6f4c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purl.org/dc/dcmitype/"/>
  </ds:schemaRefs>
</ds:datastoreItem>
</file>

<file path=customXml/itemProps4.xml><?xml version="1.0" encoding="utf-8"?>
<ds:datastoreItem xmlns:ds="http://schemas.openxmlformats.org/officeDocument/2006/customXml" ds:itemID="{59E2039C-72BE-46FA-ACB9-67309C34D210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d039593b-b3c6-4c10-8732-8aac6422e621"/>
    <ds:schemaRef ds:uri="53b27bb2-5cdf-4d5d-a8a9-08b1d48a6f4c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Metadata/LabelInfo.xml><?xml version="1.0" encoding="utf-8"?>
<clbl:labelList xmlns:clbl="http://schemas.microsoft.com/office/2020/mipLabelMetadata">
  <clbl:label id="{033fc54b-e5a3-4ebc-8425-8e88f827fc4f}" enabled="0" method="" siteId="{033fc54b-e5a3-4ebc-8425-8e88f827fc4f}" removed="1"/>
</clbl:labelList>
</file>

<file path=docProps/app.xml><?xml version="1.0" encoding="utf-8"?>
<Properties xmlns="http://schemas.openxmlformats.org/officeDocument/2006/extended-properties" xmlns:vt="http://schemas.openxmlformats.org/officeDocument/2006/docPropsVTypes">
  <TotalTime>1057</TotalTime>
  <Words>744</Words>
  <Application>Microsoft Office PowerPoint</Application>
  <PresentationFormat>Widescreen</PresentationFormat>
  <Paragraphs>89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7" baseType="lpstr">
      <vt:lpstr>Aptos</vt:lpstr>
      <vt:lpstr>Arial</vt:lpstr>
      <vt:lpstr>Calibri</vt:lpstr>
      <vt:lpstr>Calibri Light</vt:lpstr>
      <vt:lpstr>Trajan Pro 3</vt:lpstr>
      <vt:lpstr>Office Theme</vt:lpstr>
      <vt:lpstr>Module 7: Establishing a Debt Policy</vt:lpstr>
      <vt:lpstr>Using Debt</vt:lpstr>
      <vt:lpstr>Debt Burden</vt:lpstr>
      <vt:lpstr>Debt Service Reminders</vt:lpstr>
      <vt:lpstr>Establishing a Debt Policy</vt:lpstr>
      <vt:lpstr>Establishing a Debt Policy</vt:lpstr>
      <vt:lpstr>LGC Approval of Debt</vt:lpstr>
      <vt:lpstr>LGC Approval of Debt</vt:lpstr>
      <vt:lpstr>Resources</vt:lpstr>
      <vt:lpstr>Resources</vt:lpstr>
      <vt:lpstr>Quiz: Module 7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April Parker</dc:creator>
  <cp:lastModifiedBy>Luke Henkhaus</cp:lastModifiedBy>
  <cp:revision>64</cp:revision>
  <cp:lastPrinted>2025-03-21T12:25:49Z</cp:lastPrinted>
  <dcterms:created xsi:type="dcterms:W3CDTF">2024-09-30T14:06:28Z</dcterms:created>
  <dcterms:modified xsi:type="dcterms:W3CDTF">2025-06-04T13:18:45Z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0x010100B6749B1D48414246AA735B60F522209D</vt:lpwstr>
  </property>
  <property fmtid="{D5CDD505-2E9C-101B-9397-08002B2CF9AE}" pid="3" name="_dlc_DocIdItemGuid">
    <vt:lpwstr>a6195ad5-a38b-486c-b78d-7e86f19c76d8</vt:lpwstr>
  </property>
</Properties>
</file>