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272" r:id="rId6"/>
    <p:sldId id="262" r:id="rId7"/>
    <p:sldId id="268" r:id="rId8"/>
    <p:sldId id="274" r:id="rId9"/>
    <p:sldId id="263" r:id="rId10"/>
    <p:sldId id="271" r:id="rId11"/>
    <p:sldId id="269" r:id="rId12"/>
    <p:sldId id="283" r:id="rId13"/>
    <p:sldId id="281" r:id="rId14"/>
    <p:sldId id="282" r:id="rId15"/>
    <p:sldId id="267"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7D"/>
    <a:srgbClr val="FFFFFF"/>
    <a:srgbClr val="FFFF66"/>
    <a:srgbClr val="003767"/>
    <a:srgbClr val="507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6" autoAdjust="0"/>
    <p:restoredTop sz="86416" autoAdjust="0"/>
  </p:normalViewPr>
  <p:slideViewPr>
    <p:cSldViewPr snapToGrid="0">
      <p:cViewPr varScale="1">
        <p:scale>
          <a:sx n="87" d="100"/>
          <a:sy n="87" d="100"/>
        </p:scale>
        <p:origin x="720" y="96"/>
      </p:cViewPr>
      <p:guideLst/>
    </p:cSldViewPr>
  </p:slideViewPr>
  <p:outlineViewPr>
    <p:cViewPr>
      <p:scale>
        <a:sx n="33" d="100"/>
        <a:sy n="33" d="100"/>
      </p:scale>
      <p:origin x="0" y="-35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C89F41-540F-4CD6-8ABF-B7FCDEFBA866}" type="datetimeFigureOut">
              <a:rPr lang="en-US" smtClean="0"/>
              <a:t>6/4/2025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6DFCCC-3025-42CC-9652-97C8DD054E6B}" type="slidenum">
              <a:rPr lang="en-US" smtClean="0"/>
              <a:t>‹#›</a:t>
            </a:fld>
            <a:endParaRPr lang="en-US"/>
          </a:p>
        </p:txBody>
      </p:sp>
    </p:spTree>
    <p:extLst>
      <p:ext uri="{BB962C8B-B14F-4D97-AF65-F5344CB8AC3E}">
        <p14:creationId xmlns:p14="http://schemas.microsoft.com/office/powerpoint/2010/main" val="147005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4906-5698-D032-EC91-A82A638E5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D4EF2-4D3B-3E80-7C76-93ACAEF9F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7A5433-9051-B289-058A-D945D2B498BD}"/>
              </a:ext>
            </a:extLst>
          </p:cNvPr>
          <p:cNvSpPr>
            <a:spLocks noGrp="1"/>
          </p:cNvSpPr>
          <p:nvPr>
            <p:ph type="dt" sz="half" idx="10"/>
          </p:nvPr>
        </p:nvSpPr>
        <p:spPr/>
        <p:txBody>
          <a:bodyPr/>
          <a:lstStyle/>
          <a:p>
            <a:fld id="{BF2C382A-5EB9-40DB-909F-7A12BD6DD1E4}" type="datetime1">
              <a:rPr lang="en-US" smtClean="0"/>
              <a:t>6/4/2025</a:t>
            </a:fld>
            <a:endParaRPr lang="en-US"/>
          </a:p>
        </p:txBody>
      </p:sp>
      <p:sp>
        <p:nvSpPr>
          <p:cNvPr id="5" name="Footer Placeholder 4">
            <a:extLst>
              <a:ext uri="{FF2B5EF4-FFF2-40B4-BE49-F238E27FC236}">
                <a16:creationId xmlns:a16="http://schemas.microsoft.com/office/drawing/2014/main" id="{2C9ADC4B-C1F8-47E4-E1D0-AF1B1F3D7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13FDC-9B15-0448-7C71-33E736DAFB9A}"/>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71461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C9CA-C534-81D0-84C3-28B5D0B1C1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D6C6E6-602A-D51D-09F0-AB7506C1F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FC82B-5934-ADC4-CDFC-58CD9ACA281A}"/>
              </a:ext>
            </a:extLst>
          </p:cNvPr>
          <p:cNvSpPr>
            <a:spLocks noGrp="1"/>
          </p:cNvSpPr>
          <p:nvPr>
            <p:ph type="dt" sz="half" idx="10"/>
          </p:nvPr>
        </p:nvSpPr>
        <p:spPr/>
        <p:txBody>
          <a:bodyPr/>
          <a:lstStyle/>
          <a:p>
            <a:fld id="{EE992ECB-DDC0-4786-A51B-50FFEE416AE6}" type="datetime1">
              <a:rPr lang="en-US" smtClean="0"/>
              <a:t>6/4/2025</a:t>
            </a:fld>
            <a:endParaRPr lang="en-US"/>
          </a:p>
        </p:txBody>
      </p:sp>
      <p:sp>
        <p:nvSpPr>
          <p:cNvPr id="5" name="Footer Placeholder 4">
            <a:extLst>
              <a:ext uri="{FF2B5EF4-FFF2-40B4-BE49-F238E27FC236}">
                <a16:creationId xmlns:a16="http://schemas.microsoft.com/office/drawing/2014/main" id="{C71421E7-4186-956F-1722-BE3EAE797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45584-CCFA-AB1F-595D-094A6433C15A}"/>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51008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10152-EC49-8389-ACCF-A755A4B65C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B87B0B-6616-2C77-2FBB-CD3D44F768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952A4-CA5C-4B67-78F7-D0A5C5571EA9}"/>
              </a:ext>
            </a:extLst>
          </p:cNvPr>
          <p:cNvSpPr>
            <a:spLocks noGrp="1"/>
          </p:cNvSpPr>
          <p:nvPr>
            <p:ph type="dt" sz="half" idx="10"/>
          </p:nvPr>
        </p:nvSpPr>
        <p:spPr/>
        <p:txBody>
          <a:bodyPr/>
          <a:lstStyle/>
          <a:p>
            <a:fld id="{C6C6E417-01FE-4D33-A9DD-7BC66CF4988D}" type="datetime1">
              <a:rPr lang="en-US" smtClean="0"/>
              <a:t>6/4/2025</a:t>
            </a:fld>
            <a:endParaRPr lang="en-US"/>
          </a:p>
        </p:txBody>
      </p:sp>
      <p:sp>
        <p:nvSpPr>
          <p:cNvPr id="5" name="Footer Placeholder 4">
            <a:extLst>
              <a:ext uri="{FF2B5EF4-FFF2-40B4-BE49-F238E27FC236}">
                <a16:creationId xmlns:a16="http://schemas.microsoft.com/office/drawing/2014/main" id="{D6A3891F-748C-279C-8652-DB70F9F66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716F4-8014-B99A-A9E9-2DF7EBD70F9C}"/>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45794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CC7D-78DD-B32A-910E-2180057F7B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06B38-29EF-694E-6077-8690EB88B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FDABD-0619-B58B-F9B8-DA7D79D64365}"/>
              </a:ext>
            </a:extLst>
          </p:cNvPr>
          <p:cNvSpPr>
            <a:spLocks noGrp="1"/>
          </p:cNvSpPr>
          <p:nvPr>
            <p:ph type="dt" sz="half" idx="10"/>
          </p:nvPr>
        </p:nvSpPr>
        <p:spPr/>
        <p:txBody>
          <a:bodyPr/>
          <a:lstStyle/>
          <a:p>
            <a:fld id="{2497C182-3306-43E8-B26D-F7476E01C677}" type="datetime1">
              <a:rPr lang="en-US" smtClean="0"/>
              <a:t>6/4/2025</a:t>
            </a:fld>
            <a:endParaRPr lang="en-US"/>
          </a:p>
        </p:txBody>
      </p:sp>
      <p:sp>
        <p:nvSpPr>
          <p:cNvPr id="5" name="Footer Placeholder 4">
            <a:extLst>
              <a:ext uri="{FF2B5EF4-FFF2-40B4-BE49-F238E27FC236}">
                <a16:creationId xmlns:a16="http://schemas.microsoft.com/office/drawing/2014/main" id="{3D1EE907-4B6D-6565-59A2-B860A4AA8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CD95E-8497-C068-E0D8-5CCBABB57729}"/>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409771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FFA5-B184-F438-CFB6-0D69BFDCE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B24576-E754-1AC6-1416-717F24B4D1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7020B2-C920-A3D9-6BAA-5AE159A63BF8}"/>
              </a:ext>
            </a:extLst>
          </p:cNvPr>
          <p:cNvSpPr>
            <a:spLocks noGrp="1"/>
          </p:cNvSpPr>
          <p:nvPr>
            <p:ph type="dt" sz="half" idx="10"/>
          </p:nvPr>
        </p:nvSpPr>
        <p:spPr/>
        <p:txBody>
          <a:bodyPr/>
          <a:lstStyle/>
          <a:p>
            <a:fld id="{753E3B0D-AC6B-4E69-A48A-DE0B18AF8A3E}" type="datetime1">
              <a:rPr lang="en-US" smtClean="0"/>
              <a:t>6/4/2025</a:t>
            </a:fld>
            <a:endParaRPr lang="en-US"/>
          </a:p>
        </p:txBody>
      </p:sp>
      <p:sp>
        <p:nvSpPr>
          <p:cNvPr id="5" name="Footer Placeholder 4">
            <a:extLst>
              <a:ext uri="{FF2B5EF4-FFF2-40B4-BE49-F238E27FC236}">
                <a16:creationId xmlns:a16="http://schemas.microsoft.com/office/drawing/2014/main" id="{791149A3-78A6-84EA-7B61-4822C3B6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155AD-51F0-9D27-2BEB-066E1A1A5850}"/>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50283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8988-6CEB-7558-38D1-5EF48670D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8CF07C-7BD4-B163-7FD6-9508E2B6C7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11AE3D-1D8C-AAB5-0BF0-5882406CF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26B0F3-F537-D14E-86F8-5BF55AE383B8}"/>
              </a:ext>
            </a:extLst>
          </p:cNvPr>
          <p:cNvSpPr>
            <a:spLocks noGrp="1"/>
          </p:cNvSpPr>
          <p:nvPr>
            <p:ph type="dt" sz="half" idx="10"/>
          </p:nvPr>
        </p:nvSpPr>
        <p:spPr/>
        <p:txBody>
          <a:bodyPr/>
          <a:lstStyle/>
          <a:p>
            <a:fld id="{4F08ED80-622F-4B12-8C35-EB410FC03659}" type="datetime1">
              <a:rPr lang="en-US" smtClean="0"/>
              <a:t>6/4/2025</a:t>
            </a:fld>
            <a:endParaRPr lang="en-US"/>
          </a:p>
        </p:txBody>
      </p:sp>
      <p:sp>
        <p:nvSpPr>
          <p:cNvPr id="6" name="Footer Placeholder 5">
            <a:extLst>
              <a:ext uri="{FF2B5EF4-FFF2-40B4-BE49-F238E27FC236}">
                <a16:creationId xmlns:a16="http://schemas.microsoft.com/office/drawing/2014/main" id="{E391CEEC-DDD6-9231-B4BF-65404168BD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5C42E-CBB5-EBD3-B1DD-2844AA8C0EC2}"/>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232343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BB18-C06C-0085-07C5-D252AADA7A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A87DC9-3425-FDBB-7D87-2BBB3E6A1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71443C-31CA-4805-1053-7460CC355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4B8D0D-2E1A-C9B7-D57A-FC1CF7F126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59FC1E-C52D-3F04-85EE-9CEFF951E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478752-29CB-27D7-A2C5-2DE83AAE0AF1}"/>
              </a:ext>
            </a:extLst>
          </p:cNvPr>
          <p:cNvSpPr>
            <a:spLocks noGrp="1"/>
          </p:cNvSpPr>
          <p:nvPr>
            <p:ph type="dt" sz="half" idx="10"/>
          </p:nvPr>
        </p:nvSpPr>
        <p:spPr/>
        <p:txBody>
          <a:bodyPr/>
          <a:lstStyle/>
          <a:p>
            <a:fld id="{B02B1C7A-44D3-496C-B47B-54A6DF590F71}" type="datetime1">
              <a:rPr lang="en-US" smtClean="0"/>
              <a:t>6/4/2025</a:t>
            </a:fld>
            <a:endParaRPr lang="en-US"/>
          </a:p>
        </p:txBody>
      </p:sp>
      <p:sp>
        <p:nvSpPr>
          <p:cNvPr id="8" name="Footer Placeholder 7">
            <a:extLst>
              <a:ext uri="{FF2B5EF4-FFF2-40B4-BE49-F238E27FC236}">
                <a16:creationId xmlns:a16="http://schemas.microsoft.com/office/drawing/2014/main" id="{B091833D-B446-7C62-754D-6AC96CB55C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D06700-D725-0E3F-B628-B92A115F69D8}"/>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76549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1F89-B513-0F1F-75DF-1E0898F766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D283EB-211B-F871-06DF-B2E6F949467F}"/>
              </a:ext>
            </a:extLst>
          </p:cNvPr>
          <p:cNvSpPr>
            <a:spLocks noGrp="1"/>
          </p:cNvSpPr>
          <p:nvPr>
            <p:ph type="dt" sz="half" idx="10"/>
          </p:nvPr>
        </p:nvSpPr>
        <p:spPr/>
        <p:txBody>
          <a:bodyPr/>
          <a:lstStyle/>
          <a:p>
            <a:fld id="{8745BBBE-D20E-4B44-890D-42B4ED95316F}" type="datetime1">
              <a:rPr lang="en-US" smtClean="0"/>
              <a:t>6/4/2025</a:t>
            </a:fld>
            <a:endParaRPr lang="en-US"/>
          </a:p>
        </p:txBody>
      </p:sp>
      <p:sp>
        <p:nvSpPr>
          <p:cNvPr id="4" name="Footer Placeholder 3">
            <a:extLst>
              <a:ext uri="{FF2B5EF4-FFF2-40B4-BE49-F238E27FC236}">
                <a16:creationId xmlns:a16="http://schemas.microsoft.com/office/drawing/2014/main" id="{39FDAE35-F876-EDEF-FF49-A29BC84E85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6EF81-DADA-31EF-A8F0-26ADD1F20233}"/>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213627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8D23F-4598-7326-039D-E1BD88128923}"/>
              </a:ext>
            </a:extLst>
          </p:cNvPr>
          <p:cNvSpPr>
            <a:spLocks noGrp="1"/>
          </p:cNvSpPr>
          <p:nvPr>
            <p:ph type="dt" sz="half" idx="10"/>
          </p:nvPr>
        </p:nvSpPr>
        <p:spPr/>
        <p:txBody>
          <a:bodyPr/>
          <a:lstStyle/>
          <a:p>
            <a:fld id="{5357C13F-AF02-4295-A10C-DE3F82F81410}" type="datetime1">
              <a:rPr lang="en-US" smtClean="0"/>
              <a:t>6/4/2025</a:t>
            </a:fld>
            <a:endParaRPr lang="en-US"/>
          </a:p>
        </p:txBody>
      </p:sp>
      <p:sp>
        <p:nvSpPr>
          <p:cNvPr id="3" name="Footer Placeholder 2">
            <a:extLst>
              <a:ext uri="{FF2B5EF4-FFF2-40B4-BE49-F238E27FC236}">
                <a16:creationId xmlns:a16="http://schemas.microsoft.com/office/drawing/2014/main" id="{F9A28055-F321-28F1-FD83-E7815D140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F6698A-0EB6-3EEB-EB2B-34CFE3BADA5A}"/>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46542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6BDE-FD7A-21EE-D958-97D734EE0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D3CEEB-AEA9-A70A-E4EA-C28336B63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B74E4A-C66B-88DF-876B-341485874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FDDF5B-D683-6A91-2A34-7A7ED0D6FA8A}"/>
              </a:ext>
            </a:extLst>
          </p:cNvPr>
          <p:cNvSpPr>
            <a:spLocks noGrp="1"/>
          </p:cNvSpPr>
          <p:nvPr>
            <p:ph type="dt" sz="half" idx="10"/>
          </p:nvPr>
        </p:nvSpPr>
        <p:spPr/>
        <p:txBody>
          <a:bodyPr/>
          <a:lstStyle/>
          <a:p>
            <a:fld id="{5B6E3820-8DDE-44DF-8C88-1E8A13344CF1}" type="datetime1">
              <a:rPr lang="en-US" smtClean="0"/>
              <a:t>6/4/2025</a:t>
            </a:fld>
            <a:endParaRPr lang="en-US"/>
          </a:p>
        </p:txBody>
      </p:sp>
      <p:sp>
        <p:nvSpPr>
          <p:cNvPr id="6" name="Footer Placeholder 5">
            <a:extLst>
              <a:ext uri="{FF2B5EF4-FFF2-40B4-BE49-F238E27FC236}">
                <a16:creationId xmlns:a16="http://schemas.microsoft.com/office/drawing/2014/main" id="{70B9DDD0-1633-D613-2D94-EDF53F20E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02E6B-A011-B8F5-16FE-3473DCBE2D1E}"/>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14329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DA3C-49D7-ECC8-65DD-3F767A6E1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A2AAB5-656C-C0C5-5FC1-F717EC8E9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1DCEEF-780A-B063-9786-75932EFB4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D6E32B-9B18-7438-4713-EA8EE301BFFB}"/>
              </a:ext>
            </a:extLst>
          </p:cNvPr>
          <p:cNvSpPr>
            <a:spLocks noGrp="1"/>
          </p:cNvSpPr>
          <p:nvPr>
            <p:ph type="dt" sz="half" idx="10"/>
          </p:nvPr>
        </p:nvSpPr>
        <p:spPr/>
        <p:txBody>
          <a:bodyPr/>
          <a:lstStyle/>
          <a:p>
            <a:fld id="{AF5AF1CB-DF69-4155-AB4F-80F8D6A032AA}" type="datetime1">
              <a:rPr lang="en-US" smtClean="0"/>
              <a:t>6/4/2025</a:t>
            </a:fld>
            <a:endParaRPr lang="en-US"/>
          </a:p>
        </p:txBody>
      </p:sp>
      <p:sp>
        <p:nvSpPr>
          <p:cNvPr id="6" name="Footer Placeholder 5">
            <a:extLst>
              <a:ext uri="{FF2B5EF4-FFF2-40B4-BE49-F238E27FC236}">
                <a16:creationId xmlns:a16="http://schemas.microsoft.com/office/drawing/2014/main" id="{3E96A0CD-F4A3-A5D6-C68E-A0D4492B1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67C165-B639-1226-7C24-E70C5B9CB4F6}"/>
              </a:ext>
            </a:extLst>
          </p:cNvPr>
          <p:cNvSpPr>
            <a:spLocks noGrp="1"/>
          </p:cNvSpPr>
          <p:nvPr>
            <p:ph type="sldNum" sz="quarter" idx="12"/>
          </p:nvPr>
        </p:nvSpPr>
        <p:spPr/>
        <p:txBody>
          <a:bodyPr/>
          <a:lstStyle/>
          <a:p>
            <a:fld id="{D0A0CA5A-5976-4C5C-8430-DE8EEFD09A73}" type="slidenum">
              <a:rPr lang="en-US" smtClean="0"/>
              <a:t>‹#›</a:t>
            </a:fld>
            <a:endParaRPr lang="en-US"/>
          </a:p>
        </p:txBody>
      </p:sp>
    </p:spTree>
    <p:extLst>
      <p:ext uri="{BB962C8B-B14F-4D97-AF65-F5344CB8AC3E}">
        <p14:creationId xmlns:p14="http://schemas.microsoft.com/office/powerpoint/2010/main" val="317022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E47A24-8947-BF2F-C346-53F3DF58F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5DCA9-0B9D-409B-7C49-3F9028F40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108CD-33F1-427D-FD03-63031756D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0CB04-4D65-491A-B525-22DBB4CC540A}" type="datetime1">
              <a:rPr lang="en-US" smtClean="0"/>
              <a:t>6/4/2025</a:t>
            </a:fld>
            <a:endParaRPr lang="en-US"/>
          </a:p>
        </p:txBody>
      </p:sp>
      <p:sp>
        <p:nvSpPr>
          <p:cNvPr id="5" name="Footer Placeholder 4">
            <a:extLst>
              <a:ext uri="{FF2B5EF4-FFF2-40B4-BE49-F238E27FC236}">
                <a16:creationId xmlns:a16="http://schemas.microsoft.com/office/drawing/2014/main" id="{E4C8145E-B737-F3AB-DF5B-C165780E3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7685D7-00B4-22C7-F98B-0411CD6EF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0CA5A-5976-4C5C-8430-DE8EEFD09A73}" type="slidenum">
              <a:rPr lang="en-US" smtClean="0"/>
              <a:t>‹#›</a:t>
            </a:fld>
            <a:endParaRPr lang="en-US"/>
          </a:p>
        </p:txBody>
      </p:sp>
    </p:spTree>
    <p:extLst>
      <p:ext uri="{BB962C8B-B14F-4D97-AF65-F5344CB8AC3E}">
        <p14:creationId xmlns:p14="http://schemas.microsoft.com/office/powerpoint/2010/main" val="368506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gfoa.org/best-practices--resources" TargetMode="External"/><Relationship Id="rId13" Type="http://schemas.openxmlformats.org/officeDocument/2006/relationships/hyperlink" Target="https://www.nctreasurer.com/state-and-local-government-finance-division/local-government-commission/memo-document?field_document_entity_terms_target_id=All&amp;field_document_entity_terms_target_id_1=52&amp;combine=" TargetMode="External"/><Relationship Id="rId3" Type="http://schemas.openxmlformats.org/officeDocument/2006/relationships/hyperlink" Target="https://ncfinanceconnect.com/" TargetMode="External"/><Relationship Id="rId7" Type="http://schemas.openxmlformats.org/officeDocument/2006/relationships/hyperlink" Target="https://www.ncacc.org/" TargetMode="External"/><Relationship Id="rId12" Type="http://schemas.openxmlformats.org/officeDocument/2006/relationships/hyperlink" Target="https://www.nctreasurer.com/divisions/state-and-local-government-finance/lgc/balance-sheet" TargetMode="External"/><Relationship Id="rId2" Type="http://schemas.openxmlformats.org/officeDocument/2006/relationships/hyperlink" Target="https://www.sog.unc.edu/" TargetMode="External"/><Relationship Id="rId1" Type="http://schemas.openxmlformats.org/officeDocument/2006/relationships/slideLayout" Target="../slideLayouts/slideLayout2.xml"/><Relationship Id="rId6" Type="http://schemas.openxmlformats.org/officeDocument/2006/relationships/hyperlink" Target="https://www.nclm.org/" TargetMode="External"/><Relationship Id="rId11" Type="http://schemas.openxmlformats.org/officeDocument/2006/relationships/hyperlink" Target="https://www.nctreasurer.com/divisions/state-and-local-government-finance/local-government-commission" TargetMode="External"/><Relationship Id="rId5" Type="http://schemas.openxmlformats.org/officeDocument/2006/relationships/hyperlink" Target="https://view.officeapps.live.com/op/embed.aspx?src=https://ncfinanceconnect.com/wp-content/uploads/2024/07/Local-Government-Finance-101.pptx" TargetMode="External"/><Relationship Id="rId10" Type="http://schemas.openxmlformats.org/officeDocument/2006/relationships/image" Target="../media/image12.png"/><Relationship Id="rId4" Type="http://schemas.openxmlformats.org/officeDocument/2006/relationships/hyperlink" Target="https://www.sog.unc.edu/sites/default/files/reports/LFB_65_2024-2025_FinanceCalendar_Allison.pdf" TargetMode="Externa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cleg.gov/enactedlegislation/statutes/pdf/bychapter/chapter_143d.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anons.sog.unc.edu/2023/11/internal-control-in-financial-management-understanding-the-bas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hyperlink" Target="https://ncfinanceconnect.com/lgfp-manual-section/chapter-9-internal-controls/" TargetMode="External"/><Relationship Id="rId2" Type="http://schemas.openxmlformats.org/officeDocument/2006/relationships/hyperlink" Target="https://www.nctreasurer.com/documents/files/slgfd/memos/internal-controls-small-unit-government/ope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ncleg.gov/EnactedLegislation/Statutes/PDF/BySection/Chapter_159/GS_159-25.pdf" TargetMode="Externa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hyperlink" Target="https://www.nctreasurer.com/documents/files/slgfd/internal-controls-and-petty-cash-exhibit-i/download?attachment" TargetMode="External"/><Relationship Id="rId3" Type="http://schemas.openxmlformats.org/officeDocument/2006/relationships/hyperlink" Target="https://ncfinanceconnect.com/lgfp-manual-section/chapter-9-internal-controls/" TargetMode="External"/><Relationship Id="rId7" Type="http://schemas.openxmlformats.org/officeDocument/2006/relationships/hyperlink" Target="https://www.nctreasurer.com/divisions/state-and-local-government-finance/lgc/local-fiscal-management/annual-audit/financial-performance-indicators-concern"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nctreasurer.com/documents/files/slgfd/memos/internal-controls-small-unit-government/open" TargetMode="External"/><Relationship Id="rId11" Type="http://schemas.openxmlformats.org/officeDocument/2006/relationships/hyperlink" Target="https://www.nctreasurer.com/documents/files/slgfd/sample-fleet-maintenance-policy-exhibit-l/download?attachment" TargetMode="External"/><Relationship Id="rId5" Type="http://schemas.openxmlformats.org/officeDocument/2006/relationships/hyperlink" Target="https://canons.sog.unc.edu/2023/11/internal-control-in-financial-management-understanding-the-basics/" TargetMode="External"/><Relationship Id="rId10" Type="http://schemas.openxmlformats.org/officeDocument/2006/relationships/hyperlink" Target="https://www.nctreasurer.com/documents/files/slgfd/sample-credit-card-policy-exhibit-h/download?attachment" TargetMode="External"/><Relationship Id="rId4" Type="http://schemas.openxmlformats.org/officeDocument/2006/relationships/hyperlink" Target="https://ncfinanceconnect.com/wp-content/uploads/2025/01/Internal-Control-Process-Slides.pdf" TargetMode="External"/><Relationship Id="rId9" Type="http://schemas.openxmlformats.org/officeDocument/2006/relationships/hyperlink" Target="https://www.nctreasurer.com/documents/files/slgfd/internal-controls-over-inventory-and-capital-assets-exhibit-k/download?attach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6C9BFE2-7F27-AE62-3C77-8084D588B494}"/>
              </a:ext>
              <a:ext uri="{C183D7F6-B498-43B3-948B-1728B52AA6E4}">
                <adec:decorative xmlns:adec="http://schemas.microsoft.com/office/drawing/2017/decorative" val="1"/>
              </a:ext>
            </a:extLst>
          </p:cNvPr>
          <p:cNvSpPr/>
          <p:nvPr/>
        </p:nvSpPr>
        <p:spPr>
          <a:xfrm>
            <a:off x="-47273" y="2"/>
            <a:ext cx="12239273" cy="6857998"/>
          </a:xfrm>
          <a:prstGeom prst="rect">
            <a:avLst/>
          </a:prstGeom>
          <a:solidFill>
            <a:srgbClr val="0024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613EEF3-F486-9DD5-5335-D21E2F321D41}"/>
              </a:ext>
              <a:ext uri="{C183D7F6-B498-43B3-948B-1728B52AA6E4}">
                <adec:decorative xmlns:adec="http://schemas.microsoft.com/office/drawing/2017/decorative" val="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 t="26731" r="32940" b="6536"/>
          <a:stretch/>
        </p:blipFill>
        <p:spPr>
          <a:xfrm>
            <a:off x="-47274" y="0"/>
            <a:ext cx="12239273" cy="6858000"/>
          </a:xfrm>
          <a:prstGeom prst="rect">
            <a:avLst/>
          </a:prstGeom>
        </p:spPr>
      </p:pic>
      <p:pic>
        <p:nvPicPr>
          <p:cNvPr id="6" name="Picture 5">
            <a:extLst>
              <a:ext uri="{FF2B5EF4-FFF2-40B4-BE49-F238E27FC236}">
                <a16:creationId xmlns:a16="http://schemas.microsoft.com/office/drawing/2014/main" id="{63042335-DF96-8F2A-AF87-745136E849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55" y="1595718"/>
            <a:ext cx="12984709" cy="2289637"/>
          </a:xfrm>
          <a:prstGeom prst="rect">
            <a:avLst/>
          </a:prstGeom>
        </p:spPr>
      </p:pic>
      <p:sp>
        <p:nvSpPr>
          <p:cNvPr id="2" name="Title 1">
            <a:extLst>
              <a:ext uri="{FF2B5EF4-FFF2-40B4-BE49-F238E27FC236}">
                <a16:creationId xmlns:a16="http://schemas.microsoft.com/office/drawing/2014/main" id="{85676D5E-69E1-2FE0-B39B-CCE9FD315DE6}"/>
              </a:ext>
            </a:extLst>
          </p:cNvPr>
          <p:cNvSpPr txBox="1">
            <a:spLocks noGrp="1"/>
          </p:cNvSpPr>
          <p:nvPr>
            <p:ph type="title" idx="4294967295"/>
          </p:nvPr>
        </p:nvSpPr>
        <p:spPr>
          <a:xfrm>
            <a:off x="2035016" y="3885355"/>
            <a:ext cx="8121968"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mn-lt"/>
                <a:ea typeface="+mn-ea"/>
                <a:cs typeface="+mn-cs"/>
              </a:rPr>
              <a:t>Module 6:</a:t>
            </a:r>
            <a:br>
              <a:rPr kumimoji="0" lang="en-US" sz="5400" b="0" i="0" u="none" strike="noStrike" kern="1200" cap="none" spc="0" normalizeH="0" baseline="0" noProof="0" dirty="0">
                <a:ln>
                  <a:noFill/>
                </a:ln>
                <a:solidFill>
                  <a:schemeClr val="bg1"/>
                </a:solidFill>
                <a:effectLst/>
                <a:uLnTx/>
                <a:uFillTx/>
                <a:latin typeface="+mn-lt"/>
                <a:ea typeface="+mn-ea"/>
                <a:cs typeface="+mn-cs"/>
              </a:rPr>
            </a:br>
            <a:r>
              <a:rPr kumimoji="0" lang="en-US" sz="5400" b="0" i="0" u="none" strike="noStrike" kern="1200" cap="none" spc="0" normalizeH="0" baseline="0" noProof="0" dirty="0">
                <a:ln>
                  <a:noFill/>
                </a:ln>
                <a:solidFill>
                  <a:schemeClr val="bg1"/>
                </a:solidFill>
                <a:effectLst/>
                <a:uLnTx/>
                <a:uFillTx/>
                <a:latin typeface="+mn-lt"/>
                <a:ea typeface="+mn-ea"/>
                <a:cs typeface="+mn-cs"/>
              </a:rPr>
              <a:t>Internal Controls</a:t>
            </a:r>
          </a:p>
        </p:txBody>
      </p:sp>
      <p:sp>
        <p:nvSpPr>
          <p:cNvPr id="3" name="TextBox 2">
            <a:extLst>
              <a:ext uri="{FF2B5EF4-FFF2-40B4-BE49-F238E27FC236}">
                <a16:creationId xmlns:a16="http://schemas.microsoft.com/office/drawing/2014/main" id="{9594BC2D-8AB0-B30A-7201-1B66E4CDBBD5}"/>
              </a:ext>
            </a:extLst>
          </p:cNvPr>
          <p:cNvSpPr txBox="1"/>
          <p:nvPr/>
        </p:nvSpPr>
        <p:spPr>
          <a:xfrm>
            <a:off x="0" y="6384414"/>
            <a:ext cx="2354633" cy="400110"/>
          </a:xfrm>
          <a:prstGeom prst="rect">
            <a:avLst/>
          </a:prstGeom>
          <a:noFill/>
        </p:spPr>
        <p:txBody>
          <a:bodyPr wrap="square" rtlCol="0">
            <a:spAutoFit/>
          </a:bodyPr>
          <a:lstStyle/>
          <a:p>
            <a:pPr algn="ctr"/>
            <a:r>
              <a:rPr lang="en-US" sz="2000" dirty="0">
                <a:solidFill>
                  <a:schemeClr val="bg1"/>
                </a:solidFill>
              </a:rPr>
              <a:t>Revised March 2025</a:t>
            </a:r>
          </a:p>
        </p:txBody>
      </p:sp>
      <p:sp>
        <p:nvSpPr>
          <p:cNvPr id="4" name="Slide Number Placeholder 3">
            <a:extLst>
              <a:ext uri="{FF2B5EF4-FFF2-40B4-BE49-F238E27FC236}">
                <a16:creationId xmlns:a16="http://schemas.microsoft.com/office/drawing/2014/main" id="{93B29AD9-F5E0-97D8-DA53-8DB02636296E}"/>
              </a:ext>
            </a:extLst>
          </p:cNvPr>
          <p:cNvSpPr>
            <a:spLocks noGrp="1"/>
          </p:cNvSpPr>
          <p:nvPr>
            <p:ph type="sldNum" sz="quarter" idx="12"/>
          </p:nvPr>
        </p:nvSpPr>
        <p:spPr/>
        <p:txBody>
          <a:bodyPr/>
          <a:lstStyle/>
          <a:p>
            <a:fld id="{D0A0CA5A-5976-4C5C-8430-DE8EEFD09A73}" type="slidenum">
              <a:rPr lang="en-US" smtClean="0"/>
              <a:t>1</a:t>
            </a:fld>
            <a:endParaRPr lang="en-US"/>
          </a:p>
        </p:txBody>
      </p:sp>
    </p:spTree>
    <p:extLst>
      <p:ext uri="{BB962C8B-B14F-4D97-AF65-F5344CB8AC3E}">
        <p14:creationId xmlns:p14="http://schemas.microsoft.com/office/powerpoint/2010/main" val="370889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1" y="1348070"/>
            <a:ext cx="6364496" cy="1156273"/>
          </a:xfrm>
        </p:spPr>
        <p:txBody>
          <a:bodyPr>
            <a:normAutofit/>
          </a:bodyPr>
          <a:lstStyle/>
          <a:p>
            <a:r>
              <a:rPr lang="en-US" sz="4400" dirty="0">
                <a:solidFill>
                  <a:srgbClr val="00247D"/>
                </a:solidFill>
                <a:latin typeface="Calibri Light" panose="020F0302020204030204"/>
                <a:ea typeface="+mj-ea"/>
                <a:cs typeface="+mj-cs"/>
              </a:rPr>
              <a:t>Resources</a:t>
            </a:r>
            <a:endParaRPr lang="en-US" sz="1200" dirty="0">
              <a:solidFill>
                <a:srgbClr val="00247D"/>
              </a:solidFill>
            </a:endParaRP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760705" y="2715270"/>
            <a:ext cx="5474677" cy="3591738"/>
          </a:xfrm>
        </p:spPr>
        <p:txBody>
          <a:bodyPr>
            <a:normAutofit fontScale="85000" lnSpcReduction="10000"/>
          </a:bodyPr>
          <a:lstStyle/>
          <a:p>
            <a:pPr>
              <a:lnSpc>
                <a:spcPct val="90000"/>
              </a:lnSpc>
              <a:spcBef>
                <a:spcPts val="1000"/>
              </a:spcBef>
            </a:pPr>
            <a:r>
              <a:rPr lang="en-US" sz="2800" dirty="0">
                <a:solidFill>
                  <a:srgbClr val="00247D"/>
                </a:solidFill>
                <a:hlinkClick r:id="rId2">
                  <a:extLst>
                    <a:ext uri="{A12FA001-AC4F-418D-AE19-62706E023703}">
                      <ahyp:hlinkClr xmlns:ahyp="http://schemas.microsoft.com/office/drawing/2018/hyperlinkcolor" val="tx"/>
                    </a:ext>
                  </a:extLst>
                </a:hlinkClick>
              </a:rPr>
              <a:t>UNC School of Government</a:t>
            </a:r>
            <a:endParaRPr lang="en-US" sz="2800" dirty="0">
              <a:solidFill>
                <a:srgbClr val="00247D"/>
              </a:solidFill>
            </a:endParaRPr>
          </a:p>
          <a:p>
            <a:pPr lvl="1">
              <a:spcBef>
                <a:spcPts val="1000"/>
              </a:spcBef>
            </a:pPr>
            <a:r>
              <a:rPr lang="en-US" sz="2600" dirty="0">
                <a:solidFill>
                  <a:srgbClr val="00247D"/>
                </a:solidFill>
                <a:hlinkClick r:id="rId3">
                  <a:extLst>
                    <a:ext uri="{A12FA001-AC4F-418D-AE19-62706E023703}">
                      <ahyp:hlinkClr xmlns:ahyp="http://schemas.microsoft.com/office/drawing/2018/hyperlinkcolor" val="tx"/>
                    </a:ext>
                  </a:extLst>
                </a:hlinkClick>
              </a:rPr>
              <a:t>NC Finance Connect</a:t>
            </a:r>
            <a:endParaRPr lang="en-US" sz="2600" dirty="0">
              <a:solidFill>
                <a:srgbClr val="00247D"/>
              </a:solidFill>
            </a:endParaRPr>
          </a:p>
          <a:p>
            <a:pPr lvl="1">
              <a:spcBef>
                <a:spcPts val="1000"/>
              </a:spcBef>
            </a:pPr>
            <a:r>
              <a:rPr lang="en-US" sz="2600" dirty="0">
                <a:solidFill>
                  <a:srgbClr val="00247D"/>
                </a:solidFill>
                <a:hlinkClick r:id="rId4">
                  <a:extLst>
                    <a:ext uri="{A12FA001-AC4F-418D-AE19-62706E023703}">
                      <ahyp:hlinkClr xmlns:ahyp="http://schemas.microsoft.com/office/drawing/2018/hyperlinkcolor" val="tx"/>
                    </a:ext>
                  </a:extLst>
                </a:hlinkClick>
              </a:rPr>
              <a:t>Finance Calendar of Duties</a:t>
            </a:r>
            <a:endParaRPr lang="en-US" sz="2600" dirty="0">
              <a:solidFill>
                <a:srgbClr val="00247D"/>
              </a:solidFill>
            </a:endParaRPr>
          </a:p>
          <a:p>
            <a:pPr lvl="1">
              <a:spcBef>
                <a:spcPts val="1000"/>
              </a:spcBef>
            </a:pPr>
            <a:r>
              <a:rPr lang="en-US" sz="2600" dirty="0">
                <a:solidFill>
                  <a:srgbClr val="00247D"/>
                </a:solidFill>
                <a:hlinkClick r:id="rId5">
                  <a:extLst>
                    <a:ext uri="{A12FA001-AC4F-418D-AE19-62706E023703}">
                      <ahyp:hlinkClr xmlns:ahyp="http://schemas.microsoft.com/office/drawing/2018/hyperlinkcolor" val="tx"/>
                    </a:ext>
                  </a:extLst>
                </a:hlinkClick>
              </a:rPr>
              <a:t>NC Local Government Finance 101</a:t>
            </a:r>
            <a:endParaRPr lang="en-US" sz="2600" dirty="0">
              <a:solidFill>
                <a:srgbClr val="00247D"/>
              </a:solidFill>
            </a:endParaRPr>
          </a:p>
          <a:p>
            <a:r>
              <a:rPr lang="en-US" dirty="0">
                <a:solidFill>
                  <a:srgbClr val="00247D"/>
                </a:solidFill>
                <a:hlinkClick r:id="rId6">
                  <a:extLst>
                    <a:ext uri="{A12FA001-AC4F-418D-AE19-62706E023703}">
                      <ahyp:hlinkClr xmlns:ahyp="http://schemas.microsoft.com/office/drawing/2018/hyperlinkcolor" val="tx"/>
                    </a:ext>
                  </a:extLst>
                </a:hlinkClick>
              </a:rPr>
              <a:t>NC League of Municipalities</a:t>
            </a:r>
            <a:endParaRPr lang="en-US" dirty="0">
              <a:solidFill>
                <a:srgbClr val="00247D"/>
              </a:solidFill>
            </a:endParaRPr>
          </a:p>
          <a:p>
            <a:pPr>
              <a:lnSpc>
                <a:spcPct val="95000"/>
              </a:lnSpc>
            </a:pPr>
            <a:r>
              <a:rPr lang="en-US" dirty="0">
                <a:solidFill>
                  <a:srgbClr val="00247D"/>
                </a:solidFill>
                <a:hlinkClick r:id="rId7">
                  <a:extLst>
                    <a:ext uri="{A12FA001-AC4F-418D-AE19-62706E023703}">
                      <ahyp:hlinkClr xmlns:ahyp="http://schemas.microsoft.com/office/drawing/2018/hyperlinkcolor" val="tx"/>
                    </a:ext>
                  </a:extLst>
                </a:hlinkClick>
              </a:rPr>
              <a:t>North Carolina Association of County Commissioners</a:t>
            </a:r>
            <a:endParaRPr lang="en-US" dirty="0">
              <a:solidFill>
                <a:srgbClr val="00247D"/>
              </a:solidFill>
            </a:endParaRPr>
          </a:p>
          <a:p>
            <a:pPr lvl="0">
              <a:lnSpc>
                <a:spcPct val="90000"/>
              </a:lnSpc>
              <a:spcBef>
                <a:spcPts val="1000"/>
              </a:spcBef>
            </a:pPr>
            <a:r>
              <a:rPr lang="en-US" sz="2800" dirty="0">
                <a:solidFill>
                  <a:srgbClr val="00247D"/>
                </a:solidFill>
                <a:hlinkClick r:id="rId8">
                  <a:extLst>
                    <a:ext uri="{A12FA001-AC4F-418D-AE19-62706E023703}">
                      <ahyp:hlinkClr xmlns:ahyp="http://schemas.microsoft.com/office/drawing/2018/hyperlinkcolor" val="tx"/>
                    </a:ext>
                  </a:extLst>
                </a:hlinkClick>
              </a:rPr>
              <a:t>Government Finance Officers Association - Best Practices &amp; Resources</a:t>
            </a:r>
            <a:endParaRPr lang="en-US" sz="2800" dirty="0">
              <a:solidFill>
                <a:srgbClr val="00247D"/>
              </a:solidFill>
            </a:endParaRP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9" name="Straight Connector 8">
            <a:extLst>
              <a:ext uri="{FF2B5EF4-FFF2-40B4-BE49-F238E27FC236}">
                <a16:creationId xmlns:a16="http://schemas.microsoft.com/office/drawing/2014/main" id="{470D795E-F017-6A9F-BBA8-E476CAB7AE07}"/>
              </a:ext>
              <a:ext uri="{C183D7F6-B498-43B3-948B-1728B52AA6E4}">
                <adec:decorative xmlns:adec="http://schemas.microsoft.com/office/drawing/2017/decorative" val="1"/>
              </a:ext>
            </a:extLst>
          </p:cNvPr>
          <p:cNvCxnSpPr>
            <a:cxnSpLocks/>
          </p:cNvCxnSpPr>
          <p:nvPr/>
        </p:nvCxnSpPr>
        <p:spPr>
          <a:xfrm>
            <a:off x="838200" y="2495378"/>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pic>
        <p:nvPicPr>
          <p:cNvPr id="13" name="Picture 12" descr="Graphic of a speech bubble reading, &quot;How can we help you?&quot;">
            <a:extLst>
              <a:ext uri="{FF2B5EF4-FFF2-40B4-BE49-F238E27FC236}">
                <a16:creationId xmlns:a16="http://schemas.microsoft.com/office/drawing/2014/main" id="{BA8EC3B2-7FF8-EDF4-6B9B-72DA384AE9E4}"/>
              </a:ext>
            </a:extLst>
          </p:cNvPr>
          <p:cNvPicPr>
            <a:picLocks noChangeAspect="1"/>
          </p:cNvPicPr>
          <p:nvPr/>
        </p:nvPicPr>
        <p:blipFill rotWithShape="1">
          <a:blip r:embed="rId10"/>
          <a:srcRect l="17392" r="14655"/>
          <a:stretch/>
        </p:blipFill>
        <p:spPr>
          <a:xfrm>
            <a:off x="7419327" y="1487084"/>
            <a:ext cx="3670704" cy="2671255"/>
          </a:xfrm>
          <a:prstGeom prst="rect">
            <a:avLst/>
          </a:prstGeom>
        </p:spPr>
      </p:pic>
      <p:sp>
        <p:nvSpPr>
          <p:cNvPr id="6" name="Content Placeholder 2">
            <a:extLst>
              <a:ext uri="{FF2B5EF4-FFF2-40B4-BE49-F238E27FC236}">
                <a16:creationId xmlns:a16="http://schemas.microsoft.com/office/drawing/2014/main" id="{8251ADCD-CF2E-0E67-7A0D-50D3A302AF54}"/>
              </a:ext>
            </a:extLst>
          </p:cNvPr>
          <p:cNvSpPr txBox="1">
            <a:spLocks/>
          </p:cNvSpPr>
          <p:nvPr/>
        </p:nvSpPr>
        <p:spPr>
          <a:xfrm>
            <a:off x="6717323" y="4590234"/>
            <a:ext cx="5474677" cy="18393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247D"/>
                </a:solidFill>
              </a:rPr>
              <a:t>Contact LGC Staff: </a:t>
            </a:r>
            <a:r>
              <a:rPr lang="en-US" dirty="0">
                <a:solidFill>
                  <a:srgbClr val="00247D"/>
                </a:solidFill>
              </a:rPr>
              <a:t>(919) 814-4300</a:t>
            </a:r>
          </a:p>
          <a:p>
            <a:r>
              <a:rPr lang="en-US" b="1" dirty="0">
                <a:solidFill>
                  <a:srgbClr val="00247D"/>
                </a:solidFill>
              </a:rPr>
              <a:t>Visit the </a:t>
            </a:r>
            <a:r>
              <a:rPr lang="en-US" b="1" dirty="0">
                <a:solidFill>
                  <a:srgbClr val="00247D"/>
                </a:solidFill>
                <a:hlinkClick r:id="rId11"/>
              </a:rPr>
              <a:t>LGC Website</a:t>
            </a:r>
            <a:endParaRPr lang="en-US" b="1" dirty="0">
              <a:solidFill>
                <a:srgbClr val="00247D"/>
              </a:solidFill>
            </a:endParaRPr>
          </a:p>
          <a:p>
            <a:r>
              <a:rPr lang="en-US" b="1" dirty="0">
                <a:solidFill>
                  <a:srgbClr val="00247D"/>
                </a:solidFill>
              </a:rPr>
              <a:t>Sign up for the </a:t>
            </a:r>
            <a:r>
              <a:rPr lang="en-US" b="1" dirty="0">
                <a:solidFill>
                  <a:srgbClr val="00247D"/>
                </a:solidFill>
                <a:hlinkClick r:id="rId12"/>
              </a:rPr>
              <a:t>LGC Staff Blog</a:t>
            </a:r>
            <a:endParaRPr lang="en-US" b="1" dirty="0">
              <a:solidFill>
                <a:srgbClr val="00247D"/>
              </a:solidFill>
            </a:endParaRPr>
          </a:p>
          <a:p>
            <a:r>
              <a:rPr lang="en-US" b="1" dirty="0">
                <a:solidFill>
                  <a:srgbClr val="00247D"/>
                </a:solidFill>
              </a:rPr>
              <a:t>Stay up to date with </a:t>
            </a:r>
            <a:r>
              <a:rPr lang="en-US" b="1" dirty="0">
                <a:solidFill>
                  <a:srgbClr val="00247D"/>
                </a:solidFill>
                <a:hlinkClick r:id="rId13"/>
              </a:rPr>
              <a:t>SLGFD Memos</a:t>
            </a:r>
            <a:endParaRPr lang="en-US" b="1" dirty="0">
              <a:solidFill>
                <a:srgbClr val="00247D"/>
              </a:solidFill>
            </a:endParaRPr>
          </a:p>
        </p:txBody>
      </p:sp>
      <p:sp>
        <p:nvSpPr>
          <p:cNvPr id="11" name="Slide Number Placeholder 10">
            <a:extLst>
              <a:ext uri="{FF2B5EF4-FFF2-40B4-BE49-F238E27FC236}">
                <a16:creationId xmlns:a16="http://schemas.microsoft.com/office/drawing/2014/main" id="{52594E99-3E56-5EBD-ACB6-12D045381FB3}"/>
              </a:ext>
            </a:extLst>
          </p:cNvPr>
          <p:cNvSpPr>
            <a:spLocks noGrp="1"/>
          </p:cNvSpPr>
          <p:nvPr>
            <p:ph type="sldNum" sz="quarter" idx="12"/>
          </p:nvPr>
        </p:nvSpPr>
        <p:spPr/>
        <p:txBody>
          <a:bodyPr/>
          <a:lstStyle/>
          <a:p>
            <a:fld id="{D0A0CA5A-5976-4C5C-8430-DE8EEFD09A73}" type="slidenum">
              <a:rPr lang="en-US" smtClean="0"/>
              <a:t>10</a:t>
            </a:fld>
            <a:endParaRPr lang="en-US"/>
          </a:p>
        </p:txBody>
      </p:sp>
    </p:spTree>
    <p:extLst>
      <p:ext uri="{BB962C8B-B14F-4D97-AF65-F5344CB8AC3E}">
        <p14:creationId xmlns:p14="http://schemas.microsoft.com/office/powerpoint/2010/main" val="365654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Quiz: Module 6</a:t>
            </a:r>
            <a:endParaRPr lang="en-US" sz="3200" dirty="0">
              <a:solidFill>
                <a:srgbClr val="00247D"/>
              </a:solidFill>
            </a:endParaRP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838200" y="2636775"/>
            <a:ext cx="5907833" cy="3433763"/>
          </a:xfrm>
        </p:spPr>
        <p:txBody>
          <a:bodyPr>
            <a:normAutofit/>
          </a:bodyPr>
          <a:lstStyle/>
          <a:p>
            <a:pPr marL="514350" indent="-514350">
              <a:lnSpc>
                <a:spcPct val="90000"/>
              </a:lnSpc>
              <a:spcBef>
                <a:spcPts val="1000"/>
              </a:spcBef>
              <a:buFont typeface="+mj-lt"/>
              <a:buAutoNum type="arabicPeriod"/>
            </a:pPr>
            <a:r>
              <a:rPr lang="en-US" sz="2800" dirty="0">
                <a:solidFill>
                  <a:srgbClr val="00247D"/>
                </a:solidFill>
              </a:rPr>
              <a:t>What is the careful and responsible management of something that is entrusted into your care?</a:t>
            </a:r>
          </a:p>
          <a:p>
            <a:pPr marL="514350" indent="-514350">
              <a:lnSpc>
                <a:spcPct val="90000"/>
              </a:lnSpc>
              <a:spcBef>
                <a:spcPts val="1000"/>
              </a:spcBef>
              <a:buFont typeface="+mj-lt"/>
              <a:buAutoNum type="arabicPeriod"/>
            </a:pPr>
            <a:r>
              <a:rPr lang="en-US" sz="2800" dirty="0">
                <a:solidFill>
                  <a:srgbClr val="00247D"/>
                </a:solidFill>
              </a:rPr>
              <a:t>What are policies and procedures that help protect assets and ensure accountability?</a:t>
            </a:r>
          </a:p>
          <a:p>
            <a:pPr marL="514350" indent="-514350">
              <a:lnSpc>
                <a:spcPct val="90000"/>
              </a:lnSpc>
              <a:spcBef>
                <a:spcPts val="1000"/>
              </a:spcBef>
              <a:buFont typeface="+mj-lt"/>
              <a:buAutoNum type="arabicPeriod"/>
            </a:pPr>
            <a:r>
              <a:rPr lang="en-US" sz="2800" dirty="0">
                <a:solidFill>
                  <a:srgbClr val="00247D"/>
                </a:solidFill>
              </a:rPr>
              <a:t>What is one warning sign of internal control problems?</a:t>
            </a: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pic>
        <p:nvPicPr>
          <p:cNvPr id="9" name="Picture 8" descr="The word &quot;quiz&quot; spelled out in block capital letters on a starburst background">
            <a:extLst>
              <a:ext uri="{FF2B5EF4-FFF2-40B4-BE49-F238E27FC236}">
                <a16:creationId xmlns:a16="http://schemas.microsoft.com/office/drawing/2014/main" id="{B70FC809-97D3-BB19-9B0D-FCF804B66E21}"/>
              </a:ext>
            </a:extLst>
          </p:cNvPr>
          <p:cNvPicPr>
            <a:picLocks noChangeAspect="1"/>
          </p:cNvPicPr>
          <p:nvPr/>
        </p:nvPicPr>
        <p:blipFill>
          <a:blip r:embed="rId3"/>
          <a:stretch>
            <a:fillRect/>
          </a:stretch>
        </p:blipFill>
        <p:spPr>
          <a:xfrm>
            <a:off x="7299822" y="2704754"/>
            <a:ext cx="3752744" cy="2289810"/>
          </a:xfrm>
          <a:prstGeom prst="rect">
            <a:avLst/>
          </a:prstGeom>
        </p:spPr>
      </p:pic>
      <p:sp>
        <p:nvSpPr>
          <p:cNvPr id="10" name="Slide Number Placeholder 9">
            <a:extLst>
              <a:ext uri="{FF2B5EF4-FFF2-40B4-BE49-F238E27FC236}">
                <a16:creationId xmlns:a16="http://schemas.microsoft.com/office/drawing/2014/main" id="{169263A9-6727-EFEE-4FFC-E32A1698D13C}"/>
              </a:ext>
            </a:extLst>
          </p:cNvPr>
          <p:cNvSpPr>
            <a:spLocks noGrp="1"/>
          </p:cNvSpPr>
          <p:nvPr>
            <p:ph type="sldNum" sz="quarter" idx="12"/>
          </p:nvPr>
        </p:nvSpPr>
        <p:spPr/>
        <p:txBody>
          <a:bodyPr/>
          <a:lstStyle/>
          <a:p>
            <a:fld id="{D0A0CA5A-5976-4C5C-8430-DE8EEFD09A73}" type="slidenum">
              <a:rPr lang="en-US" smtClean="0"/>
              <a:t>11</a:t>
            </a:fld>
            <a:endParaRPr lang="en-US"/>
          </a:p>
        </p:txBody>
      </p:sp>
    </p:spTree>
    <p:extLst>
      <p:ext uri="{BB962C8B-B14F-4D97-AF65-F5344CB8AC3E}">
        <p14:creationId xmlns:p14="http://schemas.microsoft.com/office/powerpoint/2010/main" val="1562003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Definitions</a:t>
            </a:r>
            <a:endParaRPr lang="en-US" sz="1800" dirty="0">
              <a:solidFill>
                <a:srgbClr val="00247D"/>
              </a:solidFill>
            </a:endParaRP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2A3A9034-E9F2-E0DD-D2F8-5E95085473B9}"/>
              </a:ext>
            </a:extLst>
          </p:cNvPr>
          <p:cNvSpPr txBox="1"/>
          <p:nvPr/>
        </p:nvSpPr>
        <p:spPr>
          <a:xfrm>
            <a:off x="573114" y="2681158"/>
            <a:ext cx="10515600" cy="2675604"/>
          </a:xfrm>
          <a:prstGeom prst="rect">
            <a:avLst/>
          </a:prstGeom>
          <a:noFill/>
        </p:spPr>
        <p:txBody>
          <a:bodyPr wrap="square">
            <a:spAutoFit/>
          </a:bodyPr>
          <a:lstStyle/>
          <a:p>
            <a:pPr marL="342900" lvl="0" indent="-342900">
              <a:lnSpc>
                <a:spcPct val="90000"/>
              </a:lnSpc>
              <a:spcBef>
                <a:spcPts val="1000"/>
              </a:spcBef>
              <a:spcAft>
                <a:spcPts val="1000"/>
              </a:spcAft>
              <a:buFont typeface="Arial" panose="020B0604020202020204" pitchFamily="34" charset="0"/>
              <a:buChar char="•"/>
            </a:pPr>
            <a:r>
              <a:rPr lang="en-US" sz="2400" dirty="0">
                <a:solidFill>
                  <a:srgbClr val="00247D"/>
                </a:solidFill>
              </a:rPr>
              <a:t>As defined by statute, an </a:t>
            </a:r>
            <a:r>
              <a:rPr lang="en-US" sz="2400" b="1" dirty="0">
                <a:solidFill>
                  <a:srgbClr val="00247D"/>
                </a:solidFill>
              </a:rPr>
              <a:t>internal control</a:t>
            </a:r>
            <a:r>
              <a:rPr lang="en-US" sz="2400" dirty="0">
                <a:solidFill>
                  <a:srgbClr val="00247D"/>
                </a:solidFill>
              </a:rPr>
              <a:t> is “an integral process, effected by an entity's governing body, management, and other personnel, designed to provide reasonable assurance regarding the achievement of objectives related to the effectiveness and efficiency of operations, reliability of financial reporting, and compliance with applicable laws and regulations.”</a:t>
            </a:r>
            <a:r>
              <a:rPr lang="en-US" sz="2400" baseline="30000" dirty="0">
                <a:solidFill>
                  <a:srgbClr val="00247D"/>
                </a:solidFill>
              </a:rPr>
              <a:t>[1]</a:t>
            </a:r>
          </a:p>
          <a:p>
            <a:pPr marL="342900" lvl="0" indent="-342900">
              <a:lnSpc>
                <a:spcPct val="90000"/>
              </a:lnSpc>
              <a:spcBef>
                <a:spcPts val="1000"/>
              </a:spcBef>
              <a:buFont typeface="Arial" panose="020B0604020202020204" pitchFamily="34" charset="0"/>
              <a:buChar char="•"/>
            </a:pPr>
            <a:r>
              <a:rPr lang="en-US" sz="2400" b="1" dirty="0">
                <a:solidFill>
                  <a:srgbClr val="00247D"/>
                </a:solidFill>
              </a:rPr>
              <a:t>Put simply</a:t>
            </a:r>
            <a:r>
              <a:rPr lang="en-US" sz="2400" dirty="0">
                <a:solidFill>
                  <a:srgbClr val="00247D"/>
                </a:solidFill>
              </a:rPr>
              <a:t>, “… internal controls help units achieve the things they want to happen, and … prevent unwanted events from occurring.”</a:t>
            </a:r>
            <a:r>
              <a:rPr lang="en-US" sz="2400" baseline="30000" dirty="0">
                <a:solidFill>
                  <a:srgbClr val="00247D"/>
                </a:solidFill>
              </a:rPr>
              <a:t>[2]</a:t>
            </a:r>
          </a:p>
        </p:txBody>
      </p:sp>
      <p:sp>
        <p:nvSpPr>
          <p:cNvPr id="16" name="Footer Placeholder 14">
            <a:extLst>
              <a:ext uri="{FF2B5EF4-FFF2-40B4-BE49-F238E27FC236}">
                <a16:creationId xmlns:a16="http://schemas.microsoft.com/office/drawing/2014/main" id="{BE677724-8C5C-DB88-235D-EA3BEBB66B5D}"/>
              </a:ext>
            </a:extLst>
          </p:cNvPr>
          <p:cNvSpPr>
            <a:spLocks noGrp="1"/>
          </p:cNvSpPr>
          <p:nvPr>
            <p:ph type="ftr" sz="quarter" idx="11"/>
          </p:nvPr>
        </p:nvSpPr>
        <p:spPr>
          <a:xfrm>
            <a:off x="83187" y="6307005"/>
            <a:ext cx="9653937" cy="365125"/>
          </a:xfrm>
        </p:spPr>
        <p:txBody>
          <a:bodyPr/>
          <a:lstStyle/>
          <a:p>
            <a:pPr algn="l"/>
            <a:r>
              <a:rPr lang="en-US" sz="1600" baseline="30000" dirty="0"/>
              <a:t>[1]</a:t>
            </a:r>
            <a:r>
              <a:rPr lang="en-US" sz="1600" dirty="0">
                <a:hlinkClick r:id="rId3"/>
              </a:rPr>
              <a:t>G.S. 143D-3(1)</a:t>
            </a:r>
            <a:r>
              <a:rPr lang="en-US" sz="1600" dirty="0"/>
              <a:t>  </a:t>
            </a:r>
            <a:r>
              <a:rPr lang="en-US" sz="1600" baseline="30000" dirty="0"/>
              <a:t>[2]</a:t>
            </a:r>
            <a:r>
              <a:rPr lang="en-US" sz="1600" dirty="0">
                <a:hlinkClick r:id="rId4"/>
              </a:rPr>
              <a:t>Rebecca Badgett, “Internal Control in Financial Management: Understanding the Basics”</a:t>
            </a:r>
            <a:endParaRPr lang="en-US" sz="1600" dirty="0"/>
          </a:p>
        </p:txBody>
      </p:sp>
      <p:sp>
        <p:nvSpPr>
          <p:cNvPr id="9" name="Slide Number Placeholder 8">
            <a:extLst>
              <a:ext uri="{FF2B5EF4-FFF2-40B4-BE49-F238E27FC236}">
                <a16:creationId xmlns:a16="http://schemas.microsoft.com/office/drawing/2014/main" id="{4D3C8ECD-3A00-8E5B-06E1-5849A90A3E87}"/>
              </a:ext>
            </a:extLst>
          </p:cNvPr>
          <p:cNvSpPr>
            <a:spLocks noGrp="1"/>
          </p:cNvSpPr>
          <p:nvPr>
            <p:ph type="sldNum" sz="quarter" idx="12"/>
          </p:nvPr>
        </p:nvSpPr>
        <p:spPr/>
        <p:txBody>
          <a:bodyPr/>
          <a:lstStyle/>
          <a:p>
            <a:fld id="{D0A0CA5A-5976-4C5C-8430-DE8EEFD09A73}" type="slidenum">
              <a:rPr lang="en-US" smtClean="0"/>
              <a:t>2</a:t>
            </a:fld>
            <a:endParaRPr lang="en-US"/>
          </a:p>
        </p:txBody>
      </p:sp>
    </p:spTree>
    <p:extLst>
      <p:ext uri="{BB962C8B-B14F-4D97-AF65-F5344CB8AC3E}">
        <p14:creationId xmlns:p14="http://schemas.microsoft.com/office/powerpoint/2010/main" val="221566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Definitions</a:t>
            </a:r>
            <a:endParaRPr lang="en-US" sz="1800" dirty="0">
              <a:solidFill>
                <a:srgbClr val="00247D"/>
              </a:solidFill>
            </a:endParaRP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838200" y="2636775"/>
            <a:ext cx="5907833" cy="3433763"/>
          </a:xfrm>
        </p:spPr>
        <p:txBody>
          <a:bodyPr>
            <a:normAutofit/>
          </a:bodyPr>
          <a:lstStyle/>
          <a:p>
            <a:pPr marL="0" lvl="0" indent="0">
              <a:lnSpc>
                <a:spcPct val="90000"/>
              </a:lnSpc>
              <a:spcBef>
                <a:spcPts val="1000"/>
              </a:spcBef>
              <a:buNone/>
            </a:pPr>
            <a:r>
              <a:rPr lang="en-US" sz="2800" b="1" dirty="0">
                <a:solidFill>
                  <a:srgbClr val="00247D"/>
                </a:solidFill>
              </a:rPr>
              <a:t>Three core objectives of internal controls for units of local government:</a:t>
            </a:r>
          </a:p>
          <a:p>
            <a:pPr marL="457200" indent="-457200">
              <a:lnSpc>
                <a:spcPct val="90000"/>
              </a:lnSpc>
              <a:spcBef>
                <a:spcPts val="1000"/>
              </a:spcBef>
              <a:buFont typeface="+mj-lt"/>
              <a:buAutoNum type="arabicPeriod"/>
            </a:pPr>
            <a:r>
              <a:rPr lang="en-US" sz="2800" dirty="0">
                <a:solidFill>
                  <a:srgbClr val="00247D"/>
                </a:solidFill>
              </a:rPr>
              <a:t>Reliability of financial reporting</a:t>
            </a:r>
          </a:p>
          <a:p>
            <a:pPr marL="457200" indent="-457200">
              <a:lnSpc>
                <a:spcPct val="90000"/>
              </a:lnSpc>
              <a:spcBef>
                <a:spcPts val="1000"/>
              </a:spcBef>
              <a:buFont typeface="+mj-lt"/>
              <a:buAutoNum type="arabicPeriod"/>
            </a:pPr>
            <a:r>
              <a:rPr lang="en-US" sz="2800" dirty="0">
                <a:solidFill>
                  <a:srgbClr val="00247D"/>
                </a:solidFill>
              </a:rPr>
              <a:t>Efficient and effective operations</a:t>
            </a:r>
          </a:p>
          <a:p>
            <a:pPr marL="457200" indent="-457200">
              <a:lnSpc>
                <a:spcPct val="90000"/>
              </a:lnSpc>
              <a:spcBef>
                <a:spcPts val="1000"/>
              </a:spcBef>
              <a:buFont typeface="+mj-lt"/>
              <a:buAutoNum type="arabicPeriod"/>
            </a:pPr>
            <a:r>
              <a:rPr lang="en-US" sz="2800" dirty="0">
                <a:solidFill>
                  <a:srgbClr val="00247D"/>
                </a:solidFill>
              </a:rPr>
              <a:t>Compliance with applicable laws and regulations</a:t>
            </a:r>
          </a:p>
          <a:p>
            <a:pPr marL="914400" lvl="1" indent="-457200">
              <a:lnSpc>
                <a:spcPct val="90000"/>
              </a:lnSpc>
              <a:spcBef>
                <a:spcPts val="1000"/>
              </a:spcBef>
              <a:buFont typeface="+mj-lt"/>
              <a:buAutoNum type="arabicPeriod"/>
            </a:pPr>
            <a:endParaRPr lang="en-US" sz="2200" dirty="0">
              <a:solidFill>
                <a:srgbClr val="00247D"/>
              </a:solidFill>
            </a:endParaRPr>
          </a:p>
          <a:p>
            <a:pPr marL="228600" lvl="0" indent="-228600">
              <a:lnSpc>
                <a:spcPct val="90000"/>
              </a:lnSpc>
              <a:spcBef>
                <a:spcPts val="1000"/>
              </a:spcBef>
              <a:buFont typeface="Arial" panose="020B0604020202020204" pitchFamily="34" charset="0"/>
              <a:buChar char="•"/>
            </a:pPr>
            <a:endParaRPr lang="en-US" sz="2200" dirty="0">
              <a:solidFill>
                <a:srgbClr val="00247D"/>
              </a:solidFill>
            </a:endParaRP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pic>
        <p:nvPicPr>
          <p:cNvPr id="10" name="Picture 9" descr="Stock photo of an open padlock resting on a credit card">
            <a:extLst>
              <a:ext uri="{FF2B5EF4-FFF2-40B4-BE49-F238E27FC236}">
                <a16:creationId xmlns:a16="http://schemas.microsoft.com/office/drawing/2014/main" id="{BE8655F2-B7BA-F5D8-41FB-CF81C94B0881}"/>
              </a:ext>
            </a:extLst>
          </p:cNvPr>
          <p:cNvPicPr>
            <a:picLocks noChangeAspect="1"/>
          </p:cNvPicPr>
          <p:nvPr/>
        </p:nvPicPr>
        <p:blipFill>
          <a:blip r:embed="rId3"/>
          <a:stretch>
            <a:fillRect/>
          </a:stretch>
        </p:blipFill>
        <p:spPr>
          <a:xfrm>
            <a:off x="6977835" y="2495690"/>
            <a:ext cx="4792824" cy="3574848"/>
          </a:xfrm>
          <a:prstGeom prst="rect">
            <a:avLst/>
          </a:prstGeom>
        </p:spPr>
      </p:pic>
      <p:sp>
        <p:nvSpPr>
          <p:cNvPr id="9" name="Slide Number Placeholder 8">
            <a:extLst>
              <a:ext uri="{FF2B5EF4-FFF2-40B4-BE49-F238E27FC236}">
                <a16:creationId xmlns:a16="http://schemas.microsoft.com/office/drawing/2014/main" id="{9BCB5777-4440-5B1D-F499-24025FD5CC17}"/>
              </a:ext>
            </a:extLst>
          </p:cNvPr>
          <p:cNvSpPr>
            <a:spLocks noGrp="1"/>
          </p:cNvSpPr>
          <p:nvPr>
            <p:ph type="sldNum" sz="quarter" idx="12"/>
          </p:nvPr>
        </p:nvSpPr>
        <p:spPr/>
        <p:txBody>
          <a:bodyPr/>
          <a:lstStyle/>
          <a:p>
            <a:fld id="{D0A0CA5A-5976-4C5C-8430-DE8EEFD09A73}" type="slidenum">
              <a:rPr lang="en-US" smtClean="0"/>
              <a:t>3</a:t>
            </a:fld>
            <a:endParaRPr lang="en-US"/>
          </a:p>
        </p:txBody>
      </p:sp>
    </p:spTree>
    <p:extLst>
      <p:ext uri="{BB962C8B-B14F-4D97-AF65-F5344CB8AC3E}">
        <p14:creationId xmlns:p14="http://schemas.microsoft.com/office/powerpoint/2010/main" val="115885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Definitions</a:t>
            </a:r>
            <a:endParaRPr lang="en-US" sz="1800" dirty="0">
              <a:solidFill>
                <a:srgbClr val="00247D"/>
              </a:solidFill>
            </a:endParaRP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sp>
        <p:nvSpPr>
          <p:cNvPr id="3" name="Content Placeholder 2">
            <a:extLst>
              <a:ext uri="{FF2B5EF4-FFF2-40B4-BE49-F238E27FC236}">
                <a16:creationId xmlns:a16="http://schemas.microsoft.com/office/drawing/2014/main" id="{77BF17AF-3630-38CB-08C4-F3C2B6DFAB59}"/>
              </a:ext>
            </a:extLst>
          </p:cNvPr>
          <p:cNvSpPr>
            <a:spLocks noGrp="1"/>
          </p:cNvSpPr>
          <p:nvPr>
            <p:ph idx="1"/>
          </p:nvPr>
        </p:nvSpPr>
        <p:spPr>
          <a:xfrm>
            <a:off x="490151" y="3006129"/>
            <a:ext cx="6440696" cy="2342998"/>
          </a:xfrm>
        </p:spPr>
        <p:txBody>
          <a:bodyPr>
            <a:noAutofit/>
          </a:bodyPr>
          <a:lstStyle/>
          <a:p>
            <a:pPr marL="228600" lvl="0" indent="-228600">
              <a:lnSpc>
                <a:spcPct val="90000"/>
              </a:lnSpc>
              <a:spcBef>
                <a:spcPts val="1000"/>
              </a:spcBef>
              <a:buFont typeface="Arial" panose="020B0604020202020204" pitchFamily="34" charset="0"/>
              <a:buChar char="•"/>
            </a:pPr>
            <a:r>
              <a:rPr lang="en-US" sz="2600" b="1" dirty="0">
                <a:solidFill>
                  <a:srgbClr val="00247D"/>
                </a:solidFill>
              </a:rPr>
              <a:t>Stewardship</a:t>
            </a:r>
            <a:r>
              <a:rPr lang="en-US" sz="2600" dirty="0">
                <a:solidFill>
                  <a:srgbClr val="00247D"/>
                </a:solidFill>
              </a:rPr>
              <a:t> is the careful and responsible management  of something that is entrusted into your care.  </a:t>
            </a:r>
          </a:p>
          <a:p>
            <a:pPr marL="228600" lvl="0" indent="-228600">
              <a:lnSpc>
                <a:spcPct val="90000"/>
              </a:lnSpc>
              <a:spcBef>
                <a:spcPts val="1000"/>
              </a:spcBef>
              <a:buFont typeface="Arial" panose="020B0604020202020204" pitchFamily="34" charset="0"/>
              <a:buChar char="•"/>
            </a:pPr>
            <a:r>
              <a:rPr lang="en-US" sz="2600" dirty="0">
                <a:solidFill>
                  <a:srgbClr val="00247D"/>
                </a:solidFill>
              </a:rPr>
              <a:t>Governing boards have a </a:t>
            </a:r>
            <a:r>
              <a:rPr lang="en-US" sz="2600" b="1" dirty="0">
                <a:solidFill>
                  <a:srgbClr val="00247D"/>
                </a:solidFill>
              </a:rPr>
              <a:t>stewardship responsibility</a:t>
            </a:r>
            <a:r>
              <a:rPr lang="en-US" sz="2600" dirty="0">
                <a:solidFill>
                  <a:srgbClr val="00247D"/>
                </a:solidFill>
              </a:rPr>
              <a:t> to manage public money in a careful, responsible way.</a:t>
            </a:r>
          </a:p>
        </p:txBody>
      </p:sp>
      <p:pic>
        <p:nvPicPr>
          <p:cNvPr id="14" name="Graphic 13" descr="Dollar with solid fill">
            <a:extLst>
              <a:ext uri="{FF2B5EF4-FFF2-40B4-BE49-F238E27FC236}">
                <a16:creationId xmlns:a16="http://schemas.microsoft.com/office/drawing/2014/main" id="{D972CBBB-6AA1-0B3B-6654-49A0CBDA51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26584" y="3067604"/>
            <a:ext cx="1061529" cy="1061529"/>
          </a:xfrm>
          <a:prstGeom prst="rect">
            <a:avLst/>
          </a:prstGeom>
        </p:spPr>
      </p:pic>
      <p:pic>
        <p:nvPicPr>
          <p:cNvPr id="11" name="Graphic 10" descr="Open hand with solid fill">
            <a:extLst>
              <a:ext uri="{FF2B5EF4-FFF2-40B4-BE49-F238E27FC236}">
                <a16:creationId xmlns:a16="http://schemas.microsoft.com/office/drawing/2014/main" id="{DA024144-3E64-79F2-5207-BADDF40321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10600" y="3431468"/>
            <a:ext cx="2017862" cy="2017862"/>
          </a:xfrm>
          <a:prstGeom prst="rect">
            <a:avLst/>
          </a:prstGeom>
        </p:spPr>
      </p:pic>
      <p:sp>
        <p:nvSpPr>
          <p:cNvPr id="9" name="Slide Number Placeholder 8">
            <a:extLst>
              <a:ext uri="{FF2B5EF4-FFF2-40B4-BE49-F238E27FC236}">
                <a16:creationId xmlns:a16="http://schemas.microsoft.com/office/drawing/2014/main" id="{4D3C8ECD-3A00-8E5B-06E1-5849A90A3E87}"/>
              </a:ext>
            </a:extLst>
          </p:cNvPr>
          <p:cNvSpPr>
            <a:spLocks noGrp="1"/>
          </p:cNvSpPr>
          <p:nvPr>
            <p:ph type="sldNum" sz="quarter" idx="12"/>
          </p:nvPr>
        </p:nvSpPr>
        <p:spPr/>
        <p:txBody>
          <a:bodyPr/>
          <a:lstStyle/>
          <a:p>
            <a:fld id="{D0A0CA5A-5976-4C5C-8430-DE8EEFD09A73}" type="slidenum">
              <a:rPr lang="en-US" smtClean="0"/>
              <a:t>4</a:t>
            </a:fld>
            <a:endParaRPr lang="en-US"/>
          </a:p>
        </p:txBody>
      </p:sp>
    </p:spTree>
    <p:extLst>
      <p:ext uri="{BB962C8B-B14F-4D97-AF65-F5344CB8AC3E}">
        <p14:creationId xmlns:p14="http://schemas.microsoft.com/office/powerpoint/2010/main" val="197034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Implementing Internal Controls</a:t>
            </a:r>
            <a:endParaRPr lang="en-US" sz="1800" dirty="0">
              <a:solidFill>
                <a:srgbClr val="00247D"/>
              </a:solidFill>
            </a:endParaRPr>
          </a:p>
        </p:txBody>
      </p:sp>
      <p:sp>
        <p:nvSpPr>
          <p:cNvPr id="11" name="TextBox 10">
            <a:extLst>
              <a:ext uri="{FF2B5EF4-FFF2-40B4-BE49-F238E27FC236}">
                <a16:creationId xmlns:a16="http://schemas.microsoft.com/office/drawing/2014/main" id="{3DD2409C-0935-925E-6061-48C0F3065CDE}"/>
              </a:ext>
            </a:extLst>
          </p:cNvPr>
          <p:cNvSpPr txBox="1"/>
          <p:nvPr/>
        </p:nvSpPr>
        <p:spPr>
          <a:xfrm>
            <a:off x="312828" y="2609631"/>
            <a:ext cx="5907833" cy="3596882"/>
          </a:xfrm>
          <a:prstGeom prst="rect">
            <a:avLst/>
          </a:prstGeom>
          <a:noFill/>
        </p:spPr>
        <p:txBody>
          <a:bodyPr wrap="square">
            <a:spAutoFit/>
          </a:bodyPr>
          <a:lstStyle/>
          <a:p>
            <a:pPr marL="342900" indent="-342900">
              <a:lnSpc>
                <a:spcPct val="90000"/>
              </a:lnSpc>
              <a:spcBef>
                <a:spcPts val="1000"/>
              </a:spcBef>
              <a:buFont typeface="Arial" panose="020B0604020202020204" pitchFamily="34" charset="0"/>
              <a:buChar char="•"/>
            </a:pPr>
            <a:r>
              <a:rPr lang="en-US" sz="2400" dirty="0">
                <a:solidFill>
                  <a:srgbClr val="00247D"/>
                </a:solidFill>
              </a:rPr>
              <a:t>It is the responsibility of the governing board to ensure that internal controls are established and strictly adhered to. </a:t>
            </a:r>
          </a:p>
          <a:p>
            <a:pPr marL="342900" indent="-342900">
              <a:lnSpc>
                <a:spcPct val="90000"/>
              </a:lnSpc>
              <a:spcBef>
                <a:spcPts val="1000"/>
              </a:spcBef>
              <a:buFont typeface="Arial" panose="020B0604020202020204" pitchFamily="34" charset="0"/>
              <a:buChar char="•"/>
            </a:pPr>
            <a:r>
              <a:rPr lang="en-US" sz="2400" dirty="0">
                <a:solidFill>
                  <a:srgbClr val="00247D"/>
                </a:solidFill>
              </a:rPr>
              <a:t>Properly implemented internal control policies/procedures will help to:</a:t>
            </a:r>
          </a:p>
          <a:p>
            <a:pPr marL="685800" lvl="1" indent="-228600">
              <a:lnSpc>
                <a:spcPct val="90000"/>
              </a:lnSpc>
              <a:spcBef>
                <a:spcPts val="1000"/>
              </a:spcBef>
              <a:buFont typeface="Arial" panose="020B0604020202020204" pitchFamily="34" charset="0"/>
              <a:buChar char="•"/>
            </a:pPr>
            <a:r>
              <a:rPr lang="en-US" sz="2400" dirty="0">
                <a:solidFill>
                  <a:srgbClr val="00247D"/>
                </a:solidFill>
              </a:rPr>
              <a:t>Protect assets </a:t>
            </a:r>
          </a:p>
          <a:p>
            <a:pPr marL="685800" lvl="1" indent="-228600">
              <a:lnSpc>
                <a:spcPct val="90000"/>
              </a:lnSpc>
              <a:spcBef>
                <a:spcPts val="1000"/>
              </a:spcBef>
              <a:buFont typeface="Arial" panose="020B0604020202020204" pitchFamily="34" charset="0"/>
              <a:buChar char="•"/>
            </a:pPr>
            <a:r>
              <a:rPr lang="en-US" sz="2400" dirty="0">
                <a:solidFill>
                  <a:srgbClr val="00247D"/>
                </a:solidFill>
              </a:rPr>
              <a:t>Ensure accountability</a:t>
            </a:r>
          </a:p>
          <a:p>
            <a:pPr marL="685800" lvl="1" indent="-228600">
              <a:lnSpc>
                <a:spcPct val="90000"/>
              </a:lnSpc>
              <a:spcBef>
                <a:spcPts val="1000"/>
              </a:spcBef>
              <a:buFont typeface="Arial" panose="020B0604020202020204" pitchFamily="34" charset="0"/>
              <a:buChar char="•"/>
            </a:pPr>
            <a:r>
              <a:rPr lang="en-US" sz="2400" dirty="0">
                <a:solidFill>
                  <a:srgbClr val="00247D"/>
                </a:solidFill>
              </a:rPr>
              <a:t>Guard against fraud, mistakes and other risks of loss</a:t>
            </a: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6504949" y="2642457"/>
            <a:ext cx="5449330" cy="3963241"/>
          </a:xfrm>
        </p:spPr>
        <p:txBody>
          <a:bodyPr>
            <a:normAutofit lnSpcReduction="10000"/>
          </a:bodyPr>
          <a:lstStyle/>
          <a:p>
            <a:pPr marL="228600" lvl="0" indent="-228600">
              <a:lnSpc>
                <a:spcPct val="90000"/>
              </a:lnSpc>
              <a:spcBef>
                <a:spcPts val="1000"/>
              </a:spcBef>
              <a:buFont typeface="Arial" panose="020B0604020202020204" pitchFamily="34" charset="0"/>
              <a:buChar char="•"/>
            </a:pPr>
            <a:r>
              <a:rPr lang="en-US" sz="2400" dirty="0">
                <a:solidFill>
                  <a:srgbClr val="00247D"/>
                </a:solidFill>
              </a:rPr>
              <a:t>The board should work closely with the finance officer and other management personnel to maintain strong internal controls. </a:t>
            </a:r>
          </a:p>
          <a:p>
            <a:pPr marL="228600" lvl="0" indent="-228600">
              <a:lnSpc>
                <a:spcPct val="90000"/>
              </a:lnSpc>
              <a:spcBef>
                <a:spcPts val="1000"/>
              </a:spcBef>
              <a:buFont typeface="Arial" panose="020B0604020202020204" pitchFamily="34" charset="0"/>
              <a:buChar char="•"/>
            </a:pPr>
            <a:r>
              <a:rPr lang="en-US" sz="2400" dirty="0">
                <a:solidFill>
                  <a:srgbClr val="00247D"/>
                </a:solidFill>
              </a:rPr>
              <a:t>For information and guidance on  internal controls, units can consult:</a:t>
            </a:r>
          </a:p>
          <a:p>
            <a:pPr lvl="1">
              <a:spcBef>
                <a:spcPts val="1000"/>
              </a:spcBef>
            </a:pPr>
            <a:r>
              <a:rPr lang="en-US" sz="2200" dirty="0">
                <a:solidFill>
                  <a:srgbClr val="00247D"/>
                </a:solidFill>
                <a:hlinkClick r:id="rId2"/>
              </a:rPr>
              <a:t>SLGFD Memo #2015-15</a:t>
            </a:r>
            <a:r>
              <a:rPr lang="en-US" sz="2200" dirty="0">
                <a:solidFill>
                  <a:srgbClr val="00247D"/>
                </a:solidFill>
              </a:rPr>
              <a:t> (for small units)  </a:t>
            </a:r>
          </a:p>
          <a:p>
            <a:pPr lvl="1">
              <a:spcBef>
                <a:spcPts val="1000"/>
              </a:spcBef>
            </a:pPr>
            <a:r>
              <a:rPr lang="en-US" sz="2200" dirty="0">
                <a:solidFill>
                  <a:srgbClr val="00247D"/>
                </a:solidFill>
                <a:hlinkClick r:id="rId3"/>
              </a:rPr>
              <a:t>N.C. Local Government Finance Policy Manual, Chapter 9 </a:t>
            </a:r>
            <a:endParaRPr lang="en-US" sz="2200" dirty="0">
              <a:solidFill>
                <a:srgbClr val="00247D"/>
              </a:solidFill>
            </a:endParaRPr>
          </a:p>
          <a:p>
            <a:pPr lvl="1">
              <a:spcBef>
                <a:spcPts val="1000"/>
              </a:spcBef>
            </a:pPr>
            <a:r>
              <a:rPr lang="en-US" sz="2200" dirty="0">
                <a:solidFill>
                  <a:srgbClr val="00247D"/>
                </a:solidFill>
              </a:rPr>
              <a:t>Sample policy documents at the end of this module</a:t>
            </a:r>
          </a:p>
          <a:p>
            <a:pPr marL="228600" lvl="0" indent="-228600">
              <a:lnSpc>
                <a:spcPct val="90000"/>
              </a:lnSpc>
              <a:spcBef>
                <a:spcPts val="1000"/>
              </a:spcBef>
              <a:buFont typeface="Arial" panose="020B0604020202020204" pitchFamily="34" charset="0"/>
              <a:buChar char="•"/>
            </a:pPr>
            <a:endParaRPr lang="en-US" sz="2200" dirty="0">
              <a:solidFill>
                <a:srgbClr val="00247D"/>
              </a:solidFill>
            </a:endParaRPr>
          </a:p>
          <a:p>
            <a:pPr marL="228600" lvl="0" indent="-228600">
              <a:lnSpc>
                <a:spcPct val="90000"/>
              </a:lnSpc>
              <a:spcBef>
                <a:spcPts val="1000"/>
              </a:spcBef>
              <a:buFont typeface="Arial" panose="020B0604020202020204" pitchFamily="34" charset="0"/>
              <a:buChar char="•"/>
            </a:pPr>
            <a:endParaRPr lang="en-US" sz="2200" dirty="0">
              <a:solidFill>
                <a:srgbClr val="00247D"/>
              </a:solidFill>
            </a:endParaRP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sp>
        <p:nvSpPr>
          <p:cNvPr id="10" name="Slide Number Placeholder 9">
            <a:extLst>
              <a:ext uri="{FF2B5EF4-FFF2-40B4-BE49-F238E27FC236}">
                <a16:creationId xmlns:a16="http://schemas.microsoft.com/office/drawing/2014/main" id="{BD63E08F-05B5-3EEF-744B-838BDC2F81F9}"/>
              </a:ext>
            </a:extLst>
          </p:cNvPr>
          <p:cNvSpPr>
            <a:spLocks noGrp="1"/>
          </p:cNvSpPr>
          <p:nvPr>
            <p:ph type="sldNum" sz="quarter" idx="12"/>
          </p:nvPr>
        </p:nvSpPr>
        <p:spPr/>
        <p:txBody>
          <a:bodyPr/>
          <a:lstStyle/>
          <a:p>
            <a:fld id="{D0A0CA5A-5976-4C5C-8430-DE8EEFD09A73}" type="slidenum">
              <a:rPr lang="en-US" smtClean="0"/>
              <a:t>5</a:t>
            </a:fld>
            <a:endParaRPr lang="en-US"/>
          </a:p>
        </p:txBody>
      </p:sp>
      <p:cxnSp>
        <p:nvCxnSpPr>
          <p:cNvPr id="9" name="Straight Connector 8">
            <a:extLst>
              <a:ext uri="{FF2B5EF4-FFF2-40B4-BE49-F238E27FC236}">
                <a16:creationId xmlns:a16="http://schemas.microsoft.com/office/drawing/2014/main" id="{63E32A01-D7BD-2795-10BA-27D0040511C7}"/>
              </a:ext>
              <a:ext uri="{C183D7F6-B498-43B3-948B-1728B52AA6E4}">
                <adec:decorative xmlns:adec="http://schemas.microsoft.com/office/drawing/2017/decorative" val="1"/>
              </a:ext>
            </a:extLst>
          </p:cNvPr>
          <p:cNvCxnSpPr>
            <a:cxnSpLocks/>
          </p:cNvCxnSpPr>
          <p:nvPr/>
        </p:nvCxnSpPr>
        <p:spPr>
          <a:xfrm>
            <a:off x="6422571" y="2659277"/>
            <a:ext cx="0" cy="3358464"/>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3417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Implementing Internal Controls</a:t>
            </a:r>
            <a:endParaRPr lang="en-US" sz="1800" dirty="0">
              <a:solidFill>
                <a:srgbClr val="00247D"/>
              </a:solidFill>
            </a:endParaRP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482082" y="2468758"/>
            <a:ext cx="6440696" cy="3924663"/>
          </a:xfrm>
        </p:spPr>
        <p:txBody>
          <a:bodyPr>
            <a:noAutofit/>
          </a:bodyPr>
          <a:lstStyle/>
          <a:p>
            <a:pPr marL="0" indent="0">
              <a:lnSpc>
                <a:spcPct val="90000"/>
              </a:lnSpc>
              <a:spcBef>
                <a:spcPts val="1000"/>
              </a:spcBef>
              <a:buNone/>
            </a:pPr>
            <a:r>
              <a:rPr lang="en-US" sz="2400" dirty="0">
                <a:solidFill>
                  <a:srgbClr val="00247D"/>
                </a:solidFill>
              </a:rPr>
              <a:t>Internal controls can and should be implemented for a wide variety of different functions and processes within a unit. </a:t>
            </a:r>
          </a:p>
          <a:p>
            <a:pPr marL="0" indent="0">
              <a:lnSpc>
                <a:spcPct val="90000"/>
              </a:lnSpc>
              <a:spcBef>
                <a:spcPts val="1000"/>
              </a:spcBef>
              <a:buNone/>
            </a:pPr>
            <a:r>
              <a:rPr lang="en-US" sz="2400" b="1" dirty="0">
                <a:solidFill>
                  <a:srgbClr val="00247D"/>
                </a:solidFill>
              </a:rPr>
              <a:t>At a minimum, governing boards should ensure that strong written policies/procedures are in place for the following:</a:t>
            </a:r>
          </a:p>
          <a:p>
            <a:pPr marL="514350" indent="-514350">
              <a:lnSpc>
                <a:spcPct val="90000"/>
              </a:lnSpc>
              <a:spcBef>
                <a:spcPts val="1000"/>
              </a:spcBef>
              <a:buFont typeface="+mj-lt"/>
              <a:buAutoNum type="arabicPeriod"/>
            </a:pPr>
            <a:r>
              <a:rPr lang="en-US" sz="2400" dirty="0">
                <a:solidFill>
                  <a:srgbClr val="00247D"/>
                </a:solidFill>
              </a:rPr>
              <a:t>Credit cards and procurement cards (p-cards)</a:t>
            </a:r>
          </a:p>
          <a:p>
            <a:pPr marL="514350" indent="-514350">
              <a:lnSpc>
                <a:spcPct val="90000"/>
              </a:lnSpc>
              <a:spcBef>
                <a:spcPts val="1000"/>
              </a:spcBef>
              <a:buFont typeface="+mj-lt"/>
              <a:buAutoNum type="arabicPeriod"/>
            </a:pPr>
            <a:r>
              <a:rPr lang="en-US" sz="2400" dirty="0">
                <a:solidFill>
                  <a:srgbClr val="00247D"/>
                </a:solidFill>
              </a:rPr>
              <a:t>Petty cash</a:t>
            </a:r>
          </a:p>
          <a:p>
            <a:pPr marL="514350" indent="-514350">
              <a:buFont typeface="+mj-lt"/>
              <a:buAutoNum type="arabicPeriod"/>
            </a:pPr>
            <a:r>
              <a:rPr lang="en-US" sz="2400" dirty="0">
                <a:solidFill>
                  <a:srgbClr val="00247D"/>
                </a:solidFill>
              </a:rPr>
              <a:t>Bank and general ledger reconciliations</a:t>
            </a:r>
          </a:p>
          <a:p>
            <a:pPr marL="514350" indent="-514350">
              <a:lnSpc>
                <a:spcPct val="90000"/>
              </a:lnSpc>
              <a:spcBef>
                <a:spcPts val="1000"/>
              </a:spcBef>
              <a:buFont typeface="+mj-lt"/>
              <a:buAutoNum type="arabicPeriod"/>
            </a:pPr>
            <a:r>
              <a:rPr lang="en-US" sz="2400" dirty="0">
                <a:solidFill>
                  <a:srgbClr val="00247D"/>
                </a:solidFill>
              </a:rPr>
              <a:t>Cash receipts and deposits</a:t>
            </a: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pic>
        <p:nvPicPr>
          <p:cNvPr id="9" name="Picture 8" descr="Stock image of a pile of $100 bills">
            <a:extLst>
              <a:ext uri="{FF2B5EF4-FFF2-40B4-BE49-F238E27FC236}">
                <a16:creationId xmlns:a16="http://schemas.microsoft.com/office/drawing/2014/main" id="{B1AD5878-3527-B0F6-3C5B-A60A7A897255}"/>
              </a:ext>
            </a:extLst>
          </p:cNvPr>
          <p:cNvPicPr>
            <a:picLocks noChangeAspect="1"/>
          </p:cNvPicPr>
          <p:nvPr/>
        </p:nvPicPr>
        <p:blipFill>
          <a:blip r:embed="rId3"/>
          <a:stretch>
            <a:fillRect/>
          </a:stretch>
        </p:blipFill>
        <p:spPr>
          <a:xfrm>
            <a:off x="7300633" y="2557588"/>
            <a:ext cx="4409285" cy="2487235"/>
          </a:xfrm>
          <a:prstGeom prst="rect">
            <a:avLst/>
          </a:prstGeom>
        </p:spPr>
      </p:pic>
      <p:sp>
        <p:nvSpPr>
          <p:cNvPr id="10" name="Slide Number Placeholder 9">
            <a:extLst>
              <a:ext uri="{FF2B5EF4-FFF2-40B4-BE49-F238E27FC236}">
                <a16:creationId xmlns:a16="http://schemas.microsoft.com/office/drawing/2014/main" id="{87086F81-31ED-FD9E-5986-A1F1249E1DDD}"/>
              </a:ext>
            </a:extLst>
          </p:cNvPr>
          <p:cNvSpPr>
            <a:spLocks noGrp="1"/>
          </p:cNvSpPr>
          <p:nvPr>
            <p:ph type="sldNum" sz="quarter" idx="12"/>
          </p:nvPr>
        </p:nvSpPr>
        <p:spPr/>
        <p:txBody>
          <a:bodyPr/>
          <a:lstStyle/>
          <a:p>
            <a:fld id="{D0A0CA5A-5976-4C5C-8430-DE8EEFD09A73}" type="slidenum">
              <a:rPr lang="en-US" smtClean="0"/>
              <a:t>6</a:t>
            </a:fld>
            <a:endParaRPr lang="en-US"/>
          </a:p>
        </p:txBody>
      </p:sp>
    </p:spTree>
    <p:extLst>
      <p:ext uri="{BB962C8B-B14F-4D97-AF65-F5344CB8AC3E}">
        <p14:creationId xmlns:p14="http://schemas.microsoft.com/office/powerpoint/2010/main" val="223601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Diagnosing Control Failures</a:t>
            </a:r>
            <a:endParaRPr lang="en-US" sz="1800" dirty="0">
              <a:solidFill>
                <a:srgbClr val="00247D"/>
              </a:solidFill>
            </a:endParaRPr>
          </a:p>
        </p:txBody>
      </p:sp>
      <p:sp>
        <p:nvSpPr>
          <p:cNvPr id="13" name="TextBox 12">
            <a:extLst>
              <a:ext uri="{FF2B5EF4-FFF2-40B4-BE49-F238E27FC236}">
                <a16:creationId xmlns:a16="http://schemas.microsoft.com/office/drawing/2014/main" id="{A0259756-C7B7-77C2-87F6-CE9621B889CD}"/>
              </a:ext>
            </a:extLst>
          </p:cNvPr>
          <p:cNvSpPr txBox="1"/>
          <p:nvPr/>
        </p:nvSpPr>
        <p:spPr>
          <a:xfrm>
            <a:off x="312828" y="2625547"/>
            <a:ext cx="10659972" cy="480131"/>
          </a:xfrm>
          <a:prstGeom prst="rect">
            <a:avLst/>
          </a:prstGeom>
          <a:noFill/>
        </p:spPr>
        <p:txBody>
          <a:bodyPr wrap="square">
            <a:spAutoFit/>
          </a:bodyPr>
          <a:lstStyle/>
          <a:p>
            <a:pPr marL="0" lvl="0" indent="0">
              <a:lnSpc>
                <a:spcPct val="90000"/>
              </a:lnSpc>
              <a:spcBef>
                <a:spcPts val="1000"/>
              </a:spcBef>
              <a:buNone/>
            </a:pPr>
            <a:r>
              <a:rPr lang="en-US" sz="2800" b="1" dirty="0">
                <a:solidFill>
                  <a:srgbClr val="00247D"/>
                </a:solidFill>
              </a:rPr>
              <a:t>Any of these may be warning signs of weak or failing internal controls:</a:t>
            </a: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312828" y="3437932"/>
            <a:ext cx="5907833" cy="2616881"/>
          </a:xfrm>
        </p:spPr>
        <p:txBody>
          <a:bodyPr>
            <a:normAutofit/>
          </a:bodyPr>
          <a:lstStyle/>
          <a:p>
            <a:pPr marL="457200" lvl="0" indent="-457200">
              <a:lnSpc>
                <a:spcPct val="90000"/>
              </a:lnSpc>
              <a:spcBef>
                <a:spcPts val="1000"/>
              </a:spcBef>
              <a:spcAft>
                <a:spcPts val="600"/>
              </a:spcAft>
              <a:buFont typeface="+mj-lt"/>
              <a:buAutoNum type="arabicPeriod"/>
            </a:pPr>
            <a:r>
              <a:rPr lang="en-US" sz="2800" dirty="0">
                <a:solidFill>
                  <a:srgbClr val="00247D"/>
                </a:solidFill>
              </a:rPr>
              <a:t>Financial audits are missing or delayed.</a:t>
            </a:r>
          </a:p>
          <a:p>
            <a:pPr marL="457200" lvl="0" indent="-457200">
              <a:lnSpc>
                <a:spcPct val="90000"/>
              </a:lnSpc>
              <a:spcBef>
                <a:spcPts val="1000"/>
              </a:spcBef>
              <a:buFont typeface="+mj-lt"/>
              <a:buAutoNum type="arabicPeriod"/>
            </a:pPr>
            <a:r>
              <a:rPr lang="en-US" sz="2800" dirty="0">
                <a:solidFill>
                  <a:srgbClr val="00247D"/>
                </a:solidFill>
              </a:rPr>
              <a:t>Bank and other account reconciliations are delayed or inaccurate.</a:t>
            </a:r>
            <a:endParaRPr lang="en-US" sz="2200" dirty="0">
              <a:solidFill>
                <a:srgbClr val="00247D"/>
              </a:solidFill>
            </a:endParaRPr>
          </a:p>
          <a:p>
            <a:pPr marL="228600" lvl="0" indent="-228600">
              <a:lnSpc>
                <a:spcPct val="90000"/>
              </a:lnSpc>
              <a:spcBef>
                <a:spcPts val="1000"/>
              </a:spcBef>
              <a:buFont typeface="Arial" panose="020B0604020202020204" pitchFamily="34" charset="0"/>
              <a:buChar char="•"/>
            </a:pPr>
            <a:endParaRPr lang="en-US" sz="2200" dirty="0">
              <a:solidFill>
                <a:srgbClr val="00247D"/>
              </a:solidFill>
            </a:endParaRPr>
          </a:p>
        </p:txBody>
      </p:sp>
      <p:sp>
        <p:nvSpPr>
          <p:cNvPr id="11" name="Content Placeholder 2">
            <a:extLst>
              <a:ext uri="{FF2B5EF4-FFF2-40B4-BE49-F238E27FC236}">
                <a16:creationId xmlns:a16="http://schemas.microsoft.com/office/drawing/2014/main" id="{8677C2AA-2E11-37CB-F027-E48CFDB6A144}"/>
              </a:ext>
            </a:extLst>
          </p:cNvPr>
          <p:cNvSpPr txBox="1">
            <a:spLocks/>
          </p:cNvSpPr>
          <p:nvPr/>
        </p:nvSpPr>
        <p:spPr>
          <a:xfrm>
            <a:off x="6096000" y="3426246"/>
            <a:ext cx="5907833" cy="2445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600"/>
              </a:spcAft>
              <a:buFont typeface="+mj-lt"/>
              <a:buAutoNum type="arabicPeriod" startAt="3"/>
            </a:pPr>
            <a:r>
              <a:rPr lang="en-US" dirty="0">
                <a:solidFill>
                  <a:srgbClr val="00247D"/>
                </a:solidFill>
              </a:rPr>
              <a:t>The board is not receiving timely and complete monthly financial statements.</a:t>
            </a:r>
          </a:p>
          <a:p>
            <a:pPr marL="514350" indent="-514350">
              <a:buFont typeface="+mj-lt"/>
              <a:buAutoNum type="arabicPeriod" startAt="3"/>
            </a:pPr>
            <a:r>
              <a:rPr lang="en-US" dirty="0">
                <a:solidFill>
                  <a:srgbClr val="00247D"/>
                </a:solidFill>
              </a:rPr>
              <a:t>Expenditures exceed authorized budget on a regular basis.</a:t>
            </a:r>
          </a:p>
          <a:p>
            <a:pPr marL="0" indent="0">
              <a:buNone/>
            </a:pPr>
            <a:endParaRPr lang="en-US" sz="2200" dirty="0">
              <a:solidFill>
                <a:srgbClr val="00247D"/>
              </a:solidFill>
            </a:endParaRP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sp>
        <p:nvSpPr>
          <p:cNvPr id="10" name="Slide Number Placeholder 9">
            <a:extLst>
              <a:ext uri="{FF2B5EF4-FFF2-40B4-BE49-F238E27FC236}">
                <a16:creationId xmlns:a16="http://schemas.microsoft.com/office/drawing/2014/main" id="{19398F97-9489-FB19-6116-7113A18B7CC4}"/>
              </a:ext>
            </a:extLst>
          </p:cNvPr>
          <p:cNvSpPr>
            <a:spLocks noGrp="1"/>
          </p:cNvSpPr>
          <p:nvPr>
            <p:ph type="sldNum" sz="quarter" idx="12"/>
          </p:nvPr>
        </p:nvSpPr>
        <p:spPr/>
        <p:txBody>
          <a:bodyPr/>
          <a:lstStyle/>
          <a:p>
            <a:fld id="{D0A0CA5A-5976-4C5C-8430-DE8EEFD09A73}" type="slidenum">
              <a:rPr lang="en-US" smtClean="0"/>
              <a:t>7</a:t>
            </a:fld>
            <a:endParaRPr lang="en-US"/>
          </a:p>
        </p:txBody>
      </p:sp>
    </p:spTree>
    <p:extLst>
      <p:ext uri="{BB962C8B-B14F-4D97-AF65-F5344CB8AC3E}">
        <p14:creationId xmlns:p14="http://schemas.microsoft.com/office/powerpoint/2010/main" val="303577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0" y="1508873"/>
            <a:ext cx="10515600" cy="635611"/>
          </a:xfrm>
        </p:spPr>
        <p:txBody>
          <a:bodyPr>
            <a:normAutofit fontScale="90000"/>
          </a:bodyPr>
          <a:lstStyle/>
          <a:p>
            <a:r>
              <a:rPr lang="en-US" sz="4400" dirty="0">
                <a:solidFill>
                  <a:srgbClr val="00247D"/>
                </a:solidFill>
                <a:latin typeface="Calibri Light" panose="020F0302020204030204"/>
                <a:ea typeface="+mj-ea"/>
                <a:cs typeface="+mj-cs"/>
              </a:rPr>
              <a:t>LGC Authority Over Internal Controls</a:t>
            </a:r>
            <a:endParaRPr lang="en-US" sz="1800" dirty="0">
              <a:solidFill>
                <a:srgbClr val="00247D"/>
              </a:solidFill>
            </a:endParaRP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6" name="Straight Connector 5">
            <a:extLst>
              <a:ext uri="{FF2B5EF4-FFF2-40B4-BE49-F238E27FC236}">
                <a16:creationId xmlns:a16="http://schemas.microsoft.com/office/drawing/2014/main" id="{CADCD843-2EA8-C452-10A2-18B54CA68B25}"/>
              </a:ext>
              <a:ext uri="{C183D7F6-B498-43B3-948B-1728B52AA6E4}">
                <adec:decorative xmlns:adec="http://schemas.microsoft.com/office/drawing/2017/decorative" val="1"/>
              </a:ext>
            </a:extLst>
          </p:cNvPr>
          <p:cNvCxnSpPr>
            <a:cxnSpLocks/>
          </p:cNvCxnSpPr>
          <p:nvPr/>
        </p:nvCxnSpPr>
        <p:spPr>
          <a:xfrm>
            <a:off x="762000" y="2339789"/>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sp>
        <p:nvSpPr>
          <p:cNvPr id="14" name="TextBox 13">
            <a:extLst>
              <a:ext uri="{FF2B5EF4-FFF2-40B4-BE49-F238E27FC236}">
                <a16:creationId xmlns:a16="http://schemas.microsoft.com/office/drawing/2014/main" id="{7C79E0CE-5C1C-504C-AC08-8CA674109030}"/>
              </a:ext>
            </a:extLst>
          </p:cNvPr>
          <p:cNvSpPr txBox="1"/>
          <p:nvPr/>
        </p:nvSpPr>
        <p:spPr>
          <a:xfrm>
            <a:off x="312827" y="2501871"/>
            <a:ext cx="10622903" cy="757130"/>
          </a:xfrm>
          <a:prstGeom prst="rect">
            <a:avLst/>
          </a:prstGeom>
          <a:noFill/>
        </p:spPr>
        <p:txBody>
          <a:bodyPr wrap="square">
            <a:spAutoFit/>
          </a:bodyPr>
          <a:lstStyle/>
          <a:p>
            <a:pPr marL="0" lvl="0" indent="0">
              <a:lnSpc>
                <a:spcPct val="90000"/>
              </a:lnSpc>
              <a:spcBef>
                <a:spcPts val="1000"/>
              </a:spcBef>
              <a:spcAft>
                <a:spcPts val="600"/>
              </a:spcAft>
              <a:buNone/>
            </a:pPr>
            <a:r>
              <a:rPr lang="en-US" sz="2400" b="1" dirty="0">
                <a:solidFill>
                  <a:srgbClr val="00247D"/>
                </a:solidFill>
              </a:rPr>
              <a:t>Governing boards should be aware that the Local Government Commission (LGC) is empowered by statute</a:t>
            </a:r>
            <a:r>
              <a:rPr lang="en-US" sz="2400" b="1" baseline="30000" dirty="0">
                <a:solidFill>
                  <a:srgbClr val="00247D"/>
                </a:solidFill>
              </a:rPr>
              <a:t>[3]</a:t>
            </a:r>
            <a:r>
              <a:rPr lang="en-US" sz="2400" b="1" dirty="0">
                <a:solidFill>
                  <a:srgbClr val="00247D"/>
                </a:solidFill>
              </a:rPr>
              <a:t> to: </a:t>
            </a:r>
          </a:p>
        </p:txBody>
      </p:sp>
      <p:sp>
        <p:nvSpPr>
          <p:cNvPr id="3" name="Content Placeholder 2">
            <a:extLst>
              <a:ext uri="{FF2B5EF4-FFF2-40B4-BE49-F238E27FC236}">
                <a16:creationId xmlns:a16="http://schemas.microsoft.com/office/drawing/2014/main" id="{248D94DD-8E11-73D8-6967-7C207363FB29}"/>
              </a:ext>
            </a:extLst>
          </p:cNvPr>
          <p:cNvSpPr>
            <a:spLocks noGrp="1"/>
          </p:cNvSpPr>
          <p:nvPr>
            <p:ph idx="1"/>
          </p:nvPr>
        </p:nvSpPr>
        <p:spPr>
          <a:xfrm>
            <a:off x="354102" y="3429000"/>
            <a:ext cx="7813716" cy="2812080"/>
          </a:xfrm>
        </p:spPr>
        <p:txBody>
          <a:bodyPr>
            <a:noAutofit/>
          </a:bodyPr>
          <a:lstStyle/>
          <a:p>
            <a:pPr marL="457200" lvl="0" indent="-457200">
              <a:lnSpc>
                <a:spcPct val="90000"/>
              </a:lnSpc>
              <a:spcBef>
                <a:spcPts val="1000"/>
              </a:spcBef>
              <a:spcAft>
                <a:spcPts val="600"/>
              </a:spcAft>
              <a:buFont typeface="+mj-lt"/>
              <a:buAutoNum type="arabicPeriod"/>
            </a:pPr>
            <a:r>
              <a:rPr lang="en-US" sz="2400" dirty="0">
                <a:solidFill>
                  <a:srgbClr val="00247D"/>
                </a:solidFill>
              </a:rPr>
              <a:t>Issue rules and regulations governing units’ procedures for receiving, depositing, investing, transferring, and disbursing money or other assets.</a:t>
            </a:r>
          </a:p>
          <a:p>
            <a:pPr marL="457200" lvl="0" indent="-457200">
              <a:lnSpc>
                <a:spcPct val="90000"/>
              </a:lnSpc>
              <a:spcBef>
                <a:spcPts val="1000"/>
              </a:spcBef>
              <a:buFont typeface="+mj-lt"/>
              <a:buAutoNum type="arabicPeriod"/>
            </a:pPr>
            <a:r>
              <a:rPr lang="en-US" sz="2400" dirty="0">
                <a:solidFill>
                  <a:srgbClr val="00247D"/>
                </a:solidFill>
              </a:rPr>
              <a:t>Investigate the internal control procedures of a unit. </a:t>
            </a:r>
          </a:p>
          <a:p>
            <a:pPr marL="457200" lvl="0" indent="-457200">
              <a:lnSpc>
                <a:spcPct val="90000"/>
              </a:lnSpc>
              <a:spcBef>
                <a:spcPts val="1000"/>
              </a:spcBef>
              <a:buFont typeface="+mj-lt"/>
              <a:buAutoNum type="arabicPeriod"/>
            </a:pPr>
            <a:r>
              <a:rPr lang="en-US" sz="2400" dirty="0">
                <a:solidFill>
                  <a:srgbClr val="00247D"/>
                </a:solidFill>
              </a:rPr>
              <a:t>Require necessary or desirable modifications to a unit’s internal control procedures.</a:t>
            </a:r>
          </a:p>
        </p:txBody>
      </p:sp>
      <p:pic>
        <p:nvPicPr>
          <p:cNvPr id="18" name="Graphic 17" descr="Board Of Directors outline">
            <a:extLst>
              <a:ext uri="{FF2B5EF4-FFF2-40B4-BE49-F238E27FC236}">
                <a16:creationId xmlns:a16="http://schemas.microsoft.com/office/drawing/2014/main" id="{C9E16282-AAC6-322B-02AC-6BCE371F47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1577" y="3550586"/>
            <a:ext cx="2071738" cy="2071738"/>
          </a:xfrm>
          <a:prstGeom prst="rect">
            <a:avLst/>
          </a:prstGeom>
        </p:spPr>
      </p:pic>
      <p:sp>
        <p:nvSpPr>
          <p:cNvPr id="9" name="Footer Placeholder 14">
            <a:extLst>
              <a:ext uri="{FF2B5EF4-FFF2-40B4-BE49-F238E27FC236}">
                <a16:creationId xmlns:a16="http://schemas.microsoft.com/office/drawing/2014/main" id="{F4847ECF-0891-BB11-06B5-278A9FFB34E0}"/>
              </a:ext>
            </a:extLst>
          </p:cNvPr>
          <p:cNvSpPr>
            <a:spLocks noGrp="1"/>
          </p:cNvSpPr>
          <p:nvPr>
            <p:ph type="ftr" sz="quarter" idx="11"/>
          </p:nvPr>
        </p:nvSpPr>
        <p:spPr>
          <a:xfrm>
            <a:off x="83187" y="6307005"/>
            <a:ext cx="9653937" cy="365125"/>
          </a:xfrm>
        </p:spPr>
        <p:txBody>
          <a:bodyPr/>
          <a:lstStyle/>
          <a:p>
            <a:pPr algn="l"/>
            <a:r>
              <a:rPr lang="en-US" sz="1600" baseline="30000" dirty="0"/>
              <a:t>[3]</a:t>
            </a:r>
            <a:r>
              <a:rPr lang="en-US" sz="1600" dirty="0">
                <a:hlinkClick r:id="rId5"/>
              </a:rPr>
              <a:t>G.S. 159-25(c)</a:t>
            </a:r>
            <a:endParaRPr lang="en-US" sz="1600" dirty="0"/>
          </a:p>
        </p:txBody>
      </p:sp>
      <p:sp>
        <p:nvSpPr>
          <p:cNvPr id="10" name="Slide Number Placeholder 9">
            <a:extLst>
              <a:ext uri="{FF2B5EF4-FFF2-40B4-BE49-F238E27FC236}">
                <a16:creationId xmlns:a16="http://schemas.microsoft.com/office/drawing/2014/main" id="{19398F97-9489-FB19-6116-7113A18B7CC4}"/>
              </a:ext>
            </a:extLst>
          </p:cNvPr>
          <p:cNvSpPr>
            <a:spLocks noGrp="1"/>
          </p:cNvSpPr>
          <p:nvPr>
            <p:ph type="sldNum" sz="quarter" idx="12"/>
          </p:nvPr>
        </p:nvSpPr>
        <p:spPr/>
        <p:txBody>
          <a:bodyPr/>
          <a:lstStyle/>
          <a:p>
            <a:fld id="{D0A0CA5A-5976-4C5C-8430-DE8EEFD09A73}" type="slidenum">
              <a:rPr lang="en-US" smtClean="0"/>
              <a:t>8</a:t>
            </a:fld>
            <a:endParaRPr lang="en-US"/>
          </a:p>
        </p:txBody>
      </p:sp>
    </p:spTree>
    <p:extLst>
      <p:ext uri="{BB962C8B-B14F-4D97-AF65-F5344CB8AC3E}">
        <p14:creationId xmlns:p14="http://schemas.microsoft.com/office/powerpoint/2010/main" val="123863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16BF-98C2-6495-953D-B9D293219507}"/>
              </a:ext>
            </a:extLst>
          </p:cNvPr>
          <p:cNvSpPr>
            <a:spLocks noGrp="1"/>
          </p:cNvSpPr>
          <p:nvPr>
            <p:ph type="title"/>
          </p:nvPr>
        </p:nvSpPr>
        <p:spPr>
          <a:xfrm>
            <a:off x="838201" y="1348070"/>
            <a:ext cx="6364496" cy="1156273"/>
          </a:xfrm>
        </p:spPr>
        <p:txBody>
          <a:bodyPr>
            <a:normAutofit/>
          </a:bodyPr>
          <a:lstStyle/>
          <a:p>
            <a:r>
              <a:rPr lang="en-US" sz="4400" dirty="0">
                <a:solidFill>
                  <a:srgbClr val="00247D"/>
                </a:solidFill>
                <a:latin typeface="Calibri Light" panose="020F0302020204030204"/>
                <a:ea typeface="+mj-ea"/>
                <a:cs typeface="+mj-cs"/>
              </a:rPr>
              <a:t>Resources</a:t>
            </a:r>
            <a:endParaRPr lang="en-US" sz="1200" dirty="0">
              <a:solidFill>
                <a:srgbClr val="00247D"/>
              </a:solidFill>
            </a:endParaRPr>
          </a:p>
        </p:txBody>
      </p:sp>
      <p:grpSp>
        <p:nvGrpSpPr>
          <p:cNvPr id="4" name="Group 3">
            <a:extLst>
              <a:ext uri="{FF2B5EF4-FFF2-40B4-BE49-F238E27FC236}">
                <a16:creationId xmlns:a16="http://schemas.microsoft.com/office/drawing/2014/main" id="{F54A0D5D-3C42-BAFE-2ADA-2B0E002641EC}"/>
              </a:ext>
              <a:ext uri="{C183D7F6-B498-43B3-948B-1728B52AA6E4}">
                <adec:decorative xmlns:adec="http://schemas.microsoft.com/office/drawing/2017/decorative" val="1"/>
              </a:ext>
            </a:extLst>
          </p:cNvPr>
          <p:cNvGrpSpPr/>
          <p:nvPr/>
        </p:nvGrpSpPr>
        <p:grpSpPr>
          <a:xfrm>
            <a:off x="0" y="0"/>
            <a:ext cx="12192000" cy="1095769"/>
            <a:chOff x="0" y="0"/>
            <a:chExt cx="12192000" cy="1095769"/>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47D"/>
                </a:solidFill>
              </a:endParaRPr>
            </a:p>
          </p:txBody>
        </p:sp>
        <p:sp>
          <p:nvSpPr>
            <p:cNvPr id="8" name="TextBox 7">
              <a:extLst>
                <a:ext uri="{FF2B5EF4-FFF2-40B4-BE49-F238E27FC236}">
                  <a16:creationId xmlns:a16="http://schemas.microsoft.com/office/drawing/2014/main" id="{3DAEB5DE-7FD8-A055-BC83-081EDFE2FED6}"/>
                </a:ext>
              </a:extLst>
            </p:cNvPr>
            <p:cNvSpPr txBox="1"/>
            <p:nvPr/>
          </p:nvSpPr>
          <p:spPr>
            <a:xfrm>
              <a:off x="7202696" y="252301"/>
              <a:ext cx="4762179" cy="646331"/>
            </a:xfrm>
            <a:prstGeom prst="rect">
              <a:avLst/>
            </a:prstGeom>
            <a:noFill/>
          </p:spPr>
          <p:txBody>
            <a:bodyPr wrap="square" rtlCol="0">
              <a:spAutoFit/>
            </a:bodyPr>
            <a:lstStyle/>
            <a:p>
              <a:pPr algn="r"/>
              <a:r>
                <a:rPr lang="en-US" dirty="0">
                  <a:solidFill>
                    <a:srgbClr val="00247D"/>
                  </a:solidFill>
                  <a:latin typeface="Trajan Pro 3" panose="02020502050503020301" pitchFamily="18" charset="0"/>
                </a:rPr>
                <a:t>State and Local Government Finance Division</a:t>
              </a:r>
            </a:p>
          </p:txBody>
        </p:sp>
      </p:grpSp>
      <p:pic>
        <p:nvPicPr>
          <p:cNvPr id="7" name="Picture 6">
            <a:extLst>
              <a:ext uri="{FF2B5EF4-FFF2-40B4-BE49-F238E27FC236}">
                <a16:creationId xmlns:a16="http://schemas.microsoft.com/office/drawing/2014/main" id="{F2EE78E4-2175-C082-1802-C937B0782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8" y="166155"/>
            <a:ext cx="4877737" cy="818625"/>
          </a:xfrm>
          <a:prstGeom prst="rect">
            <a:avLst/>
          </a:prstGeom>
        </p:spPr>
      </p:pic>
      <p:cxnSp>
        <p:nvCxnSpPr>
          <p:cNvPr id="9" name="Straight Connector 8">
            <a:extLst>
              <a:ext uri="{FF2B5EF4-FFF2-40B4-BE49-F238E27FC236}">
                <a16:creationId xmlns:a16="http://schemas.microsoft.com/office/drawing/2014/main" id="{470D795E-F017-6A9F-BBA8-E476CAB7AE07}"/>
              </a:ext>
              <a:ext uri="{C183D7F6-B498-43B3-948B-1728B52AA6E4}">
                <adec:decorative xmlns:adec="http://schemas.microsoft.com/office/drawing/2017/decorative" val="1"/>
              </a:ext>
            </a:extLst>
          </p:cNvPr>
          <p:cNvCxnSpPr>
            <a:cxnSpLocks/>
          </p:cNvCxnSpPr>
          <p:nvPr/>
        </p:nvCxnSpPr>
        <p:spPr>
          <a:xfrm>
            <a:off x="838200" y="2495378"/>
            <a:ext cx="5660571" cy="0"/>
          </a:xfrm>
          <a:prstGeom prst="line">
            <a:avLst/>
          </a:prstGeom>
          <a:ln w="28575">
            <a:solidFill>
              <a:schemeClr val="accent2"/>
            </a:solidFill>
          </a:ln>
        </p:spPr>
        <p:style>
          <a:lnRef idx="1">
            <a:schemeClr val="accent5"/>
          </a:lnRef>
          <a:fillRef idx="0">
            <a:schemeClr val="accent5"/>
          </a:fillRef>
          <a:effectRef idx="0">
            <a:schemeClr val="accent5"/>
          </a:effectRef>
          <a:fontRef idx="minor">
            <a:schemeClr val="tx1"/>
          </a:fontRef>
        </p:style>
      </p:cxnSp>
      <p:sp>
        <p:nvSpPr>
          <p:cNvPr id="14" name="Content Placeholder 2">
            <a:extLst>
              <a:ext uri="{FF2B5EF4-FFF2-40B4-BE49-F238E27FC236}">
                <a16:creationId xmlns:a16="http://schemas.microsoft.com/office/drawing/2014/main" id="{1C61082E-D889-BF7B-2730-E524E1C4CAF6}"/>
              </a:ext>
            </a:extLst>
          </p:cNvPr>
          <p:cNvSpPr txBox="1">
            <a:spLocks/>
          </p:cNvSpPr>
          <p:nvPr/>
        </p:nvSpPr>
        <p:spPr>
          <a:xfrm>
            <a:off x="231623" y="2756644"/>
            <a:ext cx="5907833" cy="34337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247D"/>
                </a:solidFill>
                <a:hlinkClick r:id="rId3">
                  <a:extLst>
                    <a:ext uri="{A12FA001-AC4F-418D-AE19-62706E023703}">
                      <ahyp:hlinkClr xmlns:ahyp="http://schemas.microsoft.com/office/drawing/2018/hyperlinkcolor" val="tx"/>
                    </a:ext>
                  </a:extLst>
                </a:hlinkClick>
              </a:rPr>
              <a:t>N.C. Local Government Finance Policy Manual, Chapter 9: Internal Controls (UNC School of Government)</a:t>
            </a:r>
            <a:endParaRPr lang="en-US" sz="2600" dirty="0">
              <a:solidFill>
                <a:srgbClr val="00247D"/>
              </a:solidFill>
            </a:endParaRPr>
          </a:p>
          <a:p>
            <a:r>
              <a:rPr lang="en-US" sz="2600" dirty="0">
                <a:solidFill>
                  <a:srgbClr val="00247D"/>
                </a:solidFill>
                <a:hlinkClick r:id="rId4">
                  <a:extLst>
                    <a:ext uri="{A12FA001-AC4F-418D-AE19-62706E023703}">
                      <ahyp:hlinkClr xmlns:ahyp="http://schemas.microsoft.com/office/drawing/2018/hyperlinkcolor" val="tx"/>
                    </a:ext>
                  </a:extLst>
                </a:hlinkClick>
              </a:rPr>
              <a:t>The Internal Control Process (UNC School of Government)</a:t>
            </a:r>
            <a:endParaRPr lang="en-US" sz="2600" dirty="0">
              <a:solidFill>
                <a:srgbClr val="00247D"/>
              </a:solidFill>
            </a:endParaRPr>
          </a:p>
          <a:p>
            <a:r>
              <a:rPr lang="en-US" sz="2600" dirty="0">
                <a:solidFill>
                  <a:srgbClr val="00247D"/>
                </a:solidFill>
                <a:hlinkClick r:id="rId5">
                  <a:extLst>
                    <a:ext uri="{A12FA001-AC4F-418D-AE19-62706E023703}">
                      <ahyp:hlinkClr xmlns:ahyp="http://schemas.microsoft.com/office/drawing/2018/hyperlinkcolor" val="tx"/>
                    </a:ext>
                  </a:extLst>
                </a:hlinkClick>
              </a:rPr>
              <a:t>Internal Control in Financial Management: Understanding the Basics (UNC School of Government)</a:t>
            </a:r>
            <a:endParaRPr lang="en-US" sz="2600" dirty="0">
              <a:solidFill>
                <a:srgbClr val="00247D"/>
              </a:solidFill>
            </a:endParaRPr>
          </a:p>
          <a:p>
            <a:r>
              <a:rPr lang="en-US" sz="2600" dirty="0">
                <a:solidFill>
                  <a:srgbClr val="00247D"/>
                </a:solidFill>
                <a:hlinkClick r:id="rId6">
                  <a:extLst>
                    <a:ext uri="{A12FA001-AC4F-418D-AE19-62706E023703}">
                      <ahyp:hlinkClr xmlns:ahyp="http://schemas.microsoft.com/office/drawing/2018/hyperlinkcolor" val="tx"/>
                    </a:ext>
                  </a:extLst>
                </a:hlinkClick>
              </a:rPr>
              <a:t>SLGFD Memo #2015-15: Internal Controls for a Small Unit of Government</a:t>
            </a:r>
            <a:endParaRPr lang="en-US" sz="2600" dirty="0">
              <a:solidFill>
                <a:srgbClr val="00247D"/>
              </a:solidFill>
            </a:endParaRPr>
          </a:p>
          <a:p>
            <a:endParaRPr lang="en-US" sz="2600" dirty="0">
              <a:solidFill>
                <a:srgbClr val="00247D"/>
              </a:solidFill>
            </a:endParaRPr>
          </a:p>
          <a:p>
            <a:endParaRPr lang="en-US" sz="2600" dirty="0">
              <a:solidFill>
                <a:srgbClr val="00247D"/>
              </a:solidFill>
              <a:hlinkClick r:id="rId7">
                <a:extLst>
                  <a:ext uri="{A12FA001-AC4F-418D-AE19-62706E023703}">
                    <ahyp:hlinkClr xmlns:ahyp="http://schemas.microsoft.com/office/drawing/2018/hyperlinkcolor" val="tx"/>
                  </a:ext>
                </a:extLst>
              </a:hlinkClick>
            </a:endParaRPr>
          </a:p>
        </p:txBody>
      </p:sp>
      <p:sp>
        <p:nvSpPr>
          <p:cNvPr id="15" name="Content Placeholder 2">
            <a:extLst>
              <a:ext uri="{FF2B5EF4-FFF2-40B4-BE49-F238E27FC236}">
                <a16:creationId xmlns:a16="http://schemas.microsoft.com/office/drawing/2014/main" id="{FE874B04-ED11-4E70-4F76-8002D4728113}"/>
              </a:ext>
            </a:extLst>
          </p:cNvPr>
          <p:cNvSpPr txBox="1">
            <a:spLocks/>
          </p:cNvSpPr>
          <p:nvPr/>
        </p:nvSpPr>
        <p:spPr>
          <a:xfrm>
            <a:off x="6238312" y="2756645"/>
            <a:ext cx="5722065" cy="3125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247D"/>
                </a:solidFill>
                <a:hlinkClick r:id="rId8">
                  <a:extLst>
                    <a:ext uri="{A12FA001-AC4F-418D-AE19-62706E023703}">
                      <ahyp:hlinkClr xmlns:ahyp="http://schemas.microsoft.com/office/drawing/2018/hyperlinkcolor" val="tx"/>
                    </a:ext>
                  </a:extLst>
                </a:hlinkClick>
              </a:rPr>
              <a:t>Internal Controls Over Petty Cash</a:t>
            </a:r>
            <a:endParaRPr lang="en-US" sz="2400" dirty="0">
              <a:solidFill>
                <a:srgbClr val="00247D"/>
              </a:solidFill>
            </a:endParaRPr>
          </a:p>
          <a:p>
            <a:r>
              <a:rPr lang="en-US" sz="2400" dirty="0">
                <a:solidFill>
                  <a:srgbClr val="00247D"/>
                </a:solidFill>
                <a:hlinkClick r:id="rId8">
                  <a:extLst>
                    <a:ext uri="{A12FA001-AC4F-418D-AE19-62706E023703}">
                      <ahyp:hlinkClr xmlns:ahyp="http://schemas.microsoft.com/office/drawing/2018/hyperlinkcolor" val="tx"/>
                    </a:ext>
                  </a:extLst>
                </a:hlinkClick>
              </a:rPr>
              <a:t>Internal Controls Over Cash Receipts and Deposits</a:t>
            </a:r>
            <a:endParaRPr lang="en-US" sz="2400" dirty="0">
              <a:solidFill>
                <a:srgbClr val="00247D"/>
              </a:solidFill>
            </a:endParaRPr>
          </a:p>
          <a:p>
            <a:r>
              <a:rPr lang="en-US" sz="2400" dirty="0">
                <a:solidFill>
                  <a:srgbClr val="00247D"/>
                </a:solidFill>
                <a:hlinkClick r:id="rId9">
                  <a:extLst>
                    <a:ext uri="{A12FA001-AC4F-418D-AE19-62706E023703}">
                      <ahyp:hlinkClr xmlns:ahyp="http://schemas.microsoft.com/office/drawing/2018/hyperlinkcolor" val="tx"/>
                    </a:ext>
                  </a:extLst>
                </a:hlinkClick>
              </a:rPr>
              <a:t>Internal Controls Over Inventory and Capital Assets</a:t>
            </a:r>
            <a:endParaRPr lang="en-US" sz="2400" dirty="0">
              <a:solidFill>
                <a:srgbClr val="00247D"/>
              </a:solidFill>
            </a:endParaRPr>
          </a:p>
          <a:p>
            <a:r>
              <a:rPr lang="en-US" sz="2400" dirty="0">
                <a:solidFill>
                  <a:srgbClr val="00247D"/>
                </a:solidFill>
                <a:hlinkClick r:id="rId10">
                  <a:extLst>
                    <a:ext uri="{A12FA001-AC4F-418D-AE19-62706E023703}">
                      <ahyp:hlinkClr xmlns:ahyp="http://schemas.microsoft.com/office/drawing/2018/hyperlinkcolor" val="tx"/>
                    </a:ext>
                  </a:extLst>
                </a:hlinkClick>
              </a:rPr>
              <a:t>Sample Credit Card Policy</a:t>
            </a:r>
            <a:endParaRPr lang="en-US" sz="2400" dirty="0">
              <a:solidFill>
                <a:srgbClr val="00247D"/>
              </a:solidFill>
            </a:endParaRPr>
          </a:p>
          <a:p>
            <a:r>
              <a:rPr lang="en-US" sz="2400" dirty="0">
                <a:solidFill>
                  <a:srgbClr val="00247D"/>
                </a:solidFill>
                <a:hlinkClick r:id="rId11">
                  <a:extLst>
                    <a:ext uri="{A12FA001-AC4F-418D-AE19-62706E023703}">
                      <ahyp:hlinkClr xmlns:ahyp="http://schemas.microsoft.com/office/drawing/2018/hyperlinkcolor" val="tx"/>
                    </a:ext>
                  </a:extLst>
                </a:hlinkClick>
              </a:rPr>
              <a:t>Sample Fleet Maintenance Policy</a:t>
            </a:r>
            <a:endParaRPr lang="en-US" sz="2400" dirty="0">
              <a:solidFill>
                <a:srgbClr val="00247D"/>
              </a:solidFill>
            </a:endParaRPr>
          </a:p>
          <a:p>
            <a:endParaRPr lang="en-US" sz="2600" dirty="0">
              <a:solidFill>
                <a:srgbClr val="00247D"/>
              </a:solidFill>
            </a:endParaRPr>
          </a:p>
          <a:p>
            <a:endParaRPr lang="en-US" dirty="0">
              <a:solidFill>
                <a:srgbClr val="00247D"/>
              </a:solidFill>
            </a:endParaRPr>
          </a:p>
          <a:p>
            <a:endParaRPr lang="en-US" sz="2200" dirty="0">
              <a:solidFill>
                <a:srgbClr val="00247D"/>
              </a:solidFill>
            </a:endParaRPr>
          </a:p>
          <a:p>
            <a:endParaRPr lang="en-US" sz="2200" dirty="0">
              <a:solidFill>
                <a:srgbClr val="00247D"/>
              </a:solidFill>
            </a:endParaRPr>
          </a:p>
        </p:txBody>
      </p:sp>
      <p:sp>
        <p:nvSpPr>
          <p:cNvPr id="11" name="Slide Number Placeholder 10">
            <a:extLst>
              <a:ext uri="{FF2B5EF4-FFF2-40B4-BE49-F238E27FC236}">
                <a16:creationId xmlns:a16="http://schemas.microsoft.com/office/drawing/2014/main" id="{52594E99-3E56-5EBD-ACB6-12D045381FB3}"/>
              </a:ext>
            </a:extLst>
          </p:cNvPr>
          <p:cNvSpPr>
            <a:spLocks noGrp="1"/>
          </p:cNvSpPr>
          <p:nvPr>
            <p:ph type="sldNum" sz="quarter" idx="12"/>
          </p:nvPr>
        </p:nvSpPr>
        <p:spPr/>
        <p:txBody>
          <a:bodyPr/>
          <a:lstStyle/>
          <a:p>
            <a:fld id="{D0A0CA5A-5976-4C5C-8430-DE8EEFD09A73}" type="slidenum">
              <a:rPr lang="en-US" smtClean="0"/>
              <a:t>9</a:t>
            </a:fld>
            <a:endParaRPr lang="en-US"/>
          </a:p>
        </p:txBody>
      </p:sp>
    </p:spTree>
    <p:extLst>
      <p:ext uri="{BB962C8B-B14F-4D97-AF65-F5344CB8AC3E}">
        <p14:creationId xmlns:p14="http://schemas.microsoft.com/office/powerpoint/2010/main" val="1334720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749B1D48414246AA735B60F522209D" ma:contentTypeVersion="9" ma:contentTypeDescription="Create a new document." ma:contentTypeScope="" ma:versionID="41e411bcb892c173a6bf82363949cf3b">
  <xsd:schema xmlns:xsd="http://www.w3.org/2001/XMLSchema" xmlns:xs="http://www.w3.org/2001/XMLSchema" xmlns:p="http://schemas.microsoft.com/office/2006/metadata/properties" xmlns:ns2="d039593b-b3c6-4c10-8732-8aac6422e621" xmlns:ns3="53b27bb2-5cdf-4d5d-a8a9-08b1d48a6f4c" targetNamespace="http://schemas.microsoft.com/office/2006/metadata/properties" ma:root="true" ma:fieldsID="a0b0d398c162cf4084a55c5300ed1bc9" ns2:_="" ns3:_="">
    <xsd:import namespace="d039593b-b3c6-4c10-8732-8aac6422e621"/>
    <xsd:import namespace="53b27bb2-5cdf-4d5d-a8a9-08b1d48a6f4c"/>
    <xsd:element name="properties">
      <xsd:complexType>
        <xsd:sequence>
          <xsd:element name="documentManagement">
            <xsd:complexType>
              <xsd:all>
                <xsd:element ref="ns2:Division" minOccurs="0"/>
                <xsd:element ref="ns3:DescriptionOfUse" minOccurs="0"/>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9593b-b3c6-4c10-8732-8aac6422e621" elementFormDefault="qualified">
    <xsd:import namespace="http://schemas.microsoft.com/office/2006/documentManagement/types"/>
    <xsd:import namespace="http://schemas.microsoft.com/office/infopath/2007/PartnerControls"/>
    <xsd:element name="Division" ma:index="4" nillable="true" ma:displayName="Division" ma:internalName="Division" ma:readOnly="false">
      <xsd:simpleType>
        <xsd:restriction base="dms:Text"/>
      </xsd:simpleType>
    </xsd:element>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3b27bb2-5cdf-4d5d-a8a9-08b1d48a6f4c" elementFormDefault="qualified">
    <xsd:import namespace="http://schemas.microsoft.com/office/2006/documentManagement/types"/>
    <xsd:import namespace="http://schemas.microsoft.com/office/infopath/2007/PartnerControls"/>
    <xsd:element name="DescriptionOfUse" ma:index="5" nillable="true" ma:displayName="Description of Use" ma:internalName="Description_x0020_of_x0020_Use0" ma:readOnly="false">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vision xmlns="d039593b-b3c6-4c10-8732-8aac6422e621" xsi:nil="true"/>
    <DescriptionOfUse xmlns="53b27bb2-5cdf-4d5d-a8a9-08b1d48a6f4c" xsi:nil="true"/>
    <_dlc_DocId xmlns="d039593b-b3c6-4c10-8732-8aac6422e621">SZA3YSNECVJS-1827996637-12</_dlc_DocId>
    <_dlc_DocIdUrl xmlns="d039593b-b3c6-4c10-8732-8aac6422e621">
      <Url>https://nctreasurer365.sharepoint.com/sites/Compass/comm/CommunicationsTools/_layouts/15/DocIdRedir.aspx?ID=SZA3YSNECVJS-1827996637-12</Url>
      <Description>SZA3YSNECVJS-1827996637-12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1AC8728-34F4-4DB1-A152-94965891A827}">
  <ds:schemaRefs>
    <ds:schemaRef ds:uri="http://schemas.microsoft.com/sharepoint/v3/contenttype/forms"/>
  </ds:schemaRefs>
</ds:datastoreItem>
</file>

<file path=customXml/itemProps2.xml><?xml version="1.0" encoding="utf-8"?>
<ds:datastoreItem xmlns:ds="http://schemas.openxmlformats.org/officeDocument/2006/customXml" ds:itemID="{59E2039C-72BE-46FA-ACB9-67309C34D2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9593b-b3c6-4c10-8732-8aac6422e621"/>
    <ds:schemaRef ds:uri="53b27bb2-5cdf-4d5d-a8a9-08b1d48a6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F03708-149D-43A4-9D3A-121F06E2FD63}">
  <ds:schemaRefs>
    <ds:schemaRef ds:uri="http://www.w3.org/XML/1998/namespace"/>
    <ds:schemaRef ds:uri="http://purl.org/dc/dcmitype/"/>
    <ds:schemaRef ds:uri="http://purl.org/dc/elements/1.1/"/>
    <ds:schemaRef ds:uri="d039593b-b3c6-4c10-8732-8aac6422e621"/>
    <ds:schemaRef ds:uri="http://purl.org/dc/terms/"/>
    <ds:schemaRef ds:uri="53b27bb2-5cdf-4d5d-a8a9-08b1d48a6f4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939ABC9A-2C3F-4D6D-847A-CACCDE07674C}">
  <ds:schemaRefs>
    <ds:schemaRef ds:uri="http://schemas.microsoft.com/sharepoint/events"/>
  </ds:schemaRefs>
</ds:datastoreItem>
</file>

<file path=docMetadata/LabelInfo.xml><?xml version="1.0" encoding="utf-8"?>
<clbl:labelList xmlns:clbl="http://schemas.microsoft.com/office/2020/mipLabelMetadata">
  <clbl:label id="{033fc54b-e5a3-4ebc-8425-8e88f827fc4f}" enabled="0" method="" siteId="{033fc54b-e5a3-4ebc-8425-8e88f827fc4f}" removed="1"/>
</clbl:labelList>
</file>

<file path=docProps/app.xml><?xml version="1.0" encoding="utf-8"?>
<Properties xmlns="http://schemas.openxmlformats.org/officeDocument/2006/extended-properties" xmlns:vt="http://schemas.openxmlformats.org/officeDocument/2006/docPropsVTypes">
  <TotalTime>859</TotalTime>
  <Words>757</Words>
  <Application>Microsoft Office PowerPoint</Application>
  <PresentationFormat>Widescreen</PresentationFormat>
  <Paragraphs>93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Calibri Light</vt:lpstr>
      <vt:lpstr>Trajan Pro 3</vt:lpstr>
      <vt:lpstr>Office Theme</vt:lpstr>
      <vt:lpstr>Module 6: Internal Controls</vt:lpstr>
      <vt:lpstr>Definitions</vt:lpstr>
      <vt:lpstr>Definitions</vt:lpstr>
      <vt:lpstr>Definitions</vt:lpstr>
      <vt:lpstr>Implementing Internal Controls</vt:lpstr>
      <vt:lpstr>Implementing Internal Controls</vt:lpstr>
      <vt:lpstr>Diagnosing Control Failures</vt:lpstr>
      <vt:lpstr>LGC Authority Over Internal Controls</vt:lpstr>
      <vt:lpstr>Resources</vt:lpstr>
      <vt:lpstr>Resources</vt:lpstr>
      <vt:lpstr>Quiz: Module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Parker</dc:creator>
  <cp:lastModifiedBy>Luke Henkhaus</cp:lastModifiedBy>
  <cp:revision>58</cp:revision>
  <cp:lastPrinted>2025-03-25T14:43:44Z</cp:lastPrinted>
  <dcterms:created xsi:type="dcterms:W3CDTF">2024-09-30T14:06:28Z</dcterms:created>
  <dcterms:modified xsi:type="dcterms:W3CDTF">2025-06-04T13:08:11Z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0x010100B6749B1D48414246AA735B60F522209D</vt:lpwstr>
  </property>
  <property fmtid="{D5CDD505-2E9C-101B-9397-08002B2CF9AE}" pid="3" name="_dlc_DocIdItemGuid">
    <vt:lpwstr>a6195ad5-a38b-486c-b78d-7e86f19c76d8</vt:lpwstr>
  </property>
</Properties>
</file>