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5"/>
  </p:notesMasterIdLst>
  <p:sldIdLst>
    <p:sldId id="275" r:id="rId6"/>
    <p:sldId id="262" r:id="rId7"/>
    <p:sldId id="269" r:id="rId8"/>
    <p:sldId id="277" r:id="rId9"/>
    <p:sldId id="263" r:id="rId10"/>
    <p:sldId id="276" r:id="rId11"/>
    <p:sldId id="264" r:id="rId12"/>
    <p:sldId id="265" r:id="rId13"/>
    <p:sldId id="268" r:id="rId14"/>
    <p:sldId id="267" r:id="rId15"/>
    <p:sldId id="272" r:id="rId16"/>
    <p:sldId id="266" r:id="rId17"/>
    <p:sldId id="271" r:id="rId18"/>
    <p:sldId id="270" r:id="rId19"/>
    <p:sldId id="283" r:id="rId20"/>
    <p:sldId id="279" r:id="rId21"/>
    <p:sldId id="281" r:id="rId22"/>
    <p:sldId id="282" r:id="rId23"/>
    <p:sldId id="274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247D"/>
    <a:srgbClr val="FF5050"/>
    <a:srgbClr val="FFFF66"/>
    <a:srgbClr val="003767"/>
    <a:srgbClr val="507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716" autoAdjust="0"/>
  </p:normalViewPr>
  <p:slideViewPr>
    <p:cSldViewPr snapToGrid="0">
      <p:cViewPr varScale="1">
        <p:scale>
          <a:sx n="76" d="100"/>
          <a:sy n="76" d="100"/>
        </p:scale>
        <p:origin x="252" y="78"/>
      </p:cViewPr>
      <p:guideLst/>
    </p:cSldViewPr>
  </p:slideViewPr>
  <p:outlineViewPr>
    <p:cViewPr>
      <p:scale>
        <a:sx n="33" d="100"/>
        <a:sy n="33" d="100"/>
      </p:scale>
      <p:origin x="0" y="-116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579A2C-632E-43EA-AF98-80B390399E50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C5EFD7-FD24-4D32-BCA6-8D31AF1D7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4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4906-5698-D032-EC91-A82A638E5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D4EF2-4D3B-3E80-7C76-93ACAEF9F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A5433-9051-B289-058A-D945D2B49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16A7-3F8F-4B32-B77B-866C51A9D7E4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ADC4B-C1F8-47E4-E1D0-AF1B1F3D7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13FDC-9B15-0448-7C71-33E736DA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1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C9CA-C534-81D0-84C3-28B5D0B1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D6C6E6-602A-D51D-09F0-AB7506C1F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FC82B-5934-ADC4-CDFC-58CD9ACA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52D7-E2DF-471E-A42C-A7EA02C7F657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421E7-4186-956F-1722-BE3EAE79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45584-CCFA-AB1F-595D-094A6433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8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B10152-EC49-8389-ACCF-A755A4B65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87B0B-6616-2C77-2FBB-CD3D44F76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952A4-CA5C-4B67-78F7-D0A5C5571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7DC3-8325-4527-878E-7D5BF2D0D592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891F-748C-279C-8652-DB70F9F6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716F4-8014-B99A-A9E9-2DF7EBD7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4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CC7D-78DD-B32A-910E-2180057F7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06B38-29EF-694E-6077-8690EB88B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FDABD-0619-B58B-F9B8-DA7D79D6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2AEE-273C-4785-B845-B4E4982AA473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E907-4B6D-6565-59A2-B860A4AA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CD95E-8497-C068-E0D8-5CCBABB5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1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FFA5-B184-F438-CFB6-0D69BFDC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24576-E754-1AC6-1416-717F24B4D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020B2-C920-A3D9-6BAA-5AE159A63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8151-1D9B-4E36-940F-B7AA0792FFA3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149A3-78A6-84EA-7B61-4822C3B6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155AD-51F0-9D27-2BEB-066E1A1A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3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8988-6CEB-7558-38D1-5EF48670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CF07C-7BD4-B163-7FD6-9508E2B6C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1AE3D-1D8C-AAB5-0BF0-5882406CF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6B0F3-F537-D14E-86F8-5BF55AE38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9C4B-0B7A-4A3B-A551-C744ABC5B47B}" type="datetime1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1CEEC-DDD6-9231-B4BF-65404168B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5C42E-CBB5-EBD3-B1DD-2844AA8C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3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BB18-C06C-0085-07C5-D252AADA7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87DC9-3425-FDBB-7D87-2BBB3E6A1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1443C-31CA-4805-1053-7460CC355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4B8D0D-2E1A-C9B7-D57A-FC1CF7F12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9FC1E-C52D-3F04-85EE-9CEFF951E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478752-29CB-27D7-A2C5-2DE83AAE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006E-56A1-43E9-8EB5-DE0EC86074C2}" type="datetime1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91833D-B446-7C62-754D-6AC96CB55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D06700-D725-0E3F-B628-B92A115F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9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1F89-B513-0F1F-75DF-1E0898F76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283EB-211B-F871-06DF-B2E6F949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AA99-732E-4A88-B3FA-C392D0D26E3C}" type="datetime1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DAE35-F876-EDEF-FF49-A29BC84E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6EF81-DADA-31EF-A8F0-26ADD1F2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7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18D23F-4598-7326-039D-E1BD8812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DFC3-0A1F-4AE9-B7AE-871742FDDEFE}" type="datetime1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A28055-F321-28F1-FD83-E7815D14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6698A-0EB6-3EEB-EB2B-34CFE3BA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2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6BDE-FD7A-21EE-D958-97D734EE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CEEB-AEA9-A70A-E4EA-C28336B63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74E4A-C66B-88DF-876B-341485874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DDF5B-D683-6A91-2A34-7A7ED0D6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B486-781E-47BB-8FC3-4E7D11541149}" type="datetime1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9DDD0-1633-D613-2D94-EDF53F20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02E6B-A011-B8F5-16FE-3473DCBE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6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DA3C-49D7-ECC8-65DD-3F767A6E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A2AAB5-656C-C0C5-5FC1-F717EC8E92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DCEEF-780A-B063-9786-75932EFB4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6E32B-9B18-7438-4713-EA8EE301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B001-2ABA-4C7B-BC7A-BE9B9B5EE63B}" type="datetime1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6A0CD-F4A3-A5D6-C68E-A0D4492B1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7C165-B639-1226-7C24-E70C5B9C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2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E47A24-8947-BF2F-C346-53F3DF58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5DCA9-0B9D-409B-7C49-3F9028F40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108CD-33F1-427D-FD03-63031756D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FD2FF-169B-40A2-9986-C124041FAFCA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8145E-B737-F3AB-DF5B-C165780E3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685D7-00B4-22C7-F98B-0411CD6EF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ports.oah.state.nc.us/ncac/title%2020%20-%20state%20treasurer/chapter%2003%20-%20local%20government%20commission/20%20ncac%2003%20.0502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ports.oah.state.nc.us/ncac/title%2020%20-%20state%20treasurer/chapter%2003%20-%20local%20government%20commission/20%20ncac%2003%20.0502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ports.oah.state.nc.us/ncac/title%2020%20-%20state%20treasurer/chapter%2003%20-%20local%20government%20commission/20%20ncac%2003%20.0502.pdf" TargetMode="Externa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ctreasurer.com/divisions/state-and-local-government-finance-division/lgc/local-fiscal-management/annual-audit/submitting-your-audit#DataInputWorkbooks-62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treasurer.com/divisions/state-and-local-government-finance/lgc/local-fiscal-management/annual-audit/fpic-sample-responses-and-resources#:~:text=Material%20Weaknesses%2C%20Significant,response%20is%20required.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ports.oah.state.nc.us/ncac/title%2020%20-%20state%20treasurer/chapter%2003%20-%20local%20government%20commission/20%20ncac%2003%20.0508.pdf" TargetMode="Externa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gcportal.nctreasurer.com/audits/fpic-response/" TargetMode="External"/><Relationship Id="rId2" Type="http://schemas.openxmlformats.org/officeDocument/2006/relationships/hyperlink" Target="https://www.nctreasurer.com/divisions/state-and-local-government-finance/lgc/local-fiscal-management/annual-audit/fpic-sample-responses-and-resourc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treasurer.com/divisions/state-and-local-government-finance-division/lgc/local-fiscal-management/annual-audit/submitting-your-audit#:~:text=to%20the%20LGC-,Submitting%20Audit%20Contracts,-LGC%20File%20Porta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treasurer.com/divisions/state-and-local-government-finance/lgc/local-fiscal-management/annual-audit/financial-performance-indicators-and-responses-lgc#ElementsofResponsestoFinancialPerformanceIndicatorsofConcern-3826" TargetMode="External"/><Relationship Id="rId3" Type="http://schemas.openxmlformats.org/officeDocument/2006/relationships/hyperlink" Target="https://www.nctreasurer.com/state-and-local-government-finance-division/local-government-commission/audit-resources" TargetMode="External"/><Relationship Id="rId7" Type="http://schemas.openxmlformats.org/officeDocument/2006/relationships/hyperlink" Target="https://www.nctreasurer.com/divisions/state-and-local-government-finance/lgc/local-fiscal-management/annual-audit/financial-performance-indicators-concer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gcportal.nctreasurer.com/AnnualAuditReports/" TargetMode="External"/><Relationship Id="rId5" Type="http://schemas.openxmlformats.org/officeDocument/2006/relationships/hyperlink" Target="https://www.nctreasurer.com/blog/2024/12/20/fy2025-audit-due-dates" TargetMode="External"/><Relationship Id="rId4" Type="http://schemas.openxmlformats.org/officeDocument/2006/relationships/hyperlink" Target="https://www.nctreasurer.com/divisions/state-and-local-government-finance-division/lgc/local-fiscal-management/annual-audit/submitting-your-audit" TargetMode="External"/><Relationship Id="rId9" Type="http://schemas.openxmlformats.org/officeDocument/2006/relationships/hyperlink" Target="https://www.nctreasurer.com/documents/files/slgfdlgc/how-respond-financial-performance-indicators-concern-fpics/download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foa.org/best-practices--resources" TargetMode="External"/><Relationship Id="rId13" Type="http://schemas.openxmlformats.org/officeDocument/2006/relationships/hyperlink" Target="https://www.nctreasurer.com/state-and-local-government-finance-division/local-government-commission/memo-document?field_document_entity_terms_target_id=All&amp;field_document_entity_terms_target_id_1=52&amp;combine=" TargetMode="External"/><Relationship Id="rId3" Type="http://schemas.openxmlformats.org/officeDocument/2006/relationships/hyperlink" Target="https://ncfinanceconnect.com/" TargetMode="External"/><Relationship Id="rId7" Type="http://schemas.openxmlformats.org/officeDocument/2006/relationships/hyperlink" Target="https://www.ncacc.org/" TargetMode="External"/><Relationship Id="rId12" Type="http://schemas.openxmlformats.org/officeDocument/2006/relationships/hyperlink" Target="https://www.nctreasurer.com/divisions/state-and-local-government-finance/lgc/balance-sheet" TargetMode="External"/><Relationship Id="rId2" Type="http://schemas.openxmlformats.org/officeDocument/2006/relationships/hyperlink" Target="https://www.sog.unc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lm.org/" TargetMode="External"/><Relationship Id="rId11" Type="http://schemas.openxmlformats.org/officeDocument/2006/relationships/hyperlink" Target="https://www.nctreasurer.com/divisions/state-and-local-government-finance/local-government-commission" TargetMode="External"/><Relationship Id="rId5" Type="http://schemas.openxmlformats.org/officeDocument/2006/relationships/hyperlink" Target="https://view.officeapps.live.com/op/embed.aspx?src=https://ncfinanceconnect.com/wp-content/uploads/2024/07/Local-Government-Finance-101.pptx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www.sog.unc.edu/sites/default/files/reports/LFB_65_2024-2025_FinanceCalendar_Allison.pdf" TargetMode="External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gcportal.nctreasurer.com/AnnualAuditReport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cleg.gov/EnactedLegislation/Statutes/PDF/BySection/Chapter_159/GS_159-34.pdf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eports.oah.state.nc.us/ncac/title%2020%20-%20state%20treasurer/chapter%2003%20-%20local%20government%20commission/20%20ncac%2003%20.0502.pdf" TargetMode="External"/><Relationship Id="rId3" Type="http://schemas.openxmlformats.org/officeDocument/2006/relationships/hyperlink" Target="https://www.nctreasurer.com/state-and-local-government-finance-division/local-government-commission/audit-resources#:~:text=FY2021%20and%20Later-,Sample%20RFP%20for%20Audit%20Services,-Two%20sample%20RFPs" TargetMode="External"/><Relationship Id="rId7" Type="http://schemas.openxmlformats.org/officeDocument/2006/relationships/hyperlink" Target="https://ncleg.gov/EnactedLegislation/Statutes/PDF/BySection/Chapter_159/GS_159-34.pdf" TargetMode="External"/><Relationship Id="rId2" Type="http://schemas.openxmlformats.org/officeDocument/2006/relationships/hyperlink" Target="https://www.nctreasurer.com/divisions/state-and-local-government-finance-division/lgc/local-fiscal-management/annual-audit/submitting-your-audit#:~:text=to%20the%20LGC-,Submitting%20Audit%20Contracts,-LGC%20File%20Porta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hyperlink" Target="https://www.nctreasurer.com/state-and-local-government-finance-division/local-government-commission/local-fiscal-management/annual-audit" TargetMode="External"/><Relationship Id="rId9" Type="http://schemas.openxmlformats.org/officeDocument/2006/relationships/hyperlink" Target="http://reports.oah.state.nc.us/ncac/title%2020%20-%20state%20treasurer/chapter%2003%20-%20local%20government%20commission/20%20ncac%2003%20.0501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treasurer.com/state-and-local-government-finance-division/local-government-commission/audit-resources#:~:text=Accounting%20Firms%20Catalo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cleg.gov/EnactedLegislation/Statutes/PDF/BySection/Chapter_159/GS_159-34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ports.oah.state.nc.us/ncac/title%2020%20-%20state%20treasurer/chapter%2003%20-%20local%20government%20commission/20%20ncac%2003%20.0502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treasurer.com/divisions/state-and-local-government-finance-division/lgc/local-fiscal-management/annual-audit/submitting-your-audit#:~:text=Instructions%20for%20Submitting%20Contract,Audit%20Contract%20Form%20%2D%202024" TargetMode="External"/><Relationship Id="rId2" Type="http://schemas.openxmlformats.org/officeDocument/2006/relationships/hyperlink" Target="https://www.nctreasurer.com/blog/2024/12/20/fy2025-audit-due-dat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6C9BFE2-7F27-AE62-3C77-8084D588B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7273" y="2"/>
            <a:ext cx="12239273" cy="6857998"/>
          </a:xfrm>
          <a:prstGeom prst="rect">
            <a:avLst/>
          </a:prstGeom>
          <a:solidFill>
            <a:srgbClr val="0024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13EEF3-F486-9DD5-5335-D21E2F32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731" r="32940" b="6536"/>
          <a:stretch/>
        </p:blipFill>
        <p:spPr>
          <a:xfrm>
            <a:off x="-47274" y="0"/>
            <a:ext cx="1223927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042335-DF96-8F2A-AF87-745136E84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355" y="1595718"/>
            <a:ext cx="12984709" cy="2289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AB1711-CC8A-AFFA-4BC8-896DC599FE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11378" y="4044362"/>
            <a:ext cx="8121968" cy="19389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5: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Annual Audit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2ACAC9-84AB-9163-AD6A-4F1EFC48622F}"/>
              </a:ext>
            </a:extLst>
          </p:cNvPr>
          <p:cNvSpPr txBox="1"/>
          <p:nvPr/>
        </p:nvSpPr>
        <p:spPr>
          <a:xfrm>
            <a:off x="0" y="6384414"/>
            <a:ext cx="2354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Revised March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7B9C1-4C77-5874-C16A-BF7A4CA71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26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Auditor’s Presentation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7588"/>
            <a:ext cx="5907833" cy="363842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00247D"/>
                </a:solidFill>
              </a:rPr>
              <a:t>No later than 45 days after filing the completed audit with the LGC, the auditor must make a presentation to the board at an official meeting in open session.</a:t>
            </a:r>
            <a:r>
              <a:rPr lang="en-US" sz="2800" baseline="30000" dirty="0">
                <a:solidFill>
                  <a:srgbClr val="00247D"/>
                </a:solidFill>
              </a:rPr>
              <a:t>[8]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47D"/>
                </a:solidFill>
              </a:rPr>
              <a:t>The g</a:t>
            </a:r>
            <a:r>
              <a:rPr lang="en-US" sz="2800" dirty="0">
                <a:solidFill>
                  <a:srgbClr val="00247D"/>
                </a:solidFill>
              </a:rPr>
              <a:t>overning board should come prepared and ask questions as needed.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47D"/>
                </a:solidFill>
              </a:rPr>
              <a:t>Governing board members should have a strong understanding of the information being presented.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47D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47D"/>
              </a:solidFill>
            </a:endParaRP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endParaRPr lang="en-US" sz="2200" dirty="0">
              <a:solidFill>
                <a:srgbClr val="00247D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 descr="Illustration of a man in glasses presenting a chart to an audience">
            <a:extLst>
              <a:ext uri="{FF2B5EF4-FFF2-40B4-BE49-F238E27FC236}">
                <a16:creationId xmlns:a16="http://schemas.microsoft.com/office/drawing/2014/main" id="{6094BBF9-24DF-DE51-824C-90EE1C946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74"/>
          <a:stretch/>
        </p:blipFill>
        <p:spPr>
          <a:xfrm>
            <a:off x="7202696" y="1601969"/>
            <a:ext cx="4418638" cy="4101653"/>
          </a:xfrm>
          <a:prstGeom prst="rect">
            <a:avLst/>
          </a:prstGeom>
        </p:spPr>
      </p:pic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157D7D44-90C0-6137-9B77-4F7F0EEE4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7" y="6307005"/>
            <a:ext cx="7486656" cy="365125"/>
          </a:xfrm>
        </p:spPr>
        <p:txBody>
          <a:bodyPr/>
          <a:lstStyle/>
          <a:p>
            <a:pPr algn="l"/>
            <a:r>
              <a:rPr lang="en-US" sz="1600" baseline="30000" dirty="0"/>
              <a:t>[8]</a:t>
            </a:r>
            <a:r>
              <a:rPr lang="en-US" sz="1600" dirty="0">
                <a:hlinkClick r:id="rId4"/>
              </a:rPr>
              <a:t>20 NCAC 03 .0502 (c)(5)</a:t>
            </a:r>
            <a:endParaRPr lang="en-US" sz="16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786316-4858-4166-91D6-00F2FAF4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5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Auditor’s Presentation</a:t>
            </a:r>
            <a:endParaRPr lang="en-US" sz="32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5095"/>
            <a:ext cx="11004176" cy="3580267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b="1" dirty="0">
                <a:solidFill>
                  <a:srgbClr val="00247D"/>
                </a:solidFill>
              </a:rPr>
              <a:t>The presentation will include:</a:t>
            </a:r>
            <a:r>
              <a:rPr lang="en-US" sz="3200" b="1" baseline="30000" dirty="0">
                <a:solidFill>
                  <a:srgbClr val="00247D"/>
                </a:solidFill>
              </a:rPr>
              <a:t>[9]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47D"/>
                </a:solidFill>
              </a:rPr>
              <a:t>A </a:t>
            </a:r>
            <a:r>
              <a:rPr lang="en-US" dirty="0">
                <a:solidFill>
                  <a:srgbClr val="00247D"/>
                </a:solidFill>
              </a:rPr>
              <a:t>d</a:t>
            </a:r>
            <a:r>
              <a:rPr lang="en-US" sz="2800" dirty="0">
                <a:solidFill>
                  <a:srgbClr val="00247D"/>
                </a:solidFill>
              </a:rPr>
              <a:t>escription of the auditor’s findings, including any issues related to the unit’s finances, internal controls, or complianc</a:t>
            </a:r>
            <a:r>
              <a:rPr lang="en-US" dirty="0">
                <a:solidFill>
                  <a:srgbClr val="00247D"/>
                </a:solidFill>
              </a:rPr>
              <a:t>e with applicable regulations.</a:t>
            </a:r>
            <a:endParaRPr lang="en-US" sz="2800" dirty="0">
              <a:solidFill>
                <a:srgbClr val="00247D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47D"/>
                </a:solidFill>
              </a:rPr>
              <a:t>An update on the s</a:t>
            </a:r>
            <a:r>
              <a:rPr lang="en-US" sz="2800" dirty="0">
                <a:solidFill>
                  <a:srgbClr val="00247D"/>
                </a:solidFill>
              </a:rPr>
              <a:t>tatus of the prior year’s audit findings.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47D"/>
                </a:solidFill>
              </a:rPr>
              <a:t>Values of Financial Performance Indicators (calculated from the amounts reported in the financial statements).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47D"/>
                </a:solidFill>
              </a:rPr>
              <a:t>Notification if the board must develop a “Response to the Auditor’s Findings, Recommendations, and Fiscal Matters” due to the presence of </a:t>
            </a:r>
            <a:r>
              <a:rPr lang="en-US" sz="2800" b="1" dirty="0">
                <a:solidFill>
                  <a:srgbClr val="00247D"/>
                </a:solidFill>
              </a:rPr>
              <a:t>Financial Performance Indicators of Concern</a:t>
            </a:r>
            <a:r>
              <a:rPr lang="en-US" sz="2800" dirty="0">
                <a:solidFill>
                  <a:srgbClr val="00247D"/>
                </a:solidFill>
              </a:rPr>
              <a:t> </a:t>
            </a:r>
            <a:r>
              <a:rPr lang="en-US" sz="2800" b="1" dirty="0">
                <a:solidFill>
                  <a:srgbClr val="00247D"/>
                </a:solidFill>
              </a:rPr>
              <a:t>(FPICs)</a:t>
            </a:r>
            <a:r>
              <a:rPr lang="en-US" sz="2800" dirty="0">
                <a:solidFill>
                  <a:srgbClr val="00247D"/>
                </a:solidFill>
              </a:rPr>
              <a:t> (defined on the following slides).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32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Footer Placeholder 14">
            <a:extLst>
              <a:ext uri="{FF2B5EF4-FFF2-40B4-BE49-F238E27FC236}">
                <a16:creationId xmlns:a16="http://schemas.microsoft.com/office/drawing/2014/main" id="{E7078EBC-B117-3290-4E56-BC95B0F6D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7" y="6307005"/>
            <a:ext cx="7486656" cy="365125"/>
          </a:xfrm>
        </p:spPr>
        <p:txBody>
          <a:bodyPr/>
          <a:lstStyle/>
          <a:p>
            <a:pPr algn="l"/>
            <a:r>
              <a:rPr lang="en-US" sz="1600" baseline="30000" dirty="0"/>
              <a:t>[9]</a:t>
            </a:r>
            <a:r>
              <a:rPr lang="en-US" sz="1600" dirty="0">
                <a:hlinkClick r:id="rId3"/>
              </a:rPr>
              <a:t>20 NCAC 03 .0502 (c)(5)(A)-(D)</a:t>
            </a:r>
            <a:endParaRPr lang="en-US" sz="16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07F070-F69D-2C16-0C80-11C7D800A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5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Financial Performance Indicators of Concern</a:t>
            </a:r>
            <a:endParaRPr lang="en-US" sz="32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68" y="2648349"/>
            <a:ext cx="5970775" cy="3433763"/>
          </a:xfrm>
        </p:spPr>
        <p:txBody>
          <a:bodyPr>
            <a:normAutofit fontScale="92500" lnSpcReduction="10000"/>
          </a:bodyPr>
          <a:lstStyle/>
          <a:p>
            <a:pPr marL="230188" lvl="0" indent="-2301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47D"/>
                </a:solidFill>
              </a:rPr>
              <a:t>The LGC developed a list of Financial Performance Indicators and defined specific “concern” levels.</a:t>
            </a:r>
          </a:p>
          <a:p>
            <a:pPr marL="230188" lvl="0" indent="-2301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47D"/>
                </a:solidFill>
              </a:rPr>
              <a:t>Financial Performance Indicators of Concern</a:t>
            </a:r>
            <a:r>
              <a:rPr lang="en-US" dirty="0">
                <a:solidFill>
                  <a:srgbClr val="00247D"/>
                </a:solidFill>
              </a:rPr>
              <a:t> or </a:t>
            </a:r>
            <a:r>
              <a:rPr lang="en-US" b="1" dirty="0">
                <a:solidFill>
                  <a:srgbClr val="00247D"/>
                </a:solidFill>
              </a:rPr>
              <a:t>FPICs</a:t>
            </a:r>
            <a:r>
              <a:rPr lang="en-US" dirty="0">
                <a:solidFill>
                  <a:srgbClr val="00247D"/>
                </a:solidFill>
              </a:rPr>
              <a:t> are defined as “Financial Performance Indicators with values which may indicate inadequate financial conditions or fiscal management concerns within the government unit.”</a:t>
            </a:r>
            <a:r>
              <a:rPr lang="en-US" baseline="30000" dirty="0">
                <a:solidFill>
                  <a:srgbClr val="00247D"/>
                </a:solidFill>
              </a:rPr>
              <a:t>[10]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32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5" name="Graphic 14" descr="Projector screen with solid fill">
            <a:extLst>
              <a:ext uri="{FF2B5EF4-FFF2-40B4-BE49-F238E27FC236}">
                <a16:creationId xmlns:a16="http://schemas.microsoft.com/office/drawing/2014/main" id="{D7866A82-4157-5CB2-05B2-3DB87E5B7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01328" y="2405814"/>
            <a:ext cx="1364913" cy="1364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A9B1CC-4BD8-6DDD-6F70-F9407C02FA89}"/>
              </a:ext>
            </a:extLst>
          </p:cNvPr>
          <p:cNvSpPr txBox="1"/>
          <p:nvPr/>
        </p:nvSpPr>
        <p:spPr>
          <a:xfrm>
            <a:off x="7722246" y="3816400"/>
            <a:ext cx="4150031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600" dirty="0">
                <a:solidFill>
                  <a:srgbClr val="00247D"/>
                </a:solidFill>
              </a:rPr>
              <a:t>As of FY2021, the auditor is required to report FPICs to the governing board at the time the audit is presented.</a:t>
            </a:r>
            <a:r>
              <a:rPr lang="en-US" sz="2600" baseline="30000" dirty="0">
                <a:solidFill>
                  <a:srgbClr val="00247D"/>
                </a:solidFill>
              </a:rPr>
              <a:t>[11]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2285DF-59D5-9C79-E597-10B2C5E52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41143" y="2828961"/>
            <a:ext cx="0" cy="233808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Footer Placeholder 14">
            <a:extLst>
              <a:ext uri="{FF2B5EF4-FFF2-40B4-BE49-F238E27FC236}">
                <a16:creationId xmlns:a16="http://schemas.microsoft.com/office/drawing/2014/main" id="{EC919B52-D9F9-8ABC-7FA7-B6A471AF1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7" y="6307005"/>
            <a:ext cx="7486656" cy="365125"/>
          </a:xfrm>
        </p:spPr>
        <p:txBody>
          <a:bodyPr/>
          <a:lstStyle/>
          <a:p>
            <a:pPr algn="l"/>
            <a:r>
              <a:rPr lang="en-US" sz="1600" baseline="30000" dirty="0"/>
              <a:t>[10]</a:t>
            </a:r>
            <a:r>
              <a:rPr lang="en-US" sz="1600" dirty="0">
                <a:hlinkClick r:id="rId5"/>
              </a:rPr>
              <a:t>20 NCAC 03 .0502 (e)(2)</a:t>
            </a:r>
            <a:r>
              <a:rPr lang="en-US" sz="1600" dirty="0"/>
              <a:t> </a:t>
            </a:r>
            <a:r>
              <a:rPr lang="en-US" sz="1600" baseline="30000" dirty="0"/>
              <a:t>[11]</a:t>
            </a:r>
            <a:r>
              <a:rPr lang="en-US" sz="1600" dirty="0">
                <a:hlinkClick r:id="rId5"/>
              </a:rPr>
              <a:t>20 NCAC 03 .0502 (c)(5)(C)-(D)</a:t>
            </a:r>
            <a:endParaRPr lang="en-US" sz="16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3155C-49E1-E635-AEBF-2EC7BD826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98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Financial Performance Indicators of Concern</a:t>
            </a:r>
            <a:endParaRPr lang="en-US" sz="32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526" y="2547147"/>
            <a:ext cx="5781890" cy="3371738"/>
          </a:xfrm>
        </p:spPr>
        <p:txBody>
          <a:bodyPr>
            <a:norm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47D"/>
                </a:solidFill>
              </a:rPr>
              <a:t>Financial Performance Indicators are calculated by entering unit data into the </a:t>
            </a:r>
            <a:r>
              <a:rPr lang="en-US" sz="2400" dirty="0">
                <a:solidFill>
                  <a:srgbClr val="00247D"/>
                </a:solidFill>
                <a:hlinkClick r:id="rId2"/>
              </a:rPr>
              <a:t>Data Input Workbooks</a:t>
            </a:r>
            <a:r>
              <a:rPr lang="en-US" sz="2400" dirty="0">
                <a:solidFill>
                  <a:srgbClr val="00247D"/>
                </a:solidFill>
              </a:rPr>
              <a:t> provided by LGC staff.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47D"/>
                </a:solidFill>
              </a:rPr>
              <a:t>Once the necessary data is entered, values for each Financial Performance Indicator are calculated, and those that do not meet specified thresholds will turn </a:t>
            </a:r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>
                <a:solidFill>
                  <a:srgbClr val="00247D"/>
                </a:solidFill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E35276-8880-8F9D-4E74-F427A6C449A8}"/>
              </a:ext>
            </a:extLst>
          </p:cNvPr>
          <p:cNvSpPr txBox="1"/>
          <p:nvPr/>
        </p:nvSpPr>
        <p:spPr>
          <a:xfrm>
            <a:off x="403527" y="5551566"/>
            <a:ext cx="7492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47D"/>
                </a:solidFill>
              </a:rPr>
              <a:t>These </a:t>
            </a:r>
            <a:r>
              <a:rPr lang="en-US" sz="2400" b="1" dirty="0">
                <a:solidFill>
                  <a:srgbClr val="FF0000"/>
                </a:solidFill>
              </a:rPr>
              <a:t>red</a:t>
            </a:r>
            <a:r>
              <a:rPr lang="en-US" sz="2400" b="1" dirty="0">
                <a:solidFill>
                  <a:srgbClr val="00247D"/>
                </a:solidFill>
              </a:rPr>
              <a:t> values in the Unit Results column are </a:t>
            </a:r>
            <a:r>
              <a:rPr lang="en-US" sz="2400" b="1" dirty="0">
                <a:solidFill>
                  <a:srgbClr val="FF0000"/>
                </a:solidFill>
              </a:rPr>
              <a:t>Financial Performance Indicators of Concern - FPICs</a:t>
            </a:r>
            <a:r>
              <a:rPr lang="en-US" sz="2400" b="1" dirty="0">
                <a:solidFill>
                  <a:srgbClr val="00247D"/>
                </a:solidFill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2" name="Picture 11" descr="Screenshot of a Data Input Workbook showing a red value in the Unit Results column, indictating the presence of an FPIC">
            <a:extLst>
              <a:ext uri="{FF2B5EF4-FFF2-40B4-BE49-F238E27FC236}">
                <a16:creationId xmlns:a16="http://schemas.microsoft.com/office/drawing/2014/main" id="{E55D074D-19B9-30F6-DA3B-78B0DCF5F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/>
          <a:stretch/>
        </p:blipFill>
        <p:spPr>
          <a:xfrm>
            <a:off x="6474940" y="3064479"/>
            <a:ext cx="5634440" cy="1636741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BC8DED93-9711-E2DE-DB44-B9AF5BEB9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1262219" y="4443114"/>
            <a:ext cx="830083" cy="7846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0716E0-0787-FC6F-9380-125262AF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23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Financial Performance Indicators of Concern</a:t>
            </a:r>
            <a:endParaRPr lang="en-US" sz="32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B1C95D5-7868-276F-CF82-D0B89515062A}"/>
              </a:ext>
            </a:extLst>
          </p:cNvPr>
          <p:cNvSpPr txBox="1"/>
          <p:nvPr/>
        </p:nvSpPr>
        <p:spPr>
          <a:xfrm>
            <a:off x="312827" y="2666915"/>
            <a:ext cx="5868053" cy="3052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47D"/>
                </a:solidFill>
              </a:rPr>
              <a:t>If FPICs are identified, the governing board must submit a response to the LGC describing </a:t>
            </a:r>
            <a:r>
              <a:rPr lang="en-US" sz="2400" b="1" dirty="0">
                <a:solidFill>
                  <a:srgbClr val="00247D"/>
                </a:solidFill>
              </a:rPr>
              <a:t>in detail</a:t>
            </a:r>
            <a:r>
              <a:rPr lang="en-US" sz="2400" dirty="0">
                <a:solidFill>
                  <a:srgbClr val="00247D"/>
                </a:solidFill>
              </a:rPr>
              <a:t> its plan to address and remedy each specific FPIC.</a:t>
            </a:r>
            <a:r>
              <a:rPr lang="en-US" sz="2400" baseline="30000" dirty="0">
                <a:solidFill>
                  <a:srgbClr val="00247D"/>
                </a:solidFill>
              </a:rPr>
              <a:t>[12]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47D"/>
                </a:solidFill>
              </a:rPr>
              <a:t>Exceptions: If the auditor identifies </a:t>
            </a:r>
            <a:r>
              <a:rPr lang="en-US" sz="2200" b="1" dirty="0">
                <a:solidFill>
                  <a:srgbClr val="00247D"/>
                </a:solidFill>
              </a:rPr>
              <a:t>only</a:t>
            </a:r>
            <a:r>
              <a:rPr lang="en-US" sz="2200" dirty="0">
                <a:solidFill>
                  <a:srgbClr val="00247D"/>
                </a:solidFill>
              </a:rPr>
              <a:t> a lack of segregation of duties and/or a lack of expertise, and no additional FPICs are present, </a:t>
            </a:r>
            <a:r>
              <a:rPr lang="en-US" sz="2200" dirty="0">
                <a:solidFill>
                  <a:srgbClr val="00247D"/>
                </a:solidFill>
                <a:hlinkClick r:id="rId3"/>
              </a:rPr>
              <a:t>no response is required</a:t>
            </a:r>
            <a:r>
              <a:rPr lang="en-US" sz="2200" dirty="0">
                <a:solidFill>
                  <a:srgbClr val="00247D"/>
                </a:solidFill>
              </a:rPr>
              <a:t>.</a:t>
            </a:r>
          </a:p>
        </p:txBody>
      </p:sp>
      <p:pic>
        <p:nvPicPr>
          <p:cNvPr id="18" name="Graphic 17" descr="Open envelope with solid fill">
            <a:extLst>
              <a:ext uri="{FF2B5EF4-FFF2-40B4-BE49-F238E27FC236}">
                <a16:creationId xmlns:a16="http://schemas.microsoft.com/office/drawing/2014/main" id="{B25B9BE4-3C63-BA2D-0B33-2EFC7D9A8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98756" y="3103821"/>
            <a:ext cx="2293192" cy="2293192"/>
          </a:xfrm>
          <a:prstGeom prst="rect">
            <a:avLst/>
          </a:prstGeom>
        </p:spPr>
      </p:pic>
      <p:sp>
        <p:nvSpPr>
          <p:cNvPr id="13" name="Footer Placeholder 14">
            <a:extLst>
              <a:ext uri="{FF2B5EF4-FFF2-40B4-BE49-F238E27FC236}">
                <a16:creationId xmlns:a16="http://schemas.microsoft.com/office/drawing/2014/main" id="{F00A51B2-7183-6546-2BA4-A05BC2C6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7" y="6307005"/>
            <a:ext cx="7486656" cy="365125"/>
          </a:xfrm>
        </p:spPr>
        <p:txBody>
          <a:bodyPr/>
          <a:lstStyle/>
          <a:p>
            <a:pPr algn="l"/>
            <a:r>
              <a:rPr lang="en-US" sz="1600" baseline="30000" dirty="0"/>
              <a:t>[12]</a:t>
            </a:r>
            <a:r>
              <a:rPr lang="en-US" sz="1600" dirty="0">
                <a:hlinkClick r:id="rId6"/>
              </a:rPr>
              <a:t>20 NCAC 03 .0508</a:t>
            </a:r>
            <a:endParaRPr lang="en-US" sz="16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833633-472E-476A-640C-3F2A2E3B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4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Financial Performance Indicators of Concern</a:t>
            </a:r>
            <a:endParaRPr lang="en-US" sz="3200" dirty="0">
              <a:solidFill>
                <a:srgbClr val="00247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959F66-28EE-4B68-360E-0FF0E98AF83A}"/>
              </a:ext>
            </a:extLst>
          </p:cNvPr>
          <p:cNvSpPr txBox="1"/>
          <p:nvPr/>
        </p:nvSpPr>
        <p:spPr>
          <a:xfrm>
            <a:off x="762000" y="3093173"/>
            <a:ext cx="50174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47D"/>
                </a:solidFill>
              </a:rPr>
              <a:t>FPIC responses must be signed by a majority of the governing board and submitted to the LGC no later than </a:t>
            </a:r>
            <a:r>
              <a:rPr lang="en-US" sz="2400" b="1" dirty="0">
                <a:solidFill>
                  <a:srgbClr val="00247D"/>
                </a:solidFill>
              </a:rPr>
              <a:t>60 days </a:t>
            </a:r>
            <a:r>
              <a:rPr lang="en-US" sz="2400" dirty="0">
                <a:solidFill>
                  <a:srgbClr val="00247D"/>
                </a:solidFill>
              </a:rPr>
              <a:t>after the audit is presented to the board </a:t>
            </a:r>
            <a:r>
              <a:rPr lang="en-US" sz="2400" b="1" dirty="0">
                <a:solidFill>
                  <a:srgbClr val="00247D"/>
                </a:solidFill>
              </a:rPr>
              <a:t>or</a:t>
            </a:r>
            <a:r>
              <a:rPr lang="en-US" sz="2400" dirty="0">
                <a:solidFill>
                  <a:srgbClr val="00247D"/>
                </a:solidFill>
              </a:rPr>
              <a:t> before the unit is included on the LGC agenda for debt approval.</a:t>
            </a:r>
            <a:r>
              <a:rPr lang="en-US" sz="2400" baseline="30000" dirty="0">
                <a:solidFill>
                  <a:srgbClr val="00247D"/>
                </a:solidFill>
              </a:rPr>
              <a:t>[13]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534547"/>
            <a:ext cx="5321904" cy="3662541"/>
          </a:xfrm>
        </p:spPr>
        <p:txBody>
          <a:bodyPr>
            <a:normAutofit fontScale="92500"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47D"/>
                </a:solidFill>
              </a:rPr>
              <a:t>Sample FPIC responses and related resources are available on the </a:t>
            </a:r>
            <a:r>
              <a:rPr lang="en-US" sz="2600" dirty="0">
                <a:solidFill>
                  <a:srgbClr val="00247D"/>
                </a:solidFill>
                <a:hlinkClick r:id="rId2"/>
              </a:rPr>
              <a:t>LGC website</a:t>
            </a:r>
            <a:r>
              <a:rPr lang="en-US" sz="2600" dirty="0">
                <a:solidFill>
                  <a:srgbClr val="00247D"/>
                </a:solidFill>
              </a:rPr>
              <a:t>.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47D"/>
                </a:solidFill>
              </a:rPr>
              <a:t>Completed responses should be uploaded to the </a:t>
            </a:r>
            <a:r>
              <a:rPr lang="en-US" sz="2600" dirty="0">
                <a:solidFill>
                  <a:srgbClr val="00247D"/>
                </a:solidFill>
                <a:hlinkClick r:id="rId3"/>
              </a:rPr>
              <a:t>LGC File Transfer Portal</a:t>
            </a:r>
            <a:r>
              <a:rPr lang="en-US" sz="2600" dirty="0">
                <a:solidFill>
                  <a:srgbClr val="00247D"/>
                </a:solidFill>
              </a:rPr>
              <a:t>.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47D"/>
                </a:solidFill>
              </a:rPr>
              <a:t>The LGC will review FPIC responses carefully to determine if the unit is taking appropriate action, with particular attention to repeated FPICs.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Footer Placeholder 14">
            <a:extLst>
              <a:ext uri="{FF2B5EF4-FFF2-40B4-BE49-F238E27FC236}">
                <a16:creationId xmlns:a16="http://schemas.microsoft.com/office/drawing/2014/main" id="{F00A51B2-7183-6546-2BA4-A05BC2C6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7" y="6307005"/>
            <a:ext cx="7486656" cy="365125"/>
          </a:xfrm>
        </p:spPr>
        <p:txBody>
          <a:bodyPr/>
          <a:lstStyle/>
          <a:p>
            <a:pPr algn="l"/>
            <a:r>
              <a:rPr lang="en-US" sz="1600" baseline="30000" dirty="0"/>
              <a:t>[13]</a:t>
            </a:r>
            <a:r>
              <a:rPr lang="en-US" sz="1600" dirty="0"/>
              <a:t>See Module 7: Establishing a Debt Policy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B9B455-73B2-3992-2590-FF5A1447C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24860" y="2666915"/>
            <a:ext cx="0" cy="3530173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833633-472E-476A-640C-3F2A2E3B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11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Annual Audit Timeline</a:t>
            </a:r>
            <a:endParaRPr lang="en-US" sz="18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3" name="Group 2" descr="Start here&#10;Select auditor and discuss terms&#10;See audit contract form on LGC website&#10;(Suggested timeframe: January – March)">
            <a:extLst>
              <a:ext uri="{FF2B5EF4-FFF2-40B4-BE49-F238E27FC236}">
                <a16:creationId xmlns:a16="http://schemas.microsoft.com/office/drawing/2014/main" id="{D01FDD92-3ADD-3652-3736-95B797B81E81}"/>
              </a:ext>
            </a:extLst>
          </p:cNvPr>
          <p:cNvGrpSpPr/>
          <p:nvPr/>
        </p:nvGrpSpPr>
        <p:grpSpPr>
          <a:xfrm>
            <a:off x="2129274" y="2487523"/>
            <a:ext cx="1827314" cy="1702406"/>
            <a:chOff x="0" y="788005"/>
            <a:chExt cx="1651416" cy="170240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2F3034E-E83E-0204-413A-E1F44BAF4ABE}"/>
                </a:ext>
              </a:extLst>
            </p:cNvPr>
            <p:cNvSpPr/>
            <p:nvPr/>
          </p:nvSpPr>
          <p:spPr>
            <a:xfrm>
              <a:off x="0" y="788005"/>
              <a:ext cx="1651416" cy="1702406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6B9EE145-6F7C-3FCE-E219-3648F769E007}"/>
                </a:ext>
              </a:extLst>
            </p:cNvPr>
            <p:cNvSpPr txBox="1"/>
            <p:nvPr/>
          </p:nvSpPr>
          <p:spPr>
            <a:xfrm>
              <a:off x="48368" y="836373"/>
              <a:ext cx="1554680" cy="1605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sz="1800" b="1" u="sng" kern="1200" dirty="0"/>
                <a:t>Start here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sz="1200" dirty="0"/>
                <a:t>S</a:t>
              </a:r>
              <a:r>
                <a:rPr lang="en-US" sz="1200" kern="1200" dirty="0"/>
                <a:t>elect auditor and discuss terms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See </a:t>
              </a:r>
              <a:r>
                <a:rPr lang="en-US" sz="1200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audit contract form</a:t>
              </a:r>
              <a:r>
                <a:rPr lang="en-US" sz="1200" b="1" dirty="0">
                  <a:solidFill>
                    <a:srgbClr val="FFFFFF"/>
                  </a:solidFill>
                </a:rPr>
                <a:t> on LGC website</a:t>
              </a:r>
              <a:endParaRPr lang="en-US" sz="1200" b="1" kern="1200" dirty="0">
                <a:solidFill>
                  <a:srgbClr val="FFFFFF"/>
                </a:solidFill>
              </a:endParaRP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sz="1200" kern="1200" dirty="0"/>
                <a:t>(Suggested timeframe: </a:t>
              </a:r>
              <a:r>
                <a:rPr lang="en-US" sz="1200" b="0" kern="1200" dirty="0"/>
                <a:t>January – March</a:t>
              </a:r>
              <a:r>
                <a:rPr lang="en-US" sz="1200" kern="1200" dirty="0"/>
                <a:t>)</a:t>
              </a:r>
            </a:p>
          </p:txBody>
        </p:sp>
      </p:grpSp>
      <p:grpSp>
        <p:nvGrpSpPr>
          <p:cNvPr id="12" name="Group 11" descr="Prior to start of audit work&#10;Submit audit contract to LGC for approval &#10;(Suggested Timeframe: March – April)">
            <a:extLst>
              <a:ext uri="{FF2B5EF4-FFF2-40B4-BE49-F238E27FC236}">
                <a16:creationId xmlns:a16="http://schemas.microsoft.com/office/drawing/2014/main" id="{13F186C0-DEA3-FF4E-E205-7BD8588F9327}"/>
              </a:ext>
            </a:extLst>
          </p:cNvPr>
          <p:cNvGrpSpPr/>
          <p:nvPr/>
        </p:nvGrpSpPr>
        <p:grpSpPr>
          <a:xfrm>
            <a:off x="4370765" y="2511707"/>
            <a:ext cx="1827314" cy="1702406"/>
            <a:chOff x="0" y="788005"/>
            <a:chExt cx="1651416" cy="170240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D4CB6A7-A589-542A-F496-DA7008CE7D58}"/>
                </a:ext>
              </a:extLst>
            </p:cNvPr>
            <p:cNvSpPr/>
            <p:nvPr/>
          </p:nvSpPr>
          <p:spPr>
            <a:xfrm>
              <a:off x="0" y="788005"/>
              <a:ext cx="1651416" cy="1702406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DB44C75D-351E-E346-39B5-692055EC8E20}"/>
                </a:ext>
              </a:extLst>
            </p:cNvPr>
            <p:cNvSpPr txBox="1"/>
            <p:nvPr/>
          </p:nvSpPr>
          <p:spPr>
            <a:xfrm>
              <a:off x="48368" y="836373"/>
              <a:ext cx="1554680" cy="1605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>
                <a:spcAft>
                  <a:spcPts val="600"/>
                </a:spcAft>
                <a:buNone/>
              </a:pPr>
              <a:r>
                <a:rPr lang="en-US" sz="1800" b="1" dirty="0"/>
                <a:t>Prior to start of audit work</a:t>
              </a:r>
            </a:p>
            <a:p>
              <a:pPr lvl="0">
                <a:spcAft>
                  <a:spcPts val="600"/>
                </a:spcAft>
                <a:buNone/>
              </a:pPr>
              <a:r>
                <a:rPr lang="en-US" sz="1200" dirty="0"/>
                <a:t>Submit audit contract to LGC for approval </a:t>
              </a:r>
            </a:p>
            <a:p>
              <a:pPr lvl="0">
                <a:spcAft>
                  <a:spcPts val="600"/>
                </a:spcAft>
                <a:buNone/>
              </a:pPr>
              <a:r>
                <a:rPr lang="en-US" sz="1200" dirty="0"/>
                <a:t>(Suggested Timeframe: March – April)</a:t>
              </a:r>
            </a:p>
          </p:txBody>
        </p:sp>
      </p:grpSp>
      <p:grpSp>
        <p:nvGrpSpPr>
          <p:cNvPr id="19" name="Group 18" descr="After contract is approved&#10;Receive PBC (prepared by client) request list from auditor, preliminary audit work may begin">
            <a:extLst>
              <a:ext uri="{FF2B5EF4-FFF2-40B4-BE49-F238E27FC236}">
                <a16:creationId xmlns:a16="http://schemas.microsoft.com/office/drawing/2014/main" id="{CB6B301A-F8A8-F470-BF89-CF042C48EF4B}"/>
              </a:ext>
            </a:extLst>
          </p:cNvPr>
          <p:cNvGrpSpPr/>
          <p:nvPr/>
        </p:nvGrpSpPr>
        <p:grpSpPr>
          <a:xfrm>
            <a:off x="6637226" y="2500230"/>
            <a:ext cx="1827314" cy="1702406"/>
            <a:chOff x="0" y="788005"/>
            <a:chExt cx="1651416" cy="170240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C199F40-DB1B-85B2-7FCA-1E13A1AB9920}"/>
                </a:ext>
              </a:extLst>
            </p:cNvPr>
            <p:cNvSpPr/>
            <p:nvPr/>
          </p:nvSpPr>
          <p:spPr>
            <a:xfrm>
              <a:off x="0" y="788005"/>
              <a:ext cx="1651416" cy="1702406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6ED1A3CD-B80D-3323-8D36-43BF1C620461}"/>
                </a:ext>
              </a:extLst>
            </p:cNvPr>
            <p:cNvSpPr txBox="1"/>
            <p:nvPr/>
          </p:nvSpPr>
          <p:spPr>
            <a:xfrm>
              <a:off x="48368" y="836373"/>
              <a:ext cx="1554680" cy="1605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>
                <a:spcAft>
                  <a:spcPts val="600"/>
                </a:spcAft>
                <a:buNone/>
              </a:pPr>
              <a:r>
                <a:rPr lang="en-US" sz="1800" b="1" dirty="0"/>
                <a:t>After contract is approved</a:t>
              </a:r>
            </a:p>
            <a:p>
              <a:pPr lvl="0">
                <a:spcAft>
                  <a:spcPts val="600"/>
                </a:spcAft>
                <a:buNone/>
              </a:pPr>
              <a:r>
                <a:rPr lang="en-US" sz="1200" dirty="0"/>
                <a:t>Receive PBC (prepared by client) request list from auditor, preliminary audit work may begin</a:t>
              </a:r>
            </a:p>
            <a:p>
              <a:pPr lvl="0">
                <a:spcAft>
                  <a:spcPts val="600"/>
                </a:spcAft>
                <a:buNone/>
              </a:pPr>
              <a:endParaRPr lang="en-US" sz="1200" dirty="0"/>
            </a:p>
          </p:txBody>
        </p:sp>
      </p:grpSp>
      <p:grpSp>
        <p:nvGrpSpPr>
          <p:cNvPr id="22" name="Group 21" descr="By Dec. 31&#10;Audit work completed, audit submitted to LGC&#10;*Any audit submitted on or after Jan. 1 requires an amended contract.">
            <a:extLst>
              <a:ext uri="{FF2B5EF4-FFF2-40B4-BE49-F238E27FC236}">
                <a16:creationId xmlns:a16="http://schemas.microsoft.com/office/drawing/2014/main" id="{7F282310-E575-6585-EABC-482F1C8B5D25}"/>
              </a:ext>
            </a:extLst>
          </p:cNvPr>
          <p:cNvGrpSpPr/>
          <p:nvPr/>
        </p:nvGrpSpPr>
        <p:grpSpPr>
          <a:xfrm>
            <a:off x="3087637" y="4765157"/>
            <a:ext cx="1827314" cy="1702406"/>
            <a:chOff x="0" y="788005"/>
            <a:chExt cx="1651416" cy="170240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7466EA1-52B5-796E-329E-0055A105BF24}"/>
                </a:ext>
              </a:extLst>
            </p:cNvPr>
            <p:cNvSpPr/>
            <p:nvPr/>
          </p:nvSpPr>
          <p:spPr>
            <a:xfrm>
              <a:off x="0" y="788005"/>
              <a:ext cx="1651416" cy="1702406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9286AA9F-4671-6D35-ED5C-727B1EF1E527}"/>
                </a:ext>
              </a:extLst>
            </p:cNvPr>
            <p:cNvSpPr txBox="1"/>
            <p:nvPr/>
          </p:nvSpPr>
          <p:spPr>
            <a:xfrm>
              <a:off x="48368" y="836373"/>
              <a:ext cx="1554680" cy="1605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>
                <a:spcAft>
                  <a:spcPts val="600"/>
                </a:spcAft>
                <a:buNone/>
              </a:pPr>
              <a:r>
                <a:rPr lang="en-US" sz="1800" b="1" dirty="0"/>
                <a:t>By Dec. 31</a:t>
              </a:r>
            </a:p>
            <a:p>
              <a:pPr lvl="0">
                <a:spcAft>
                  <a:spcPts val="600"/>
                </a:spcAft>
                <a:buNone/>
              </a:pPr>
              <a:r>
                <a:rPr lang="en-US" sz="1200" dirty="0"/>
                <a:t>Audit work completed, audit submitted to LGC</a:t>
              </a:r>
            </a:p>
            <a:p>
              <a:pPr lvl="0">
                <a:spcAft>
                  <a:spcPts val="600"/>
                </a:spcAft>
                <a:buNone/>
              </a:pPr>
              <a:r>
                <a:rPr lang="en-US" sz="1200" dirty="0"/>
                <a:t>*Any audit submitted on or after </a:t>
              </a:r>
              <a:r>
                <a:rPr lang="en-US" sz="1200" b="1" dirty="0"/>
                <a:t>Jan. 1 </a:t>
              </a:r>
              <a:r>
                <a:rPr lang="en-US" sz="1200" dirty="0"/>
                <a:t>requires an amended contract.</a:t>
              </a:r>
            </a:p>
            <a:p>
              <a:pPr lvl="0">
                <a:spcAft>
                  <a:spcPts val="600"/>
                </a:spcAft>
                <a:buNone/>
              </a:pPr>
              <a:endParaRPr lang="en-US" sz="1200" dirty="0"/>
            </a:p>
          </p:txBody>
        </p:sp>
      </p:grpSp>
      <p:grpSp>
        <p:nvGrpSpPr>
          <p:cNvPr id="25" name="Group 24" descr="Within 45 days of audit submission&#10;Audit presentation to governing board">
            <a:extLst>
              <a:ext uri="{FF2B5EF4-FFF2-40B4-BE49-F238E27FC236}">
                <a16:creationId xmlns:a16="http://schemas.microsoft.com/office/drawing/2014/main" id="{18D68563-EB47-37A4-75F5-A9ABA0E090C9}"/>
              </a:ext>
            </a:extLst>
          </p:cNvPr>
          <p:cNvGrpSpPr/>
          <p:nvPr/>
        </p:nvGrpSpPr>
        <p:grpSpPr>
          <a:xfrm>
            <a:off x="5379058" y="4765157"/>
            <a:ext cx="1827314" cy="1702406"/>
            <a:chOff x="0" y="788005"/>
            <a:chExt cx="1651416" cy="170240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53FBECA-E1B7-72D0-2706-A380ABAD6E97}"/>
                </a:ext>
              </a:extLst>
            </p:cNvPr>
            <p:cNvSpPr/>
            <p:nvPr/>
          </p:nvSpPr>
          <p:spPr>
            <a:xfrm>
              <a:off x="0" y="788005"/>
              <a:ext cx="1651416" cy="1702406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0878F79C-87CD-D208-AE35-ADF0A3E38D09}"/>
                </a:ext>
              </a:extLst>
            </p:cNvPr>
            <p:cNvSpPr txBox="1"/>
            <p:nvPr/>
          </p:nvSpPr>
          <p:spPr>
            <a:xfrm>
              <a:off x="48368" y="836373"/>
              <a:ext cx="1554680" cy="1605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>
                <a:spcAft>
                  <a:spcPts val="600"/>
                </a:spcAft>
                <a:buNone/>
              </a:pPr>
              <a:r>
                <a:rPr lang="en-US" sz="1800" b="1" dirty="0"/>
                <a:t>Within 45     days of audit submission</a:t>
              </a:r>
            </a:p>
            <a:p>
              <a:pPr lvl="0">
                <a:spcAft>
                  <a:spcPts val="600"/>
                </a:spcAft>
                <a:buNone/>
              </a:pPr>
              <a:r>
                <a:rPr lang="en-US" sz="1200" dirty="0"/>
                <a:t>Audit presentation to governing board</a:t>
              </a:r>
            </a:p>
          </p:txBody>
        </p:sp>
      </p:grpSp>
      <p:grpSp>
        <p:nvGrpSpPr>
          <p:cNvPr id="28" name="Group 27" descr="Within 60 days of audit presentation&#10;Governing board must submit any required FPIC responses to LGC">
            <a:extLst>
              <a:ext uri="{FF2B5EF4-FFF2-40B4-BE49-F238E27FC236}">
                <a16:creationId xmlns:a16="http://schemas.microsoft.com/office/drawing/2014/main" id="{83675F8F-BB8F-564B-4680-758E961D9338}"/>
              </a:ext>
            </a:extLst>
          </p:cNvPr>
          <p:cNvGrpSpPr/>
          <p:nvPr/>
        </p:nvGrpSpPr>
        <p:grpSpPr>
          <a:xfrm>
            <a:off x="7670479" y="4765157"/>
            <a:ext cx="1827314" cy="1702406"/>
            <a:chOff x="0" y="812985"/>
            <a:chExt cx="1651416" cy="170240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59748A8-2794-67E4-5217-E752C014BC84}"/>
                </a:ext>
              </a:extLst>
            </p:cNvPr>
            <p:cNvSpPr/>
            <p:nvPr/>
          </p:nvSpPr>
          <p:spPr>
            <a:xfrm>
              <a:off x="0" y="812985"/>
              <a:ext cx="1651416" cy="1702406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E4161B5F-15F7-773A-9DDE-2D6BE84D0EFD}"/>
                </a:ext>
              </a:extLst>
            </p:cNvPr>
            <p:cNvSpPr txBox="1"/>
            <p:nvPr/>
          </p:nvSpPr>
          <p:spPr>
            <a:xfrm>
              <a:off x="48368" y="836373"/>
              <a:ext cx="1554680" cy="1605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>
                <a:spcAft>
                  <a:spcPts val="600"/>
                </a:spcAft>
                <a:buNone/>
              </a:pPr>
              <a:r>
                <a:rPr lang="en-US" sz="1800" b="1" dirty="0"/>
                <a:t>Within 60     days of audit presentation</a:t>
              </a:r>
            </a:p>
            <a:p>
              <a:pPr lvl="0">
                <a:spcAft>
                  <a:spcPts val="600"/>
                </a:spcAft>
                <a:buNone/>
              </a:pPr>
              <a:r>
                <a:rPr lang="en-US" sz="1200" dirty="0"/>
                <a:t>Governing board must submit any required FPIC responses to LGC</a:t>
              </a:r>
            </a:p>
          </p:txBody>
        </p:sp>
      </p:grp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8095AA3C-CCE4-F491-9FD3-9BE98ADFF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>
          <a:xfrm rot="5400000">
            <a:off x="5494829" y="2709102"/>
            <a:ext cx="562521" cy="3549589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098D90B-926A-498D-3DEC-AFEAD3F90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85394" y="3362910"/>
            <a:ext cx="3606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AC0ABE7-046A-6678-7BFA-30157EE6C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39242" y="3338726"/>
            <a:ext cx="3606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C57A0E6-FB58-D4E6-3633-20EDE197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73193" y="5572658"/>
            <a:ext cx="3606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5B5058E-7E63-A8C1-7EE3-296152BB5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60394" y="5579289"/>
            <a:ext cx="3606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786316-4858-4166-91D6-00F2FAF4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14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48070"/>
            <a:ext cx="6364496" cy="115627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Resources</a:t>
            </a:r>
            <a:endParaRPr lang="en-US" sz="12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0D795E-F017-6A9F-BBA8-E476CAB7A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495378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C61082E-D889-BF7B-2730-E524E1C4CAF6}"/>
              </a:ext>
            </a:extLst>
          </p:cNvPr>
          <p:cNvSpPr txBox="1">
            <a:spLocks/>
          </p:cNvSpPr>
          <p:nvPr/>
        </p:nvSpPr>
        <p:spPr>
          <a:xfrm>
            <a:off x="330479" y="2756644"/>
            <a:ext cx="5907833" cy="2181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00247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Audit Resources</a:t>
            </a:r>
            <a:endParaRPr lang="en-US" sz="2600" dirty="0">
              <a:solidFill>
                <a:srgbClr val="00247D"/>
              </a:solidFill>
            </a:endParaRPr>
          </a:p>
          <a:p>
            <a:r>
              <a:rPr lang="en-US" sz="2600" dirty="0">
                <a:solidFill>
                  <a:srgbClr val="00247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Submitting Your Audit</a:t>
            </a:r>
            <a:endParaRPr lang="en-US" sz="2600" dirty="0">
              <a:solidFill>
                <a:srgbClr val="00247D"/>
              </a:solidFill>
            </a:endParaRPr>
          </a:p>
          <a:p>
            <a:r>
              <a:rPr lang="en-US" sz="2600" dirty="0">
                <a:solidFill>
                  <a:srgbClr val="00247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LGC Staff Blog: FY2025 Audit Due Dates</a:t>
            </a:r>
            <a:endParaRPr lang="en-US" sz="2600" dirty="0">
              <a:solidFill>
                <a:srgbClr val="00247D"/>
              </a:solidFill>
            </a:endParaRPr>
          </a:p>
          <a:p>
            <a:r>
              <a:rPr lang="en-US" sz="2600" dirty="0">
                <a:solidFill>
                  <a:srgbClr val="00247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Annual Audit Reports Submitted To LGC</a:t>
            </a:r>
            <a:endParaRPr lang="en-US" sz="2600" dirty="0">
              <a:solidFill>
                <a:srgbClr val="00247D"/>
              </a:solidFill>
            </a:endParaRPr>
          </a:p>
          <a:p>
            <a:endParaRPr lang="en-US" sz="2600" dirty="0">
              <a:solidFill>
                <a:srgbClr val="00247D"/>
              </a:solid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E874B04-ED11-4E70-4F76-8002D4728113}"/>
              </a:ext>
            </a:extLst>
          </p:cNvPr>
          <p:cNvSpPr txBox="1">
            <a:spLocks/>
          </p:cNvSpPr>
          <p:nvPr/>
        </p:nvSpPr>
        <p:spPr>
          <a:xfrm>
            <a:off x="6238312" y="2756644"/>
            <a:ext cx="5907833" cy="3433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00247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Financial Performance Indicators of Concern</a:t>
            </a:r>
            <a:endParaRPr lang="en-US" sz="2600" dirty="0">
              <a:solidFill>
                <a:srgbClr val="00247D"/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600" dirty="0">
                <a:solidFill>
                  <a:srgbClr val="00247D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Financial Performance Indicators and Responses to the LGC</a:t>
            </a:r>
            <a:endParaRPr lang="en-US" sz="2600" dirty="0">
              <a:solidFill>
                <a:srgbClr val="00247D"/>
              </a:solidFill>
            </a:endParaRPr>
          </a:p>
          <a:p>
            <a:r>
              <a:rPr lang="en-US" sz="2600" dirty="0">
                <a:solidFill>
                  <a:srgbClr val="00247D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FPIC Sample Responses and Resources</a:t>
            </a:r>
            <a:endParaRPr lang="en-US" sz="2600" dirty="0">
              <a:solidFill>
                <a:srgbClr val="00247D"/>
              </a:solidFill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600" dirty="0">
                <a:solidFill>
                  <a:srgbClr val="00247D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SLGFD Memo #2023-04: How to Respond to Financial Performance Indicators of Concern (FPICs)</a:t>
            </a:r>
            <a:endParaRPr lang="en-US" sz="2600" dirty="0">
              <a:solidFill>
                <a:srgbClr val="00247D"/>
              </a:solidFill>
            </a:endParaRPr>
          </a:p>
          <a:p>
            <a:endParaRPr lang="en-US" sz="2600" dirty="0">
              <a:solidFill>
                <a:srgbClr val="00247D"/>
              </a:solidFill>
            </a:endParaRPr>
          </a:p>
          <a:p>
            <a:endParaRPr lang="en-US" dirty="0">
              <a:solidFill>
                <a:srgbClr val="00247D"/>
              </a:solidFill>
            </a:endParaRPr>
          </a:p>
          <a:p>
            <a:endParaRPr lang="en-US" sz="2200" dirty="0">
              <a:solidFill>
                <a:srgbClr val="00247D"/>
              </a:solidFill>
            </a:endParaRPr>
          </a:p>
          <a:p>
            <a:endParaRPr lang="en-US" sz="2200" dirty="0">
              <a:solidFill>
                <a:srgbClr val="00247D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594E99-3E56-5EBD-ACB6-12D04538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20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48070"/>
            <a:ext cx="6364496" cy="115627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Resources</a:t>
            </a:r>
            <a:endParaRPr lang="en-US" sz="12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705" y="2715270"/>
            <a:ext cx="5474677" cy="35917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247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UNC School of Government</a:t>
            </a:r>
            <a:endParaRPr lang="en-US" sz="2800" dirty="0">
              <a:solidFill>
                <a:srgbClr val="00247D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sz="2600" dirty="0">
                <a:solidFill>
                  <a:srgbClr val="00247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 Finance Connect</a:t>
            </a:r>
            <a:endParaRPr lang="en-US" sz="2600" dirty="0">
              <a:solidFill>
                <a:srgbClr val="00247D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sz="2600" dirty="0">
                <a:solidFill>
                  <a:srgbClr val="00247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Finance Calendar of Duties</a:t>
            </a:r>
            <a:endParaRPr lang="en-US" sz="2600" dirty="0">
              <a:solidFill>
                <a:srgbClr val="00247D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sz="2600" dirty="0">
                <a:solidFill>
                  <a:srgbClr val="00247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 Local Government Finance 101</a:t>
            </a:r>
            <a:endParaRPr lang="en-US" sz="2600" dirty="0">
              <a:solidFill>
                <a:srgbClr val="00247D"/>
              </a:solidFill>
            </a:endParaRPr>
          </a:p>
          <a:p>
            <a:r>
              <a:rPr lang="en-US" dirty="0">
                <a:solidFill>
                  <a:srgbClr val="00247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 League of Municipalities</a:t>
            </a:r>
            <a:endParaRPr lang="en-US" dirty="0">
              <a:solidFill>
                <a:srgbClr val="00247D"/>
              </a:solidFill>
            </a:endParaRP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247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 Carolina Association of County Commissioners</a:t>
            </a:r>
            <a:endParaRPr lang="en-US" dirty="0">
              <a:solidFill>
                <a:srgbClr val="00247D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247D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Government Finance Officers Association - Best Practices &amp; Resources</a:t>
            </a:r>
            <a:endParaRPr lang="en-US" sz="28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0D795E-F017-6A9F-BBA8-E476CAB7A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495378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3" name="Picture 12" descr="Graphic of a speech bubble reading, &quot;How can we help you?&quot;">
            <a:extLst>
              <a:ext uri="{FF2B5EF4-FFF2-40B4-BE49-F238E27FC236}">
                <a16:creationId xmlns:a16="http://schemas.microsoft.com/office/drawing/2014/main" id="{BA8EC3B2-7FF8-EDF4-6B9B-72DA384AE9E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392" r="14655"/>
          <a:stretch/>
        </p:blipFill>
        <p:spPr>
          <a:xfrm>
            <a:off x="7419327" y="1487084"/>
            <a:ext cx="3670704" cy="267125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51ADCD-CF2E-0E67-7A0D-50D3A302AF54}"/>
              </a:ext>
            </a:extLst>
          </p:cNvPr>
          <p:cNvSpPr txBox="1">
            <a:spLocks/>
          </p:cNvSpPr>
          <p:nvPr/>
        </p:nvSpPr>
        <p:spPr>
          <a:xfrm>
            <a:off x="6717323" y="4590234"/>
            <a:ext cx="5474677" cy="1839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247D"/>
                </a:solidFill>
              </a:rPr>
              <a:t>Contact LGC Staff: </a:t>
            </a:r>
            <a:r>
              <a:rPr lang="en-US" dirty="0">
                <a:solidFill>
                  <a:srgbClr val="00247D"/>
                </a:solidFill>
              </a:rPr>
              <a:t>(919) 814-4300</a:t>
            </a:r>
          </a:p>
          <a:p>
            <a:r>
              <a:rPr lang="en-US" b="1" dirty="0">
                <a:solidFill>
                  <a:srgbClr val="00247D"/>
                </a:solidFill>
              </a:rPr>
              <a:t>Visit the </a:t>
            </a:r>
            <a:r>
              <a:rPr lang="en-US" b="1" dirty="0">
                <a:solidFill>
                  <a:srgbClr val="00247D"/>
                </a:solidFill>
                <a:hlinkClick r:id="rId11"/>
              </a:rPr>
              <a:t>LGC Website</a:t>
            </a:r>
            <a:endParaRPr lang="en-US" b="1" dirty="0">
              <a:solidFill>
                <a:srgbClr val="00247D"/>
              </a:solidFill>
            </a:endParaRPr>
          </a:p>
          <a:p>
            <a:r>
              <a:rPr lang="en-US" b="1" dirty="0">
                <a:solidFill>
                  <a:srgbClr val="00247D"/>
                </a:solidFill>
              </a:rPr>
              <a:t>Sign up for the </a:t>
            </a:r>
            <a:r>
              <a:rPr lang="en-US" b="1" dirty="0">
                <a:solidFill>
                  <a:srgbClr val="00247D"/>
                </a:solidFill>
                <a:hlinkClick r:id="rId12"/>
              </a:rPr>
              <a:t>LGC Staff Blog</a:t>
            </a:r>
            <a:endParaRPr lang="en-US" b="1" dirty="0">
              <a:solidFill>
                <a:srgbClr val="00247D"/>
              </a:solidFill>
            </a:endParaRPr>
          </a:p>
          <a:p>
            <a:r>
              <a:rPr lang="en-US" b="1" dirty="0">
                <a:solidFill>
                  <a:srgbClr val="00247D"/>
                </a:solidFill>
              </a:rPr>
              <a:t>Stay up to date with </a:t>
            </a:r>
            <a:r>
              <a:rPr lang="en-US" b="1" dirty="0">
                <a:solidFill>
                  <a:srgbClr val="00247D"/>
                </a:solidFill>
                <a:hlinkClick r:id="rId13"/>
              </a:rPr>
              <a:t>SLGFD Memos</a:t>
            </a:r>
            <a:endParaRPr lang="en-US" b="1" dirty="0">
              <a:solidFill>
                <a:srgbClr val="00247D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594E99-3E56-5EBD-ACB6-12D04538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44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Quiz: Module 5</a:t>
            </a:r>
            <a:endParaRPr lang="en-US" sz="32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6775"/>
            <a:ext cx="5907833" cy="34337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247D"/>
                </a:solidFill>
              </a:rPr>
              <a:t>How often does the LGBFCA require each local government to have an audit?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247D"/>
                </a:solidFill>
              </a:rPr>
              <a:t>Who is responsible for selecting and entering into a contract with a qualified auditor?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247D"/>
                </a:solidFill>
              </a:rPr>
              <a:t>Does the auditor have to present the findings of the audit to the governing board at a public meeting?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 descr="The word &quot;quiz&quot; spelled out in block capital letters on a starburst background">
            <a:extLst>
              <a:ext uri="{FF2B5EF4-FFF2-40B4-BE49-F238E27FC236}">
                <a16:creationId xmlns:a16="http://schemas.microsoft.com/office/drawing/2014/main" id="{4F32634F-C6A4-974F-960C-7459AF085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236" y="2636775"/>
            <a:ext cx="3752744" cy="228981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FFC93-2EA8-4226-C85C-B6C20925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7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Annual Audit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8" y="2611450"/>
            <a:ext cx="6235980" cy="2991508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47D"/>
                </a:solidFill>
              </a:rPr>
              <a:t>The Local Government Budget and Fiscal Control Act (LGBFCA) requires each local government and public authority to have an audit performed annually by an independent certified public accountant.</a:t>
            </a:r>
            <a:r>
              <a:rPr lang="en-US" sz="2600" baseline="30000" dirty="0">
                <a:solidFill>
                  <a:srgbClr val="00247D"/>
                </a:solidFill>
              </a:rPr>
              <a:t>[1]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400" baseline="30000" dirty="0">
              <a:solidFill>
                <a:srgbClr val="00247D"/>
              </a:solidFill>
            </a:endParaRPr>
          </a:p>
          <a:p>
            <a:r>
              <a:rPr lang="en-US" sz="2600" dirty="0">
                <a:solidFill>
                  <a:srgbClr val="00247D"/>
                </a:solidFill>
              </a:rPr>
              <a:t>The auditor performs various audit procedures to examine the unit’s accounts.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600" baseline="300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A8305C-3AA4-2566-E467-8AD58B5AAEFA}"/>
              </a:ext>
            </a:extLst>
          </p:cNvPr>
          <p:cNvSpPr txBox="1">
            <a:spLocks/>
          </p:cNvSpPr>
          <p:nvPr/>
        </p:nvSpPr>
        <p:spPr>
          <a:xfrm>
            <a:off x="6975571" y="2557588"/>
            <a:ext cx="4800117" cy="3433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00247D"/>
                </a:solidFill>
              </a:rPr>
              <a:t>Completed audits are submitted to LGC staff for review and made available to the public on the </a:t>
            </a:r>
            <a:r>
              <a:rPr lang="en-US" sz="2600" dirty="0">
                <a:solidFill>
                  <a:srgbClr val="00247D"/>
                </a:solidFill>
                <a:hlinkClick r:id="rId3"/>
              </a:rPr>
              <a:t>LGC website</a:t>
            </a:r>
            <a:r>
              <a:rPr lang="en-US" sz="2600" dirty="0">
                <a:solidFill>
                  <a:srgbClr val="00247D"/>
                </a:solidFill>
              </a:rPr>
              <a:t>.</a:t>
            </a: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endParaRPr lang="en-US" sz="2200" dirty="0">
              <a:solidFill>
                <a:srgbClr val="00247D"/>
              </a:solidFill>
            </a:endParaRPr>
          </a:p>
          <a:p>
            <a:endParaRPr lang="en-US" sz="2200" dirty="0">
              <a:solidFill>
                <a:srgbClr val="00247D"/>
              </a:solidFill>
            </a:endParaRPr>
          </a:p>
        </p:txBody>
      </p:sp>
      <p:pic>
        <p:nvPicPr>
          <p:cNvPr id="14" name="Graphic 13" descr="Internet outline">
            <a:extLst>
              <a:ext uri="{FF2B5EF4-FFF2-40B4-BE49-F238E27FC236}">
                <a16:creationId xmlns:a16="http://schemas.microsoft.com/office/drawing/2014/main" id="{890BDDC3-957F-3D29-610C-5DCC85C43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4460" y="4107204"/>
            <a:ext cx="1782337" cy="1782337"/>
          </a:xfrm>
          <a:prstGeom prst="rect">
            <a:avLst/>
          </a:prstGeom>
        </p:spPr>
      </p:pic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261D7B5D-9B42-FB58-BAC9-F7FA46B97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7" y="6307005"/>
            <a:ext cx="6465621" cy="365125"/>
          </a:xfrm>
        </p:spPr>
        <p:txBody>
          <a:bodyPr/>
          <a:lstStyle/>
          <a:p>
            <a:pPr algn="l"/>
            <a:r>
              <a:rPr lang="en-US" sz="1600" baseline="30000" dirty="0"/>
              <a:t>[1]</a:t>
            </a:r>
            <a:r>
              <a:rPr lang="en-US" sz="1600" dirty="0">
                <a:hlinkClick r:id="rId6"/>
              </a:rPr>
              <a:t>G.S. 159-34(a)</a:t>
            </a:r>
            <a:endParaRPr lang="en-US" sz="16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5A2C6-2AEB-5FF8-426D-A5A95645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6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Audit Contracts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738" y="2629023"/>
            <a:ext cx="5907833" cy="3433763"/>
          </a:xfrm>
        </p:spPr>
        <p:txBody>
          <a:bodyPr>
            <a:normAutofit fontScale="92500" lnSpcReduction="100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47D"/>
                </a:solidFill>
              </a:rPr>
              <a:t>The governing board is responsible for selecting and entering into a contract with a qualified auditor.</a:t>
            </a:r>
            <a:r>
              <a:rPr lang="en-US" sz="2600" baseline="30000" dirty="0">
                <a:solidFill>
                  <a:srgbClr val="00247D"/>
                </a:solidFill>
              </a:rPr>
              <a:t>[2]</a:t>
            </a:r>
          </a:p>
          <a:p>
            <a:r>
              <a:rPr lang="en-US" sz="2600" dirty="0">
                <a:solidFill>
                  <a:srgbClr val="00247D"/>
                </a:solidFill>
              </a:rPr>
              <a:t>It is a best practice to periodically issue a Request for Proposal (RFP) for audit services. </a:t>
            </a:r>
          </a:p>
          <a:p>
            <a:pPr lvl="1"/>
            <a:r>
              <a:rPr lang="en-US" dirty="0">
                <a:solidFill>
                  <a:srgbClr val="00247D"/>
                </a:solidFill>
              </a:rPr>
              <a:t>Consider issuing an RFP every 3-5 years.  </a:t>
            </a:r>
          </a:p>
          <a:p>
            <a:r>
              <a:rPr lang="en-US" sz="2600" dirty="0">
                <a:solidFill>
                  <a:srgbClr val="00247D"/>
                </a:solidFill>
                <a:hlinkClick r:id="rId2"/>
              </a:rPr>
              <a:t>Audit contract forms</a:t>
            </a:r>
            <a:r>
              <a:rPr lang="en-US" sz="2600" dirty="0">
                <a:solidFill>
                  <a:srgbClr val="00247D"/>
                </a:solidFill>
              </a:rPr>
              <a:t>, </a:t>
            </a:r>
            <a:r>
              <a:rPr lang="en-US" sz="2600" dirty="0">
                <a:solidFill>
                  <a:srgbClr val="00247D"/>
                </a:solidFill>
                <a:hlinkClick r:id="rId3"/>
              </a:rPr>
              <a:t>sample RFPs</a:t>
            </a:r>
            <a:r>
              <a:rPr lang="en-US" sz="2600" dirty="0">
                <a:solidFill>
                  <a:srgbClr val="00247D"/>
                </a:solidFill>
              </a:rPr>
              <a:t> and other audit resources are available on the </a:t>
            </a:r>
            <a:r>
              <a:rPr lang="en-US" sz="2600" dirty="0">
                <a:solidFill>
                  <a:srgbClr val="00247D"/>
                </a:solidFill>
                <a:hlinkClick r:id="rId4"/>
              </a:rPr>
              <a:t>LGC website</a:t>
            </a:r>
            <a:r>
              <a:rPr lang="en-US" sz="2600" dirty="0">
                <a:solidFill>
                  <a:srgbClr val="00247D"/>
                </a:solidFill>
              </a:rPr>
              <a:t>. </a:t>
            </a:r>
            <a:endParaRPr lang="en-US" sz="2600" baseline="300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 descr="Stock photo of a man in a suit presenting a contract for signing">
            <a:extLst>
              <a:ext uri="{FF2B5EF4-FFF2-40B4-BE49-F238E27FC236}">
                <a16:creationId xmlns:a16="http://schemas.microsoft.com/office/drawing/2014/main" id="{C6F3F130-C672-ED14-BFBF-1240B9F4D9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2696" y="1749451"/>
            <a:ext cx="3895145" cy="25878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3BFAFB-F421-9C89-2F01-FBA1F4967F81}"/>
              </a:ext>
            </a:extLst>
          </p:cNvPr>
          <p:cNvSpPr txBox="1"/>
          <p:nvPr/>
        </p:nvSpPr>
        <p:spPr>
          <a:xfrm>
            <a:off x="7063674" y="4388195"/>
            <a:ext cx="4788801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600" b="1" dirty="0">
                <a:solidFill>
                  <a:srgbClr val="00247D"/>
                </a:solidFill>
              </a:rPr>
              <a:t>Audit contracts </a:t>
            </a:r>
            <a:r>
              <a:rPr lang="en-US" sz="2600" dirty="0">
                <a:solidFill>
                  <a:srgbClr val="00247D"/>
                </a:solidFill>
              </a:rPr>
              <a:t>must include specific requirements</a:t>
            </a:r>
            <a:r>
              <a:rPr lang="en-US" sz="2600" baseline="30000" dirty="0">
                <a:solidFill>
                  <a:srgbClr val="00247D"/>
                </a:solidFill>
              </a:rPr>
              <a:t>[3]</a:t>
            </a:r>
            <a:r>
              <a:rPr lang="en-US" sz="2600" dirty="0">
                <a:solidFill>
                  <a:srgbClr val="00247D"/>
                </a:solidFill>
              </a:rPr>
              <a:t> and be approved by the LGC prior to any work starting.</a:t>
            </a:r>
            <a:r>
              <a:rPr lang="en-US" sz="2600" baseline="30000" dirty="0">
                <a:solidFill>
                  <a:srgbClr val="00247D"/>
                </a:solidFill>
              </a:rPr>
              <a:t>[4][5]  </a:t>
            </a:r>
            <a:endParaRPr lang="en-US" sz="2600" dirty="0">
              <a:solidFill>
                <a:srgbClr val="00247D"/>
              </a:solidFill>
            </a:endParaRPr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317BC761-79CD-3773-6519-CBDCE214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7" y="6307005"/>
            <a:ext cx="7486656" cy="365125"/>
          </a:xfrm>
        </p:spPr>
        <p:txBody>
          <a:bodyPr/>
          <a:lstStyle/>
          <a:p>
            <a:pPr algn="l"/>
            <a:r>
              <a:rPr lang="en-US" sz="1600" baseline="30000" dirty="0"/>
              <a:t>[2]</a:t>
            </a:r>
            <a:r>
              <a:rPr lang="en-US" sz="1600" dirty="0">
                <a:hlinkClick r:id="rId7"/>
              </a:rPr>
              <a:t>G.S. 159-34(a)</a:t>
            </a:r>
            <a:r>
              <a:rPr lang="en-US" sz="1600" dirty="0"/>
              <a:t>  </a:t>
            </a:r>
            <a:r>
              <a:rPr lang="en-US" sz="1600" baseline="30000" dirty="0"/>
              <a:t>[3]</a:t>
            </a:r>
            <a:r>
              <a:rPr lang="en-US" sz="1600" dirty="0">
                <a:hlinkClick r:id="rId8"/>
              </a:rPr>
              <a:t>20 NCAC 03 .0502 (c)</a:t>
            </a:r>
            <a:r>
              <a:rPr lang="en-US" sz="1600" dirty="0"/>
              <a:t> </a:t>
            </a:r>
            <a:r>
              <a:rPr lang="en-US" sz="1600" baseline="30000" dirty="0"/>
              <a:t>[4]</a:t>
            </a:r>
            <a:r>
              <a:rPr lang="en-US" sz="1600" dirty="0">
                <a:hlinkClick r:id="rId7"/>
              </a:rPr>
              <a:t>G.S. 159-34(a)(v)</a:t>
            </a:r>
            <a:r>
              <a:rPr lang="en-US" sz="1600" dirty="0"/>
              <a:t>  </a:t>
            </a:r>
            <a:r>
              <a:rPr lang="en-US" sz="1600" baseline="30000" dirty="0"/>
              <a:t>[5]</a:t>
            </a:r>
            <a:r>
              <a:rPr lang="en-US" sz="1600" dirty="0">
                <a:hlinkClick r:id="rId9"/>
              </a:rPr>
              <a:t>20 NCAC 03 .0501</a:t>
            </a:r>
            <a:endParaRPr lang="en-US" sz="16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098610-C061-7EED-BCCB-AAA5FA2C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F2D67B-E72F-B9CB-71FB-E99229DC4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947423" y="3168520"/>
            <a:ext cx="0" cy="263803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67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When is LGC Approval Required?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89" y="3161459"/>
            <a:ext cx="5907832" cy="188918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600" dirty="0">
                <a:solidFill>
                  <a:srgbClr val="00247D"/>
                </a:solidFill>
              </a:rPr>
              <a:t>The LGC </a:t>
            </a:r>
            <a:r>
              <a:rPr lang="en-US" sz="2600" b="1" dirty="0">
                <a:solidFill>
                  <a:srgbClr val="00247D"/>
                </a:solidFill>
              </a:rPr>
              <a:t>must</a:t>
            </a:r>
            <a:r>
              <a:rPr lang="en-US" sz="2600" dirty="0">
                <a:solidFill>
                  <a:srgbClr val="00247D"/>
                </a:solidFill>
              </a:rPr>
              <a:t> </a:t>
            </a:r>
            <a:r>
              <a:rPr lang="en-US" sz="2600" b="1" dirty="0">
                <a:solidFill>
                  <a:srgbClr val="00247D"/>
                </a:solidFill>
              </a:rPr>
              <a:t>approve</a:t>
            </a:r>
            <a:r>
              <a:rPr lang="en-US" sz="2600" dirty="0">
                <a:solidFill>
                  <a:srgbClr val="00247D"/>
                </a:solidFill>
              </a:rPr>
              <a:t>:</a:t>
            </a:r>
          </a:p>
          <a:p>
            <a:r>
              <a:rPr lang="en-US" sz="2600" dirty="0">
                <a:solidFill>
                  <a:srgbClr val="00247D"/>
                </a:solidFill>
              </a:rPr>
              <a:t>Audit contracts (before work begins)</a:t>
            </a:r>
            <a:endParaRPr lang="en-US" sz="2600" baseline="30000" dirty="0">
              <a:solidFill>
                <a:srgbClr val="00247D"/>
              </a:solidFill>
            </a:endParaRPr>
          </a:p>
          <a:p>
            <a:r>
              <a:rPr lang="en-US" sz="2600" dirty="0">
                <a:solidFill>
                  <a:srgbClr val="00247D"/>
                </a:solidFill>
              </a:rPr>
              <a:t>Audit invoices (before they are paid by the unit)</a:t>
            </a:r>
            <a:r>
              <a:rPr lang="en-US" sz="2600" baseline="30000" dirty="0">
                <a:solidFill>
                  <a:srgbClr val="00247D"/>
                </a:solidFill>
              </a:rPr>
              <a:t>[6]</a:t>
            </a:r>
          </a:p>
          <a:p>
            <a:pPr lvl="1"/>
            <a:endParaRPr lang="en-US" sz="22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F2D67B-E72F-B9CB-71FB-E99229DC4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22571" y="3007459"/>
            <a:ext cx="0" cy="263803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86CC7B-D544-D8B4-3329-C8C6F1290CF8}"/>
              </a:ext>
            </a:extLst>
          </p:cNvPr>
          <p:cNvSpPr txBox="1">
            <a:spLocks/>
          </p:cNvSpPr>
          <p:nvPr/>
        </p:nvSpPr>
        <p:spPr>
          <a:xfrm>
            <a:off x="6502518" y="2494656"/>
            <a:ext cx="5573732" cy="38269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247D"/>
                </a:solidFill>
              </a:rPr>
              <a:t>The LGC does </a:t>
            </a:r>
            <a:r>
              <a:rPr lang="en-US" b="1" dirty="0">
                <a:solidFill>
                  <a:srgbClr val="00247D"/>
                </a:solidFill>
              </a:rPr>
              <a:t>not</a:t>
            </a:r>
            <a:r>
              <a:rPr lang="en-US" dirty="0">
                <a:solidFill>
                  <a:srgbClr val="00247D"/>
                </a:solidFill>
              </a:rPr>
              <a:t> </a:t>
            </a:r>
            <a:r>
              <a:rPr lang="en-US" b="1" dirty="0">
                <a:solidFill>
                  <a:srgbClr val="00247D"/>
                </a:solidFill>
              </a:rPr>
              <a:t>approve</a:t>
            </a:r>
            <a:r>
              <a:rPr lang="en-US" dirty="0">
                <a:solidFill>
                  <a:srgbClr val="00247D"/>
                </a:solidFill>
              </a:rPr>
              <a:t>:</a:t>
            </a:r>
          </a:p>
          <a:p>
            <a:r>
              <a:rPr lang="en-US" sz="2600" dirty="0">
                <a:solidFill>
                  <a:srgbClr val="00247D"/>
                </a:solidFill>
              </a:rPr>
              <a:t>Audits</a:t>
            </a:r>
          </a:p>
          <a:p>
            <a:pPr lvl="1"/>
            <a:r>
              <a:rPr lang="en-US" sz="2200" dirty="0">
                <a:solidFill>
                  <a:srgbClr val="00247D"/>
                </a:solidFill>
              </a:rPr>
              <a:t>While the completed audit must be filed with and reviewed by the LGC, the LGC does not approve audits.</a:t>
            </a:r>
          </a:p>
          <a:p>
            <a:r>
              <a:rPr lang="en-US" sz="2600" dirty="0">
                <a:solidFill>
                  <a:srgbClr val="00247D"/>
                </a:solidFill>
              </a:rPr>
              <a:t>Auditors</a:t>
            </a:r>
          </a:p>
          <a:p>
            <a:pPr lvl="1"/>
            <a:r>
              <a:rPr lang="en-US" sz="2200" dirty="0">
                <a:solidFill>
                  <a:srgbClr val="00247D"/>
                </a:solidFill>
              </a:rPr>
              <a:t>The LGC maintains a </a:t>
            </a:r>
            <a:r>
              <a:rPr lang="en-US" sz="2200" dirty="0">
                <a:solidFill>
                  <a:srgbClr val="00247D"/>
                </a:solidFill>
                <a:hlinkClick r:id="rId3"/>
              </a:rPr>
              <a:t>list of firms</a:t>
            </a:r>
            <a:r>
              <a:rPr lang="en-US" sz="2200" dirty="0">
                <a:solidFill>
                  <a:srgbClr val="00247D"/>
                </a:solidFill>
              </a:rPr>
              <a:t> offering audit and non-audit services.</a:t>
            </a:r>
          </a:p>
          <a:p>
            <a:pPr lvl="1"/>
            <a:r>
              <a:rPr lang="en-US" sz="2200" dirty="0">
                <a:solidFill>
                  <a:srgbClr val="00247D"/>
                </a:solidFill>
              </a:rPr>
              <a:t>This list is offered purely as a resource for local governments.</a:t>
            </a:r>
          </a:p>
          <a:p>
            <a:pPr lvl="1"/>
            <a:r>
              <a:rPr lang="en-US" sz="2200" dirty="0">
                <a:solidFill>
                  <a:srgbClr val="00247D"/>
                </a:solidFill>
              </a:rPr>
              <a:t>Neither the LGC nor its staff recommend, endorse, or approve firms.</a:t>
            </a:r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317BC761-79CD-3773-6519-CBDCE214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7" y="6307005"/>
            <a:ext cx="7486656" cy="365125"/>
          </a:xfrm>
        </p:spPr>
        <p:txBody>
          <a:bodyPr/>
          <a:lstStyle/>
          <a:p>
            <a:pPr algn="l"/>
            <a:r>
              <a:rPr lang="en-US" sz="1600" baseline="30000" dirty="0"/>
              <a:t>[6]</a:t>
            </a:r>
            <a:r>
              <a:rPr lang="en-US" sz="1600" dirty="0">
                <a:hlinkClick r:id="rId4"/>
              </a:rPr>
              <a:t>G.S. 159-34(a)</a:t>
            </a:r>
            <a:endParaRPr lang="en-US" sz="16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098610-C061-7EED-BCCB-AAA5FA2C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2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Modified and Unmodified Opinions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7588"/>
            <a:ext cx="6187068" cy="3623727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>
                <a:solidFill>
                  <a:srgbClr val="00247D"/>
                </a:solidFill>
              </a:rPr>
              <a:t>The a</a:t>
            </a:r>
            <a:r>
              <a:rPr lang="en-US" sz="2800" dirty="0">
                <a:solidFill>
                  <a:srgbClr val="00247D"/>
                </a:solidFill>
              </a:rPr>
              <a:t>uditor will give an opinion on whether the unit’s financial statements are presented in accordance with generally accepted accounting principles.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1000" b="1" dirty="0">
              <a:solidFill>
                <a:srgbClr val="00247D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b="1" dirty="0">
                <a:solidFill>
                  <a:srgbClr val="00247D"/>
                </a:solidFill>
              </a:rPr>
              <a:t>This can take one of two forms: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247D"/>
                </a:solidFill>
              </a:rPr>
              <a:t>Unmodified opinion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247D"/>
                </a:solidFill>
              </a:rPr>
              <a:t>Modified opinion</a:t>
            </a:r>
            <a:endParaRPr lang="en-US" sz="2200" dirty="0">
              <a:solidFill>
                <a:srgbClr val="00247D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47D"/>
              </a:solidFill>
            </a:endParaRP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endParaRPr lang="en-US" sz="2200" dirty="0">
              <a:solidFill>
                <a:srgbClr val="00247D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2" name="Picture 11" descr="Stock image of a person holding a magnifying glass above the word &quot;audit&quot;">
            <a:extLst>
              <a:ext uri="{FF2B5EF4-FFF2-40B4-BE49-F238E27FC236}">
                <a16:creationId xmlns:a16="http://schemas.microsoft.com/office/drawing/2014/main" id="{CCFC908E-D940-0966-C01B-F3ACC1D93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704" y="2339789"/>
            <a:ext cx="4041335" cy="362373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2AFA99-D87A-BF5B-699C-B87BEF8CB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75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Modified and Unmodified Opinions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CF47E5-688A-F2FD-1396-172D060C5003}"/>
              </a:ext>
            </a:extLst>
          </p:cNvPr>
          <p:cNvSpPr txBox="1">
            <a:spLocks/>
          </p:cNvSpPr>
          <p:nvPr/>
        </p:nvSpPr>
        <p:spPr>
          <a:xfrm>
            <a:off x="233992" y="2690024"/>
            <a:ext cx="5581262" cy="3433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47D"/>
                </a:solidFill>
              </a:rPr>
              <a:t>An </a:t>
            </a:r>
            <a:r>
              <a:rPr lang="en-US" sz="2400" b="1" u="sng" dirty="0">
                <a:solidFill>
                  <a:srgbClr val="00247D"/>
                </a:solidFill>
              </a:rPr>
              <a:t>unmodified</a:t>
            </a:r>
            <a:r>
              <a:rPr lang="en-US" sz="2400" b="1" dirty="0">
                <a:solidFill>
                  <a:srgbClr val="00247D"/>
                </a:solidFill>
              </a:rPr>
              <a:t> opinion is issued when:</a:t>
            </a:r>
          </a:p>
          <a:p>
            <a:r>
              <a:rPr lang="en-US" sz="2400" dirty="0">
                <a:solidFill>
                  <a:srgbClr val="00247D"/>
                </a:solidFill>
              </a:rPr>
              <a:t>The auditor determines that a unit’s financial statements are presented </a:t>
            </a:r>
            <a:r>
              <a:rPr lang="en-US" sz="2400" b="1" dirty="0">
                <a:solidFill>
                  <a:srgbClr val="00247D"/>
                </a:solidFill>
              </a:rPr>
              <a:t>fairly</a:t>
            </a:r>
            <a:r>
              <a:rPr lang="en-US" sz="2400" dirty="0">
                <a:solidFill>
                  <a:srgbClr val="00247D"/>
                </a:solidFill>
              </a:rPr>
              <a:t>, meaning they provide a generally accurate picture of the unit’s finances.</a:t>
            </a:r>
          </a:p>
          <a:p>
            <a:r>
              <a:rPr lang="en-US" sz="2400" dirty="0">
                <a:solidFill>
                  <a:srgbClr val="00247D"/>
                </a:solidFill>
              </a:rPr>
              <a:t>There are </a:t>
            </a:r>
            <a:r>
              <a:rPr lang="en-US" sz="2400" b="1" dirty="0">
                <a:solidFill>
                  <a:srgbClr val="00247D"/>
                </a:solidFill>
              </a:rPr>
              <a:t>no</a:t>
            </a:r>
            <a:r>
              <a:rPr lang="en-US" sz="2400" dirty="0">
                <a:solidFill>
                  <a:srgbClr val="00247D"/>
                </a:solidFill>
              </a:rPr>
              <a:t> </a:t>
            </a:r>
            <a:r>
              <a:rPr lang="en-US" sz="2400" b="1" dirty="0">
                <a:solidFill>
                  <a:srgbClr val="00247D"/>
                </a:solidFill>
              </a:rPr>
              <a:t>material misstatements</a:t>
            </a:r>
            <a:r>
              <a:rPr lang="en-US" sz="2400" dirty="0">
                <a:solidFill>
                  <a:srgbClr val="00247D"/>
                </a:solidFill>
              </a:rPr>
              <a:t> – misstatements that could give a false impression of the unit’s financial position.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023756"/>
            <a:ext cx="6096000" cy="2309168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247D"/>
                </a:solidFill>
              </a:rPr>
              <a:t>An unmodified opinion is </a:t>
            </a:r>
            <a:r>
              <a:rPr lang="en-US" sz="2400" b="1" u="sng" dirty="0">
                <a:solidFill>
                  <a:srgbClr val="00247D"/>
                </a:solidFill>
              </a:rPr>
              <a:t>not</a:t>
            </a:r>
            <a:r>
              <a:rPr lang="en-US" sz="2400" b="1" dirty="0">
                <a:solidFill>
                  <a:srgbClr val="00247D"/>
                </a:solidFill>
              </a:rPr>
              <a:t>: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47D"/>
                </a:solidFill>
              </a:rPr>
              <a:t>A finding that everything is 100% correct.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47D"/>
                </a:solidFill>
              </a:rPr>
              <a:t>A guarantee there has been no fraud.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47D"/>
                </a:solidFill>
              </a:rPr>
              <a:t>A statement that the unit did a good job with public funds.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47D"/>
              </a:solidFill>
            </a:endParaRP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endParaRPr lang="en-US" sz="2200" dirty="0">
              <a:solidFill>
                <a:srgbClr val="00247D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0F1BBDC-12CA-D77D-74C5-686AF917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6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90BFB9-819C-AEF1-6BC9-921F0B5E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2772" y="2879153"/>
            <a:ext cx="0" cy="263803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7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Modified and Unmodified Opinions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CF47E5-688A-F2FD-1396-172D060C5003}"/>
              </a:ext>
            </a:extLst>
          </p:cNvPr>
          <p:cNvSpPr txBox="1">
            <a:spLocks/>
          </p:cNvSpPr>
          <p:nvPr/>
        </p:nvSpPr>
        <p:spPr>
          <a:xfrm>
            <a:off x="233992" y="2690024"/>
            <a:ext cx="5581262" cy="3433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47D"/>
                </a:solidFill>
              </a:rPr>
              <a:t>A </a:t>
            </a:r>
            <a:r>
              <a:rPr lang="en-US" sz="2400" b="1" u="sng" dirty="0">
                <a:solidFill>
                  <a:srgbClr val="00247D"/>
                </a:solidFill>
              </a:rPr>
              <a:t>modified</a:t>
            </a:r>
            <a:r>
              <a:rPr lang="en-US" sz="2400" b="1" dirty="0">
                <a:solidFill>
                  <a:srgbClr val="00247D"/>
                </a:solidFill>
              </a:rPr>
              <a:t> opinion is issued when:</a:t>
            </a:r>
          </a:p>
          <a:p>
            <a:r>
              <a:rPr lang="en-US" sz="2400" dirty="0">
                <a:solidFill>
                  <a:srgbClr val="00247D"/>
                </a:solidFill>
              </a:rPr>
              <a:t>The auditor determines that a unit’s financial statements contain </a:t>
            </a:r>
            <a:r>
              <a:rPr lang="en-US" sz="2400" b="1" dirty="0">
                <a:solidFill>
                  <a:srgbClr val="00247D"/>
                </a:solidFill>
              </a:rPr>
              <a:t>material misstatements</a:t>
            </a:r>
            <a:r>
              <a:rPr lang="en-US" sz="2400" dirty="0">
                <a:solidFill>
                  <a:srgbClr val="00247D"/>
                </a:solidFill>
              </a:rPr>
              <a:t>, which create a wrong or  misleading picture of the unit’s finances.</a:t>
            </a:r>
          </a:p>
          <a:p>
            <a:pPr lvl="1"/>
            <a:r>
              <a:rPr lang="en-US" dirty="0">
                <a:solidFill>
                  <a:srgbClr val="00247D"/>
                </a:solidFill>
              </a:rPr>
              <a:t>Material misstatements may include incorrect or missing information.</a:t>
            </a:r>
          </a:p>
        </p:txBody>
      </p:sp>
      <p:pic>
        <p:nvPicPr>
          <p:cNvPr id="20" name="Graphic 19" descr="Warning with solid fill">
            <a:extLst>
              <a:ext uri="{FF2B5EF4-FFF2-40B4-BE49-F238E27FC236}">
                <a16:creationId xmlns:a16="http://schemas.microsoft.com/office/drawing/2014/main" id="{E93032A8-46FD-94C5-838D-2F828D0A4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0966" y="2332126"/>
            <a:ext cx="1397539" cy="13975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695" y="3796596"/>
            <a:ext cx="3528256" cy="1498297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247D"/>
                </a:solidFill>
              </a:rPr>
              <a:t>In most cases, LGC staff will not accept an audit with a modified opinion. </a:t>
            </a:r>
            <a:endParaRPr lang="en-US" sz="24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0F1BBDC-12CA-D77D-74C5-686AF917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7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90BFB9-819C-AEF1-6BC9-921F0B5E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05701" y="2879153"/>
            <a:ext cx="0" cy="263803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76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Assessment of Internal Controls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93" y="2612189"/>
            <a:ext cx="5910440" cy="369786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47D"/>
                </a:solidFill>
              </a:rPr>
              <a:t>In addition to determining if financial statements are presented fairly, the auditor must also review the unit’s system of internal controls.</a:t>
            </a:r>
            <a:r>
              <a:rPr lang="en-US" sz="2400" baseline="30000" dirty="0">
                <a:solidFill>
                  <a:srgbClr val="00247D"/>
                </a:solidFill>
              </a:rPr>
              <a:t>[7]</a:t>
            </a:r>
          </a:p>
          <a:p>
            <a:r>
              <a:rPr lang="en-US" sz="2400" b="1" dirty="0">
                <a:solidFill>
                  <a:srgbClr val="00247D"/>
                </a:solidFill>
              </a:rPr>
              <a:t>Internal controls </a:t>
            </a:r>
            <a:r>
              <a:rPr lang="en-US" sz="2400" dirty="0">
                <a:solidFill>
                  <a:srgbClr val="00247D"/>
                </a:solidFill>
              </a:rPr>
              <a:t>are policies and procedures that a unit implements to protect assets and ensure accountability. </a:t>
            </a:r>
          </a:p>
          <a:p>
            <a:r>
              <a:rPr lang="en-US" sz="2400" dirty="0">
                <a:solidFill>
                  <a:srgbClr val="00247D"/>
                </a:solidFill>
              </a:rPr>
              <a:t>The auditor will provide a letter with findings and recommendations for improving internal controls.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>
              <a:solidFill>
                <a:srgbClr val="00247D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47D"/>
              </a:solidFill>
            </a:endParaRP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endParaRPr lang="en-US" sz="2200" dirty="0">
              <a:solidFill>
                <a:srgbClr val="00247D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Picture 8" descr="Stock image of a magnifying glass hovering over the words &quot;Internal Controls&quot;">
            <a:extLst>
              <a:ext uri="{FF2B5EF4-FFF2-40B4-BE49-F238E27FC236}">
                <a16:creationId xmlns:a16="http://schemas.microsoft.com/office/drawing/2014/main" id="{CC71FC10-8C2B-B484-4C3E-D5EAB08AB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613" y="2658489"/>
            <a:ext cx="4701889" cy="2690638"/>
          </a:xfrm>
          <a:prstGeom prst="rect">
            <a:avLst/>
          </a:prstGeom>
        </p:spPr>
      </p:pic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FE2FDF4F-8003-3361-C8DE-398E79D7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7" y="6307005"/>
            <a:ext cx="6465621" cy="365125"/>
          </a:xfrm>
        </p:spPr>
        <p:txBody>
          <a:bodyPr/>
          <a:lstStyle/>
          <a:p>
            <a:pPr algn="l"/>
            <a:r>
              <a:rPr lang="en-US" sz="1600" baseline="30000" dirty="0"/>
              <a:t>[7]</a:t>
            </a:r>
            <a:r>
              <a:rPr lang="en-US" sz="1600" dirty="0">
                <a:hlinkClick r:id="rId4"/>
              </a:rPr>
              <a:t>20 NCAC 03 .0502 (c)(2)</a:t>
            </a:r>
            <a:endParaRPr lang="en-US" sz="16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616E3C-2722-3DCF-AE15-8374E51F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49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87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Audit Deadline and Amended</a:t>
            </a:r>
            <a:r>
              <a:rPr lang="en-US" dirty="0">
                <a:solidFill>
                  <a:srgbClr val="00247D"/>
                </a:solidFill>
                <a:latin typeface="Calibri Light" panose="020F0302020204030204"/>
              </a:rPr>
              <a:t> Contracts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54" y="2636775"/>
            <a:ext cx="6083461" cy="3891345"/>
          </a:xfrm>
        </p:spPr>
        <p:txBody>
          <a:bodyPr>
            <a:normAutofit fontScale="85000" lnSpcReduction="2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47D"/>
                </a:solidFill>
              </a:rPr>
              <a:t>Completed audits for fiscal years ending June 30, 2025, and later are due to the LGC six months after fiscal year end (</a:t>
            </a:r>
            <a:r>
              <a:rPr lang="en-US" sz="2800" b="1" dirty="0">
                <a:solidFill>
                  <a:srgbClr val="00247D"/>
                </a:solidFill>
              </a:rPr>
              <a:t>December 31</a:t>
            </a:r>
            <a:r>
              <a:rPr lang="en-US" sz="2800" dirty="0">
                <a:solidFill>
                  <a:srgbClr val="00247D"/>
                </a:solidFill>
              </a:rPr>
              <a:t>).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rgbClr val="00247D"/>
                </a:solidFill>
              </a:rPr>
              <a:t>See the </a:t>
            </a:r>
            <a:r>
              <a:rPr lang="en-US" dirty="0">
                <a:solidFill>
                  <a:srgbClr val="00247D"/>
                </a:solidFill>
                <a:hlinkClick r:id="rId2"/>
              </a:rPr>
              <a:t>LGC staff blog</a:t>
            </a:r>
            <a:r>
              <a:rPr lang="en-US" dirty="0">
                <a:solidFill>
                  <a:srgbClr val="00247D"/>
                </a:solidFill>
              </a:rPr>
              <a:t> for more information on the new due date.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47D"/>
                </a:solidFill>
              </a:rPr>
              <a:t>Amended contracts are required for any audits submitted on or after </a:t>
            </a:r>
            <a:r>
              <a:rPr lang="en-US" b="1" dirty="0">
                <a:solidFill>
                  <a:srgbClr val="00247D"/>
                </a:solidFill>
              </a:rPr>
              <a:t>January 1</a:t>
            </a:r>
            <a:r>
              <a:rPr lang="en-US" dirty="0">
                <a:solidFill>
                  <a:srgbClr val="00247D"/>
                </a:solidFill>
              </a:rPr>
              <a:t>.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rgbClr val="00247D"/>
                </a:solidFill>
              </a:rPr>
              <a:t>The amended contract must specify the revised date the unit plans to file its completed audit.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rgbClr val="00247D"/>
                </a:solidFill>
              </a:rPr>
              <a:t>There is no “grace period” for submission of amended contracts.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rgbClr val="00247D"/>
                </a:solidFill>
              </a:rPr>
              <a:t>Specific instructions and the contract amendment form are available on the </a:t>
            </a:r>
            <a:r>
              <a:rPr lang="en-US" dirty="0">
                <a:solidFill>
                  <a:srgbClr val="00247D"/>
                </a:solidFill>
                <a:hlinkClick r:id="rId3"/>
              </a:rPr>
              <a:t>LGC website</a:t>
            </a:r>
            <a:r>
              <a:rPr lang="en-US" dirty="0">
                <a:solidFill>
                  <a:srgbClr val="00247D"/>
                </a:solidFill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CD843-2EA8-C452-10A2-18B54CA6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000" y="2339789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230DC8D-4B7C-027B-D98F-F55F963CD7B5}"/>
              </a:ext>
            </a:extLst>
          </p:cNvPr>
          <p:cNvSpPr txBox="1"/>
          <p:nvPr/>
        </p:nvSpPr>
        <p:spPr>
          <a:xfrm>
            <a:off x="7194098" y="2886588"/>
            <a:ext cx="4770777" cy="234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00247D"/>
                </a:solidFill>
              </a:rPr>
              <a:t>Throughout the audit process, the governing board should: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47D"/>
                </a:solidFill>
              </a:rPr>
              <a:t>Set expectations that the audit will be on time.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47D"/>
                </a:solidFill>
              </a:rPr>
              <a:t>Ask for routine updates from staff about the status of the audit. </a:t>
            </a:r>
            <a:endParaRPr lang="en-US" sz="2000" dirty="0">
              <a:solidFill>
                <a:srgbClr val="00247D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6E5734-6A56-738B-FD2F-5C19AE04B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82328" y="2891707"/>
            <a:ext cx="0" cy="233808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B672FF-A2EF-E78B-1BB1-E95789EF4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97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749B1D48414246AA735B60F522209D" ma:contentTypeVersion="9" ma:contentTypeDescription="Create a new document." ma:contentTypeScope="" ma:versionID="41e411bcb892c173a6bf82363949cf3b">
  <xsd:schema xmlns:xsd="http://www.w3.org/2001/XMLSchema" xmlns:xs="http://www.w3.org/2001/XMLSchema" xmlns:p="http://schemas.microsoft.com/office/2006/metadata/properties" xmlns:ns2="d039593b-b3c6-4c10-8732-8aac6422e621" xmlns:ns3="53b27bb2-5cdf-4d5d-a8a9-08b1d48a6f4c" targetNamespace="http://schemas.microsoft.com/office/2006/metadata/properties" ma:root="true" ma:fieldsID="a0b0d398c162cf4084a55c5300ed1bc9" ns2:_="" ns3:_="">
    <xsd:import namespace="d039593b-b3c6-4c10-8732-8aac6422e621"/>
    <xsd:import namespace="53b27bb2-5cdf-4d5d-a8a9-08b1d48a6f4c"/>
    <xsd:element name="properties">
      <xsd:complexType>
        <xsd:sequence>
          <xsd:element name="documentManagement">
            <xsd:complexType>
              <xsd:all>
                <xsd:element ref="ns2:Division" minOccurs="0"/>
                <xsd:element ref="ns3:DescriptionOfUse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9593b-b3c6-4c10-8732-8aac6422e621" elementFormDefault="qualified">
    <xsd:import namespace="http://schemas.microsoft.com/office/2006/documentManagement/types"/>
    <xsd:import namespace="http://schemas.microsoft.com/office/infopath/2007/PartnerControls"/>
    <xsd:element name="Division" ma:index="4" nillable="true" ma:displayName="Division" ma:internalName="Division" ma:readOnly="false">
      <xsd:simpleType>
        <xsd:restriction base="dms:Text"/>
      </xsd:simpleType>
    </xsd:element>
    <xsd:element name="_dlc_DocId" ma:index="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27bb2-5cdf-4d5d-a8a9-08b1d48a6f4c" elementFormDefault="qualified">
    <xsd:import namespace="http://schemas.microsoft.com/office/2006/documentManagement/types"/>
    <xsd:import namespace="http://schemas.microsoft.com/office/infopath/2007/PartnerControls"/>
    <xsd:element name="DescriptionOfUse" ma:index="5" nillable="true" ma:displayName="Description of Use" ma:internalName="Description_x0020_of_x0020_Use0" ma:readOnly="false">
      <xsd:simpleType>
        <xsd:restriction base="dms:Note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vision xmlns="d039593b-b3c6-4c10-8732-8aac6422e621" xsi:nil="true"/>
    <DescriptionOfUse xmlns="53b27bb2-5cdf-4d5d-a8a9-08b1d48a6f4c" xsi:nil="true"/>
    <_dlc_DocId xmlns="d039593b-b3c6-4c10-8732-8aac6422e621">SZA3YSNECVJS-1827996637-12</_dlc_DocId>
    <_dlc_DocIdUrl xmlns="d039593b-b3c6-4c10-8732-8aac6422e621">
      <Url>https://nctreasurer365.sharepoint.com/sites/Compass/comm/CommunicationsTools/_layouts/15/DocIdRedir.aspx?ID=SZA3YSNECVJS-1827996637-12</Url>
      <Description>SZA3YSNECVJS-1827996637-12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1AC8728-34F4-4DB1-A152-94965891A8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E2039C-72BE-46FA-ACB9-67309C34D2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39593b-b3c6-4c10-8732-8aac6422e621"/>
    <ds:schemaRef ds:uri="53b27bb2-5cdf-4d5d-a8a9-08b1d48a6f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F03708-149D-43A4-9D3A-121F06E2FD63}">
  <ds:schemaRefs>
    <ds:schemaRef ds:uri="53b27bb2-5cdf-4d5d-a8a9-08b1d48a6f4c"/>
    <ds:schemaRef ds:uri="http://schemas.microsoft.com/office/2006/documentManagement/types"/>
    <ds:schemaRef ds:uri="d039593b-b3c6-4c10-8732-8aac6422e621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939ABC9A-2C3F-4D6D-847A-CACCDE07674C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033fc54b-e5a3-4ebc-8425-8e88f827fc4f}" enabled="0" method="" siteId="{033fc54b-e5a3-4ebc-8425-8e88f827fc4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1692</Words>
  <Application>Microsoft Office PowerPoint</Application>
  <PresentationFormat>Widescreen</PresentationFormat>
  <Paragraphs>179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Trajan Pro 3</vt:lpstr>
      <vt:lpstr>Office Theme</vt:lpstr>
      <vt:lpstr>Module 5: Annual Audit Process</vt:lpstr>
      <vt:lpstr>Annual Audit</vt:lpstr>
      <vt:lpstr>Audit Contracts</vt:lpstr>
      <vt:lpstr>When is LGC Approval Required?</vt:lpstr>
      <vt:lpstr>Modified and Unmodified Opinions</vt:lpstr>
      <vt:lpstr>Modified and Unmodified Opinions</vt:lpstr>
      <vt:lpstr>Modified and Unmodified Opinions</vt:lpstr>
      <vt:lpstr>Assessment of Internal Controls</vt:lpstr>
      <vt:lpstr>Audit Deadline and Amended Contracts</vt:lpstr>
      <vt:lpstr>Auditor’s Presentation</vt:lpstr>
      <vt:lpstr>Auditor’s Presentation</vt:lpstr>
      <vt:lpstr>Financial Performance Indicators of Concern</vt:lpstr>
      <vt:lpstr>Financial Performance Indicators of Concern</vt:lpstr>
      <vt:lpstr>Financial Performance Indicators of Concern</vt:lpstr>
      <vt:lpstr>Financial Performance Indicators of Concern</vt:lpstr>
      <vt:lpstr>Annual Audit Timeline</vt:lpstr>
      <vt:lpstr>Resources</vt:lpstr>
      <vt:lpstr>Resources</vt:lpstr>
      <vt:lpstr>Quiz: Module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Parker</dc:creator>
  <cp:lastModifiedBy>Luke Henkhaus</cp:lastModifiedBy>
  <cp:revision>164</cp:revision>
  <cp:lastPrinted>2025-04-01T15:21:45Z</cp:lastPrinted>
  <dcterms:created xsi:type="dcterms:W3CDTF">2024-09-30T14:06:28Z</dcterms:created>
  <dcterms:modified xsi:type="dcterms:W3CDTF">2025-06-04T13:29:13Z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0x010100B6749B1D48414246AA735B60F522209D</vt:lpwstr>
  </property>
  <property fmtid="{D5CDD505-2E9C-101B-9397-08002B2CF9AE}" pid="3" name="_dlc_DocIdItemGuid">
    <vt:lpwstr>a6195ad5-a38b-486c-b78d-7e86f19c76d8</vt:lpwstr>
  </property>
</Properties>
</file>