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74" r:id="rId6"/>
    <p:sldId id="275" r:id="rId7"/>
    <p:sldId id="276" r:id="rId8"/>
    <p:sldId id="264" r:id="rId9"/>
    <p:sldId id="277" r:id="rId10"/>
    <p:sldId id="263" r:id="rId11"/>
    <p:sldId id="279" r:id="rId12"/>
    <p:sldId id="278" r:id="rId13"/>
    <p:sldId id="265" r:id="rId14"/>
    <p:sldId id="273" r:id="rId15"/>
    <p:sldId id="272" r:id="rId16"/>
    <p:sldId id="267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7D"/>
    <a:srgbClr val="FFFFFF"/>
    <a:srgbClr val="FFFF66"/>
    <a:srgbClr val="003767"/>
    <a:srgbClr val="507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16" autoAdjust="0"/>
  </p:normalViewPr>
  <p:slideViewPr>
    <p:cSldViewPr snapToGrid="0">
      <p:cViewPr varScale="1">
        <p:scale>
          <a:sx n="94" d="100"/>
          <a:sy n="94" d="100"/>
        </p:scale>
        <p:origin x="180" y="66"/>
      </p:cViewPr>
      <p:guideLst/>
    </p:cSldViewPr>
  </p:slideViewPr>
  <p:outlineViewPr>
    <p:cViewPr>
      <p:scale>
        <a:sx n="33" d="100"/>
        <a:sy n="33" d="100"/>
      </p:scale>
      <p:origin x="0" y="-60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82011C-C7FF-456E-9668-884512E12DE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772CB3-166A-4DD6-AF4E-58A8F0FE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5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4906-5698-D032-EC91-A82A638E5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D4EF2-4D3B-3E80-7C76-93ACAEF9F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A5433-9051-B289-058A-D945D2B4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97F6-859B-4B88-8713-D2FCFF65A1E6}" type="datetime1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ADC4B-C1F8-47E4-E1D0-AF1B1F3D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13FDC-9B15-0448-7C71-33E736DA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1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C9CA-C534-81D0-84C3-28B5D0B1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6C6E6-602A-D51D-09F0-AB7506C1F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FC82B-5934-ADC4-CDFC-58CD9ACA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7D76-7B67-4250-9923-82F22FE8F5A1}" type="datetime1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421E7-4186-956F-1722-BE3EAE79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5584-CCFA-AB1F-595D-094A6433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10152-EC49-8389-ACCF-A755A4B65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87B0B-6616-2C77-2FBB-CD3D44F76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52A4-CA5C-4B67-78F7-D0A5C557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402C-0A92-4447-99DA-5B62EA56DC7D}" type="datetime1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891F-748C-279C-8652-DB70F9F6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716F4-8014-B99A-A9E9-2DF7EBD7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4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CC7D-78DD-B32A-910E-2180057F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06B38-29EF-694E-6077-8690EB88B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FDABD-0619-B58B-F9B8-DA7D79D6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66A9-DBE1-4320-9ED0-B09164036E12}" type="datetime1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E907-4B6D-6565-59A2-B860A4AA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D95E-8497-C068-E0D8-5CCBABB5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FA5-B184-F438-CFB6-0D69BFDC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24576-E754-1AC6-1416-717F24B4D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20B2-C920-A3D9-6BAA-5AE159A6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D3BA-58CC-4047-9A09-83D8ECF01B7A}" type="datetime1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149A3-78A6-84EA-7B61-4822C3B6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155AD-51F0-9D27-2BEB-066E1A1A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3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8988-6CEB-7558-38D1-5EF48670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CF07C-7BD4-B163-7FD6-9508E2B6C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1AE3D-1D8C-AAB5-0BF0-5882406CF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6B0F3-F537-D14E-86F8-5BF55AE3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12B3-5C51-4D12-87C2-F38EA2AE0024}" type="datetime1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1CEEC-DDD6-9231-B4BF-65404168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5C42E-CBB5-EBD3-B1DD-2844AA8C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3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BB18-C06C-0085-07C5-D252AADA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87DC9-3425-FDBB-7D87-2BBB3E6A1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1443C-31CA-4805-1053-7460CC355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B8D0D-2E1A-C9B7-D57A-FC1CF7F12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9FC1E-C52D-3F04-85EE-9CEFF951E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78752-29CB-27D7-A2C5-2DE83AAE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A2BB-FEEF-42C1-8A8E-E1AF78507D2B}" type="datetime1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1833D-B446-7C62-754D-6AC96CB5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06700-D725-0E3F-B628-B92A115F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1F89-B513-0F1F-75DF-1E0898F7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283EB-211B-F871-06DF-B2E6F949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E593-67BA-47E5-8151-6D6E286558E9}" type="datetime1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DAE35-F876-EDEF-FF49-A29BC84E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6EF81-DADA-31EF-A8F0-26ADD1F2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7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8D23F-4598-7326-039D-E1BD8812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E889-8098-4531-A72D-CEC0C1221857}" type="datetime1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28055-F321-28F1-FD83-E7815D14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6698A-0EB6-3EEB-EB2B-34CFE3BA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2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BDE-FD7A-21EE-D958-97D734EE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CEEB-AEA9-A70A-E4EA-C28336B63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74E4A-C66B-88DF-876B-341485874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DDF5B-D683-6A91-2A34-7A7ED0D6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8D15-D838-41A9-8D61-1F862EA55CB3}" type="datetime1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9DDD0-1633-D613-2D94-EDF53F20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02E6B-A011-B8F5-16FE-3473DCBE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DA3C-49D7-ECC8-65DD-3F767A6E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2AAB5-656C-C0C5-5FC1-F717EC8E9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DCEEF-780A-B063-9786-75932EFB4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6E32B-9B18-7438-4713-EA8EE301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819A-FE91-47F9-9E03-EF987959DDAF}" type="datetime1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6A0CD-F4A3-A5D6-C68E-A0D4492B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7C165-B639-1226-7C24-E70C5B9C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E47A24-8947-BF2F-C346-53F3DF58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DCA9-0B9D-409B-7C49-3F9028F40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108CD-33F1-427D-FD03-63031756D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3EDB-B74A-49CC-A633-7C8F37DBA64E}" type="datetime1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8145E-B737-F3AB-DF5B-C165780E3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85D7-00B4-22C7-F98B-0411CD6EF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cfinanceconnect.com/lgfp-manual-section/preaudits-disbursements-policy/" TargetMode="External"/><Relationship Id="rId7" Type="http://schemas.openxmlformats.org/officeDocument/2006/relationships/hyperlink" Target="https://www.nctreasurer.com/documents/files/slgfd/memos/changes-pre-audit-certification-requirements-electronic-obligations-and-payments-administrative-code/op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g-document-portal.powerappsportals.us/PreAuditConfirmedUnits/" TargetMode="External"/><Relationship Id="rId5" Type="http://schemas.openxmlformats.org/officeDocument/2006/relationships/hyperlink" Target="https://lgcportal.nctreasurer.com/other/preaudit-system-certification/" TargetMode="External"/><Relationship Id="rId4" Type="http://schemas.openxmlformats.org/officeDocument/2006/relationships/hyperlink" Target="https://www.nctreasurer.com/blog/2021/09/08/automated-systems-and-pre-audit-requiremen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foa.org/best-practices--resources" TargetMode="External"/><Relationship Id="rId13" Type="http://schemas.openxmlformats.org/officeDocument/2006/relationships/hyperlink" Target="https://www.nctreasurer.com/state-and-local-government-finance-division/local-government-commission/memo-document?field_document_entity_terms_target_id=All&amp;field_document_entity_terms_target_id_1=52&amp;combine=" TargetMode="External"/><Relationship Id="rId3" Type="http://schemas.openxmlformats.org/officeDocument/2006/relationships/hyperlink" Target="https://ncfinanceconnect.com/" TargetMode="External"/><Relationship Id="rId7" Type="http://schemas.openxmlformats.org/officeDocument/2006/relationships/hyperlink" Target="https://www.ncacc.org/" TargetMode="External"/><Relationship Id="rId12" Type="http://schemas.openxmlformats.org/officeDocument/2006/relationships/hyperlink" Target="https://www.nctreasurer.com/divisions/state-and-local-government-finance/lgc/balance-sheet" TargetMode="External"/><Relationship Id="rId2" Type="http://schemas.openxmlformats.org/officeDocument/2006/relationships/hyperlink" Target="https://www.sog.un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lm.org/" TargetMode="External"/><Relationship Id="rId11" Type="http://schemas.openxmlformats.org/officeDocument/2006/relationships/hyperlink" Target="https://www.nctreasurer.com/divisions/state-and-local-government-finance/local-government-commission" TargetMode="External"/><Relationship Id="rId5" Type="http://schemas.openxmlformats.org/officeDocument/2006/relationships/hyperlink" Target="https://view.officeapps.live.com/op/embed.aspx?src=https://ncfinanceconnect.com/wp-content/uploads/2024/07/Local-Government-Finance-101.pptx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sog.unc.edu/sites/default/files/reports/LFB_65_2024-2025_FinanceCalendar_Allison.pdf" TargetMode="Externa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cleg.gov/EnactedLegislation/Statutes/PDF/BySection/Chapter_159/GS_159-28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cleg.gov/EnactedLegislation/Statutes/PDF/BySection/Chapter_159/GS_159-28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cleg.gov/EnactedLegislation/Statutes/PDF/BySection/Chapter_159/GS_159-28.pdf" TargetMode="Externa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cleg.gov/EnactedLegislation/Statutes/PDF/BySection/Chapter_159/GS_159-28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reports.oah.state.nc.us/ncac/title%2020%20-%20state%20treasurer/chapter%2003%20-%20local%20government%20commission/20%20ncac%2003%20.0410.pdf" TargetMode="External"/><Relationship Id="rId2" Type="http://schemas.openxmlformats.org/officeDocument/2006/relationships/hyperlink" Target="https://lgcportal.nctreasurer.com/other/preaudit-system-certif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ports.oah.state.nc.us/ncac/title%2020%20-%20state%20treasurer/chapter%2003%20-%20local%20government%20commission/20%20ncac%2003%20.0409.pdf" TargetMode="External"/><Relationship Id="rId5" Type="http://schemas.openxmlformats.org/officeDocument/2006/relationships/hyperlink" Target="https://ncleg.gov/EnactedLegislation/Statutes/PDF/BySection/Chapter_159/GS_159-28.pdf" TargetMode="External"/><Relationship Id="rId4" Type="http://schemas.openxmlformats.org/officeDocument/2006/relationships/hyperlink" Target="https://www.nctreasurer.com/documents/files/slgfd/memos/changes-pre-audit-certification-requirements-electronic-obligations-and-payments-administrative-code/op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C9BFE2-7F27-AE62-3C77-8084D588B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7273" y="2"/>
            <a:ext cx="12239273" cy="6857998"/>
          </a:xfrm>
          <a:prstGeom prst="rect">
            <a:avLst/>
          </a:prstGeom>
          <a:solidFill>
            <a:srgbClr val="0024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13EEF3-F486-9DD5-5335-D21E2F32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731" r="32940" b="6536"/>
          <a:stretch/>
        </p:blipFill>
        <p:spPr>
          <a:xfrm>
            <a:off x="-47274" y="0"/>
            <a:ext cx="1223927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42335-DF96-8F2A-AF87-745136E84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355" y="1595718"/>
            <a:ext cx="12984709" cy="2289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468C50-A576-F258-56AC-48C96E8AEE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1378" y="4012223"/>
            <a:ext cx="8121968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4: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Preaudits &amp; Disbursements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C6EDD-997B-149E-75F0-135DE73AEBC9}"/>
              </a:ext>
            </a:extLst>
          </p:cNvPr>
          <p:cNvSpPr txBox="1"/>
          <p:nvPr/>
        </p:nvSpPr>
        <p:spPr>
          <a:xfrm>
            <a:off x="0" y="6384414"/>
            <a:ext cx="2354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Revised March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1662F-8E35-49F2-4F9D-3470ECF1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6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6364496" cy="1156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Resources</a:t>
            </a:r>
            <a:endParaRPr lang="en-US" sz="1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495378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C61082E-D889-BF7B-2730-E524E1C4CAF6}"/>
              </a:ext>
            </a:extLst>
          </p:cNvPr>
          <p:cNvSpPr txBox="1">
            <a:spLocks/>
          </p:cNvSpPr>
          <p:nvPr/>
        </p:nvSpPr>
        <p:spPr>
          <a:xfrm>
            <a:off x="371213" y="2922587"/>
            <a:ext cx="5907833" cy="343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0024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N.C. Local Government Finance Policy Manual, Chapter 12: Preaudits and Disbursements (UNC School of Government)</a:t>
            </a:r>
          </a:p>
          <a:p>
            <a:r>
              <a:rPr lang="en-US" sz="2600" dirty="0">
                <a:solidFill>
                  <a:srgbClr val="0024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 Preaudit and Disbursement Policies (UNC School of Government)</a:t>
            </a:r>
            <a:endParaRPr lang="en-US" sz="2600" dirty="0">
              <a:solidFill>
                <a:srgbClr val="00247D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E874B04-ED11-4E70-4F76-8002D4728113}"/>
              </a:ext>
            </a:extLst>
          </p:cNvPr>
          <p:cNvSpPr txBox="1">
            <a:spLocks/>
          </p:cNvSpPr>
          <p:nvPr/>
        </p:nvSpPr>
        <p:spPr>
          <a:xfrm>
            <a:off x="6096000" y="2864645"/>
            <a:ext cx="5907833" cy="343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00247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Automated Systems and the Preaudit Requirement</a:t>
            </a:r>
            <a:endParaRPr lang="en-US" sz="2600" dirty="0">
              <a:solidFill>
                <a:srgbClr val="00247D"/>
              </a:solidFill>
            </a:endParaRPr>
          </a:p>
          <a:p>
            <a:pPr lvl="1"/>
            <a:r>
              <a:rPr lang="en-US" dirty="0">
                <a:solidFill>
                  <a:srgbClr val="00247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Preaudit System Certification</a:t>
            </a:r>
            <a:endParaRPr lang="en-US" dirty="0">
              <a:solidFill>
                <a:srgbClr val="00247D"/>
              </a:solidFill>
            </a:endParaRPr>
          </a:p>
          <a:p>
            <a:pPr lvl="1"/>
            <a:r>
              <a:rPr lang="en-US" dirty="0">
                <a:solidFill>
                  <a:srgbClr val="00247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list of verified certifications</a:t>
            </a:r>
            <a:endParaRPr lang="en-US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SLGFD memo on certificate exemptions for electronic payments with sample resolution for local governments </a:t>
            </a:r>
            <a:endParaRPr lang="en-US" sz="2600" dirty="0">
              <a:solidFill>
                <a:srgbClr val="00247D"/>
              </a:solidFill>
            </a:endParaRPr>
          </a:p>
          <a:p>
            <a:endParaRPr lang="en-US" dirty="0">
              <a:solidFill>
                <a:srgbClr val="00247D"/>
              </a:solidFill>
            </a:endParaRPr>
          </a:p>
          <a:p>
            <a:endParaRPr lang="en-US" sz="2200" dirty="0">
              <a:solidFill>
                <a:srgbClr val="00247D"/>
              </a:solidFill>
            </a:endParaRPr>
          </a:p>
          <a:p>
            <a:endParaRPr lang="en-US" sz="2200" dirty="0">
              <a:solidFill>
                <a:srgbClr val="00247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594E99-3E56-5EBD-ACB6-12D04538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2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6364496" cy="1156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Resources</a:t>
            </a:r>
            <a:endParaRPr lang="en-US" sz="1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05" y="2715270"/>
            <a:ext cx="5474677" cy="35917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UNC School of Government</a:t>
            </a:r>
            <a:endParaRPr lang="en-US" sz="28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Finance Connect</a:t>
            </a:r>
            <a:endParaRPr lang="en-US" sz="26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 Calendar of Duties</a:t>
            </a:r>
            <a:endParaRPr lang="en-US" sz="26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Local Government Finance 101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dirty="0">
                <a:solidFill>
                  <a:srgbClr val="00247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League of Municipalities</a:t>
            </a:r>
            <a:endParaRPr lang="en-US" dirty="0">
              <a:solidFill>
                <a:srgbClr val="00247D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47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 Carolina Association of County Commissioners</a:t>
            </a:r>
            <a:endParaRPr lang="en-US" dirty="0">
              <a:solidFill>
                <a:srgbClr val="00247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Finance Officers Association - Best Practices &amp; Resources</a:t>
            </a:r>
            <a:endParaRPr lang="en-US" sz="2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495378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Picture 12" descr="Graphic of a speech bubble reading, &quot;How can we help you?&quot;">
            <a:extLst>
              <a:ext uri="{FF2B5EF4-FFF2-40B4-BE49-F238E27FC236}">
                <a16:creationId xmlns:a16="http://schemas.microsoft.com/office/drawing/2014/main" id="{BA8EC3B2-7FF8-EDF4-6B9B-72DA384AE9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392" r="14655"/>
          <a:stretch/>
        </p:blipFill>
        <p:spPr>
          <a:xfrm>
            <a:off x="7419327" y="1487084"/>
            <a:ext cx="3670704" cy="267125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51ADCD-CF2E-0E67-7A0D-50D3A302AF54}"/>
              </a:ext>
            </a:extLst>
          </p:cNvPr>
          <p:cNvSpPr txBox="1">
            <a:spLocks/>
          </p:cNvSpPr>
          <p:nvPr/>
        </p:nvSpPr>
        <p:spPr>
          <a:xfrm>
            <a:off x="6717323" y="4590234"/>
            <a:ext cx="5474677" cy="1839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47D"/>
                </a:solidFill>
              </a:rPr>
              <a:t>Contact LGC Staff: </a:t>
            </a:r>
            <a:r>
              <a:rPr lang="en-US" dirty="0">
                <a:solidFill>
                  <a:srgbClr val="00247D"/>
                </a:solidFill>
              </a:rPr>
              <a:t>(919) 814-4300</a:t>
            </a:r>
          </a:p>
          <a:p>
            <a:r>
              <a:rPr lang="en-US" b="1" dirty="0">
                <a:solidFill>
                  <a:srgbClr val="00247D"/>
                </a:solidFill>
              </a:rPr>
              <a:t>Visit the </a:t>
            </a:r>
            <a:r>
              <a:rPr lang="en-US" b="1" dirty="0">
                <a:solidFill>
                  <a:srgbClr val="00247D"/>
                </a:solidFill>
                <a:hlinkClick r:id="rId11"/>
              </a:rPr>
              <a:t>LGC Website</a:t>
            </a:r>
            <a:endParaRPr lang="en-US" b="1" dirty="0">
              <a:solidFill>
                <a:srgbClr val="00247D"/>
              </a:solidFill>
            </a:endParaRPr>
          </a:p>
          <a:p>
            <a:r>
              <a:rPr lang="en-US" b="1" dirty="0">
                <a:solidFill>
                  <a:srgbClr val="00247D"/>
                </a:solidFill>
              </a:rPr>
              <a:t>Sign up for the </a:t>
            </a:r>
            <a:r>
              <a:rPr lang="en-US" b="1" dirty="0">
                <a:solidFill>
                  <a:srgbClr val="00247D"/>
                </a:solidFill>
                <a:hlinkClick r:id="rId12"/>
              </a:rPr>
              <a:t>LGC Staff Blog</a:t>
            </a:r>
            <a:endParaRPr lang="en-US" b="1" dirty="0">
              <a:solidFill>
                <a:srgbClr val="00247D"/>
              </a:solidFill>
            </a:endParaRPr>
          </a:p>
          <a:p>
            <a:r>
              <a:rPr lang="en-US" b="1" dirty="0">
                <a:solidFill>
                  <a:srgbClr val="00247D"/>
                </a:solidFill>
              </a:rPr>
              <a:t>Stay up to date with </a:t>
            </a:r>
            <a:r>
              <a:rPr lang="en-US" b="1" dirty="0">
                <a:solidFill>
                  <a:srgbClr val="00247D"/>
                </a:solidFill>
                <a:hlinkClick r:id="rId13"/>
              </a:rPr>
              <a:t>SLGFD Memos</a:t>
            </a:r>
            <a:endParaRPr lang="en-US" b="1" dirty="0">
              <a:solidFill>
                <a:srgbClr val="00247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594E99-3E56-5EBD-ACB6-12D04538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4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Quiz: Module 4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6775"/>
            <a:ext cx="5907833" cy="34337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When must the preaudit function be performed?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What happens to a contract or purchase order if a unit fails to perform the preaudit?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What can the preaudit process help a local government avoid?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The word &quot;quiz&quot; spelled out in block capital letters on a starburst background">
            <a:extLst>
              <a:ext uri="{FF2B5EF4-FFF2-40B4-BE49-F238E27FC236}">
                <a16:creationId xmlns:a16="http://schemas.microsoft.com/office/drawing/2014/main" id="{BCE7ACE9-B08B-1EE4-B251-13EA265D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964" y="2636775"/>
            <a:ext cx="3752744" cy="228981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F3C60-AA94-33AC-1381-6AEED3E5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6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What is a Preaudit?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4D4CBB-CD93-C35A-EFA5-1BAE911AAC03}"/>
              </a:ext>
            </a:extLst>
          </p:cNvPr>
          <p:cNvSpPr txBox="1">
            <a:spLocks/>
          </p:cNvSpPr>
          <p:nvPr/>
        </p:nvSpPr>
        <p:spPr>
          <a:xfrm>
            <a:off x="628186" y="2535094"/>
            <a:ext cx="3826727" cy="429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47D"/>
                </a:solidFill>
              </a:rPr>
              <a:t>Under North Carolina law:</a:t>
            </a:r>
            <a:endParaRPr lang="en-US" b="1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46" y="3151160"/>
            <a:ext cx="9744307" cy="1818125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247D"/>
                </a:solidFill>
              </a:rPr>
              <a:t>“No obligation may be incurred in a program, function, or activity accounted for in a fund included in the budget ordinance </a:t>
            </a:r>
            <a:r>
              <a:rPr lang="en-US" sz="2400" b="1" dirty="0">
                <a:solidFill>
                  <a:srgbClr val="00247D"/>
                </a:solidFill>
              </a:rPr>
              <a:t>unless</a:t>
            </a:r>
            <a:r>
              <a:rPr lang="en-US" sz="2400" dirty="0">
                <a:solidFill>
                  <a:srgbClr val="00247D"/>
                </a:solidFill>
              </a:rPr>
              <a:t> the budget ordinance includes an appropriation authorizing the obligation </a:t>
            </a:r>
            <a:r>
              <a:rPr lang="en-US" sz="2400" b="1" dirty="0">
                <a:solidFill>
                  <a:srgbClr val="00247D"/>
                </a:solidFill>
              </a:rPr>
              <a:t>and</a:t>
            </a:r>
            <a:r>
              <a:rPr lang="en-US" sz="2400" dirty="0">
                <a:solidFill>
                  <a:srgbClr val="00247D"/>
                </a:solidFill>
              </a:rPr>
              <a:t> an unencumbered balance remains in the appropriation sufficient to pay in the current fiscal year the sums obligated by the transaction for the current fiscal year.”</a:t>
            </a:r>
            <a:r>
              <a:rPr lang="en-US" sz="2400" baseline="30000" dirty="0">
                <a:solidFill>
                  <a:srgbClr val="00247D"/>
                </a:solidFill>
              </a:rPr>
              <a:t>[1]</a:t>
            </a:r>
            <a:endParaRPr lang="en-US" sz="2200" dirty="0">
              <a:solidFill>
                <a:srgbClr val="00247D"/>
              </a:solidFill>
            </a:endParaRPr>
          </a:p>
          <a:p>
            <a:endParaRPr lang="en-US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4A54C5-5880-1C9E-32C2-7F18ABF34D55}"/>
              </a:ext>
            </a:extLst>
          </p:cNvPr>
          <p:cNvSpPr txBox="1">
            <a:spLocks/>
          </p:cNvSpPr>
          <p:nvPr/>
        </p:nvSpPr>
        <p:spPr>
          <a:xfrm>
            <a:off x="628186" y="5175749"/>
            <a:ext cx="9619786" cy="1095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247D"/>
                </a:solidFill>
              </a:rPr>
              <a:t>When a local government </a:t>
            </a:r>
            <a:r>
              <a:rPr lang="en-US" sz="2400" b="1" dirty="0">
                <a:solidFill>
                  <a:srgbClr val="00247D"/>
                </a:solidFill>
              </a:rPr>
              <a:t>preaudits</a:t>
            </a:r>
            <a:r>
              <a:rPr lang="en-US" sz="2400" dirty="0">
                <a:solidFill>
                  <a:srgbClr val="00247D"/>
                </a:solidFill>
              </a:rPr>
              <a:t> an obligation, it is simply ensuring that these requirements have been met.</a:t>
            </a:r>
            <a:endParaRPr lang="en-US" dirty="0">
              <a:solidFill>
                <a:srgbClr val="00247D"/>
              </a:solidFill>
            </a:endParaRPr>
          </a:p>
        </p:txBody>
      </p:sp>
      <p:sp>
        <p:nvSpPr>
          <p:cNvPr id="12" name="Footer Placeholder 14">
            <a:extLst>
              <a:ext uri="{FF2B5EF4-FFF2-40B4-BE49-F238E27FC236}">
                <a16:creationId xmlns:a16="http://schemas.microsoft.com/office/drawing/2014/main" id="{FC8CFD2E-4425-1C31-E917-1D8B9DB2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[1]</a:t>
            </a:r>
            <a:r>
              <a:rPr lang="en-US" sz="1600" dirty="0">
                <a:hlinkClick r:id="rId3"/>
              </a:rPr>
              <a:t>G.S. 159-28(a)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460A00D-4730-B322-7212-B98043EB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2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What is a Preaudit?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49" y="2700712"/>
            <a:ext cx="4379773" cy="3254038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247D"/>
                </a:solidFill>
              </a:rPr>
              <a:t>In essence, a </a:t>
            </a:r>
            <a:r>
              <a:rPr lang="en-US" sz="2400" b="1" dirty="0">
                <a:solidFill>
                  <a:srgbClr val="00247D"/>
                </a:solidFill>
              </a:rPr>
              <a:t>preaudit</a:t>
            </a:r>
            <a:r>
              <a:rPr lang="en-US" sz="2400" dirty="0">
                <a:solidFill>
                  <a:srgbClr val="00247D"/>
                </a:solidFill>
              </a:rPr>
              <a:t> is the act of ensuring that for every financial obligation a unit makes: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sz="2400" dirty="0">
                <a:solidFill>
                  <a:srgbClr val="00247D"/>
                </a:solidFill>
              </a:rPr>
              <a:t>Funds have been budgeted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sz="2400" dirty="0">
                <a:solidFill>
                  <a:srgbClr val="00247D"/>
                </a:solidFill>
              </a:rPr>
              <a:t>Funds are actually available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200" dirty="0">
              <a:solidFill>
                <a:srgbClr val="00247D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47D"/>
                </a:solidFill>
              </a:rPr>
              <a:t>A  preaudit must be carried out </a:t>
            </a:r>
            <a:r>
              <a:rPr lang="en-US" sz="2400" b="1" dirty="0">
                <a:solidFill>
                  <a:srgbClr val="00247D"/>
                </a:solidFill>
              </a:rPr>
              <a:t>before</a:t>
            </a:r>
            <a:r>
              <a:rPr lang="en-US" sz="2400" dirty="0">
                <a:solidFill>
                  <a:srgbClr val="00247D"/>
                </a:solidFill>
              </a:rPr>
              <a:t> any obligation is incurred.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400" dirty="0">
              <a:solidFill>
                <a:srgbClr val="00247D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ABC73-637B-1B7F-DBA0-8AB4319EEA9D}"/>
              </a:ext>
            </a:extLst>
          </p:cNvPr>
          <p:cNvSpPr txBox="1"/>
          <p:nvPr/>
        </p:nvSpPr>
        <p:spPr>
          <a:xfrm>
            <a:off x="6046338" y="2535095"/>
            <a:ext cx="5919221" cy="380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47D"/>
                </a:solidFill>
              </a:rPr>
              <a:t>The </a:t>
            </a:r>
            <a:r>
              <a:rPr lang="en-US" sz="2200" b="1" dirty="0">
                <a:solidFill>
                  <a:srgbClr val="00247D"/>
                </a:solidFill>
              </a:rPr>
              <a:t>finance officer </a:t>
            </a:r>
            <a:r>
              <a:rPr lang="en-US" sz="2200" dirty="0">
                <a:solidFill>
                  <a:srgbClr val="00247D"/>
                </a:solidFill>
              </a:rPr>
              <a:t>is responsible for establishing procedures to ensure that the preaudit requirement is consistently met.</a:t>
            </a:r>
            <a:r>
              <a:rPr lang="en-US" sz="2200" baseline="30000" dirty="0">
                <a:solidFill>
                  <a:srgbClr val="00247D"/>
                </a:solidFill>
              </a:rPr>
              <a:t>[2]</a:t>
            </a:r>
            <a:endParaRPr lang="en-US" sz="2200" dirty="0">
              <a:solidFill>
                <a:srgbClr val="00247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47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Specific language must be included on written agreements, such as contracts and purchase orders, certifying that the document has been preaudited as required by statute</a:t>
            </a:r>
            <a:r>
              <a:rPr lang="en-US" sz="2200" dirty="0">
                <a:solidFill>
                  <a:srgbClr val="00247D"/>
                </a:solidFill>
              </a:rPr>
              <a:t>.</a:t>
            </a:r>
            <a:r>
              <a:rPr lang="en-US" sz="2200" baseline="30000" dirty="0">
                <a:solidFill>
                  <a:srgbClr val="00247D"/>
                </a:solidFill>
              </a:rPr>
              <a:t>[3]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This certificate must be signed by the finance officer or a deputy finance officer approved by the governing board.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An exemption to the certificate requirement is provided for certain electronic payments. See slide 8.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657952-8773-39D7-47B6-586D0CFE4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15100" y="2954501"/>
            <a:ext cx="0" cy="263803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Footer Placeholder 14">
            <a:extLst>
              <a:ext uri="{FF2B5EF4-FFF2-40B4-BE49-F238E27FC236}">
                <a16:creationId xmlns:a16="http://schemas.microsoft.com/office/drawing/2014/main" id="{FC8CFD2E-4425-1C31-E917-1D8B9DB2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[2]</a:t>
            </a:r>
            <a:r>
              <a:rPr lang="en-US" sz="1600" dirty="0">
                <a:hlinkClick r:id="rId3"/>
              </a:rPr>
              <a:t>G.S. 159-28(a2)</a:t>
            </a:r>
            <a:r>
              <a:rPr lang="en-US" sz="1600" dirty="0"/>
              <a:t>  </a:t>
            </a:r>
            <a:r>
              <a:rPr lang="en-US" sz="1600" baseline="30000" dirty="0"/>
              <a:t>[3]</a:t>
            </a:r>
            <a:r>
              <a:rPr lang="en-US" sz="1600" dirty="0">
                <a:hlinkClick r:id="rId3"/>
              </a:rPr>
              <a:t>G.S. 159-28(a1)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460A00D-4730-B322-7212-B98043EB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2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Why Preaudit?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8" y="2736008"/>
            <a:ext cx="6107228" cy="37205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47D"/>
                </a:solidFill>
              </a:rPr>
              <a:t>Preaudits are a core component of effective fiscal management:</a:t>
            </a:r>
          </a:p>
          <a:p>
            <a:r>
              <a:rPr lang="en-US" dirty="0">
                <a:solidFill>
                  <a:srgbClr val="00247D"/>
                </a:solidFill>
              </a:rPr>
              <a:t>The preaudit requirement ensures that no obligation is incurred without sufficient funds in the budget.</a:t>
            </a:r>
            <a:endParaRPr lang="en-US" sz="2800" dirty="0">
              <a:solidFill>
                <a:srgbClr val="00247D"/>
              </a:solidFill>
            </a:endParaRPr>
          </a:p>
          <a:p>
            <a:r>
              <a:rPr lang="en-US" sz="2800" dirty="0">
                <a:solidFill>
                  <a:srgbClr val="00247D"/>
                </a:solidFill>
              </a:rPr>
              <a:t>By not spending money it does not have, a unit stands a better chance of staying within its budget throughout the fiscal year.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8" descr="Stock image of a scale displaying the word &quot;over-budget&quot;">
            <a:extLst>
              <a:ext uri="{FF2B5EF4-FFF2-40B4-BE49-F238E27FC236}">
                <a16:creationId xmlns:a16="http://schemas.microsoft.com/office/drawing/2014/main" id="{D98E7B9B-9B45-8C89-C496-5CB09BE4D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859" y="2605904"/>
            <a:ext cx="5053305" cy="274322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FA3F2D-6634-6963-0D4B-80B82A97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6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Fund Availability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46" y="2692531"/>
            <a:ext cx="6463435" cy="3433763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dirty="0">
                <a:solidFill>
                  <a:srgbClr val="00247D"/>
                </a:solidFill>
              </a:rPr>
              <a:t>To fulfill the second component of the preaudit requirement, a unit must ensure that enough </a:t>
            </a:r>
            <a:r>
              <a:rPr lang="en-US" sz="2400" b="1" dirty="0">
                <a:solidFill>
                  <a:srgbClr val="00247D"/>
                </a:solidFill>
              </a:rPr>
              <a:t>unencumbered funds</a:t>
            </a:r>
            <a:r>
              <a:rPr lang="en-US" sz="2400" dirty="0">
                <a:solidFill>
                  <a:srgbClr val="00247D"/>
                </a:solidFill>
              </a:rPr>
              <a:t> are on hand to cover all costs associated with an obligation for the current fiscal year.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247D"/>
                </a:solidFill>
              </a:rPr>
              <a:t>Unencumbered funds </a:t>
            </a:r>
            <a:r>
              <a:rPr lang="en-US" sz="2400" dirty="0">
                <a:solidFill>
                  <a:srgbClr val="00247D"/>
                </a:solidFill>
              </a:rPr>
              <a:t>are distinct from total funds in the budget, which may include money which has already been encumbered (set aside) for other purposes. </a:t>
            </a:r>
            <a:endParaRPr lang="en-US" sz="2400" b="1" dirty="0">
              <a:solidFill>
                <a:srgbClr val="00247D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400" dirty="0">
              <a:solidFill>
                <a:srgbClr val="00247D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00247D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00247D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00247D"/>
              </a:solidFill>
            </a:endParaRPr>
          </a:p>
          <a:p>
            <a:endParaRPr lang="en-US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2A51B5-9536-8DB7-82A0-937816AB25AF}"/>
              </a:ext>
            </a:extLst>
          </p:cNvPr>
          <p:cNvSpPr txBox="1">
            <a:spLocks/>
          </p:cNvSpPr>
          <p:nvPr/>
        </p:nvSpPr>
        <p:spPr>
          <a:xfrm>
            <a:off x="6979024" y="1923834"/>
            <a:ext cx="5212976" cy="4295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47D"/>
                </a:solidFill>
              </a:rPr>
              <a:t>For Example: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247D"/>
                </a:solidFill>
              </a:rPr>
              <a:t>The city of Dogwood wants to spend $10,000 on new office furniture for the finance department during the current fiscal year.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247D"/>
                </a:solidFill>
              </a:rPr>
              <a:t>Dogwood has $20,000 in the budget for furniture, but $15,000 has already been encumbered to purchase items for the city’s board room.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247D"/>
                </a:solidFill>
              </a:rPr>
              <a:t>That means just $5,000 are only unencumbered funds, so Dogwood cannot incur the $10,000 obligation for the finance office furniture.</a:t>
            </a:r>
            <a:endParaRPr lang="en-US" sz="2200" dirty="0">
              <a:solidFill>
                <a:srgbClr val="00247D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solidFill>
                <a:srgbClr val="00247D"/>
              </a:solidFill>
            </a:endParaRPr>
          </a:p>
          <a:p>
            <a:endParaRPr lang="en-US" dirty="0">
              <a:solidFill>
                <a:srgbClr val="00247D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460A00D-4730-B322-7212-B98043EB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5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872496-0181-93DE-DFA2-B43F49838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74103" y="2841939"/>
            <a:ext cx="0" cy="263803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8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Failure to Preaudit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6775"/>
            <a:ext cx="5907833" cy="3433763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If a unit fails to perform a preaudit for an obligation (contract, purchase order, etc.), that obligation is invalid and may not be enforced.</a:t>
            </a:r>
            <a:r>
              <a:rPr lang="en-US" sz="2400" baseline="30000" dirty="0">
                <a:solidFill>
                  <a:srgbClr val="00247D"/>
                </a:solidFill>
              </a:rPr>
              <a:t>[4]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The finance officer can be held personally liable for payments made against an invalid obligation.</a:t>
            </a:r>
            <a:r>
              <a:rPr lang="en-US" sz="2400" baseline="30000" dirty="0">
                <a:solidFill>
                  <a:srgbClr val="00247D"/>
                </a:solidFill>
              </a:rPr>
              <a:t>[5]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0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Graphic 12" descr="Warning outline">
            <a:extLst>
              <a:ext uri="{FF2B5EF4-FFF2-40B4-BE49-F238E27FC236}">
                <a16:creationId xmlns:a16="http://schemas.microsoft.com/office/drawing/2014/main" id="{734DDD44-B95E-FE28-1519-46C861D5A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1333" y="2128935"/>
            <a:ext cx="3144904" cy="3144904"/>
          </a:xfrm>
          <a:prstGeom prst="rect">
            <a:avLst/>
          </a:prstGeom>
        </p:spPr>
      </p:pic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62823184-2BED-945A-3300-48814305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[4]</a:t>
            </a:r>
            <a:r>
              <a:rPr lang="en-US" sz="1600" dirty="0">
                <a:hlinkClick r:id="rId5"/>
              </a:rPr>
              <a:t>G.S. 159-28(a2)</a:t>
            </a:r>
            <a:r>
              <a:rPr lang="en-US" sz="1600" dirty="0"/>
              <a:t> </a:t>
            </a:r>
            <a:r>
              <a:rPr lang="en-US" sz="1600" baseline="30000" dirty="0"/>
              <a:t>[5]</a:t>
            </a:r>
            <a:r>
              <a:rPr lang="en-US" sz="1600" dirty="0">
                <a:hlinkClick r:id="rId5"/>
              </a:rPr>
              <a:t>G.S. 159-28(e)</a:t>
            </a:r>
            <a:endParaRPr lang="en-US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CC6CE-E418-3303-AE77-0EBB8C3F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7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Disbursements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62" y="2949614"/>
            <a:ext cx="5088669" cy="2747567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>
                <a:solidFill>
                  <a:srgbClr val="00247D"/>
                </a:solidFill>
              </a:rPr>
              <a:t>“When a bill, invoice, or other claim against a local government or public authority is presented, the finance officer shall either approve or disapprove the necessary disbursement.”</a:t>
            </a:r>
            <a:r>
              <a:rPr lang="en-US" baseline="30000" dirty="0">
                <a:solidFill>
                  <a:srgbClr val="00247D"/>
                </a:solidFill>
              </a:rPr>
              <a:t>[6]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0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E40580-636C-5B04-D635-46D0072F95B6}"/>
              </a:ext>
            </a:extLst>
          </p:cNvPr>
          <p:cNvSpPr txBox="1"/>
          <p:nvPr/>
        </p:nvSpPr>
        <p:spPr>
          <a:xfrm>
            <a:off x="6548808" y="2362091"/>
            <a:ext cx="5088673" cy="4005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Disbursements of local government funds are governed by separate but similar statutory requirements to those for preauditing obligations.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The </a:t>
            </a:r>
            <a:r>
              <a:rPr lang="en-US" sz="2400" b="1" dirty="0">
                <a:solidFill>
                  <a:srgbClr val="00247D"/>
                </a:solidFill>
              </a:rPr>
              <a:t>finance officer</a:t>
            </a:r>
            <a:r>
              <a:rPr lang="en-US" sz="2400" dirty="0">
                <a:solidFill>
                  <a:srgbClr val="00247D"/>
                </a:solidFill>
              </a:rPr>
              <a:t> determines whether there are sufficient funds in the budget and the bank.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With limited exceptions</a:t>
            </a:r>
            <a:r>
              <a:rPr lang="en-US" sz="2400" baseline="30000" dirty="0">
                <a:solidFill>
                  <a:srgbClr val="00247D"/>
                </a:solidFill>
              </a:rPr>
              <a:t>[7]</a:t>
            </a:r>
            <a:r>
              <a:rPr lang="en-US" sz="2400" dirty="0">
                <a:solidFill>
                  <a:srgbClr val="00247D"/>
                </a:solidFill>
              </a:rPr>
              <a:t>, checks and claims must include a signed certificate attesting that the payment has been approved.</a:t>
            </a:r>
            <a:r>
              <a:rPr lang="en-US" sz="2400" baseline="30000" dirty="0">
                <a:solidFill>
                  <a:srgbClr val="00247D"/>
                </a:solidFill>
              </a:rPr>
              <a:t>[8]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62823184-2BED-945A-3300-48814305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[6]</a:t>
            </a:r>
            <a:r>
              <a:rPr lang="en-US" sz="1600" dirty="0">
                <a:hlinkClick r:id="rId3"/>
              </a:rPr>
              <a:t>G.S. 159-28(b)</a:t>
            </a:r>
            <a:r>
              <a:rPr lang="en-US" sz="1600" dirty="0"/>
              <a:t>  </a:t>
            </a:r>
            <a:r>
              <a:rPr lang="en-US" sz="1600" baseline="30000" dirty="0"/>
              <a:t>[7]</a:t>
            </a:r>
            <a:r>
              <a:rPr lang="en-US" sz="1600" dirty="0">
                <a:hlinkClick r:id="rId3"/>
              </a:rPr>
              <a:t>G.S. 159-28(f)</a:t>
            </a:r>
            <a:r>
              <a:rPr lang="en-US" sz="1600" dirty="0"/>
              <a:t>  </a:t>
            </a:r>
            <a:r>
              <a:rPr lang="en-US" sz="1600" baseline="30000" dirty="0"/>
              <a:t>[8]</a:t>
            </a:r>
            <a:r>
              <a:rPr lang="en-US" sz="1600" dirty="0">
                <a:hlinkClick r:id="rId3"/>
              </a:rPr>
              <a:t>G.S. 159-28(d1)</a:t>
            </a:r>
            <a:endParaRPr lang="en-US" sz="1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30E60F-176A-17D0-D347-7AF0B6A17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65652" y="3027673"/>
            <a:ext cx="0" cy="220224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CC6CE-E418-3303-AE77-0EBB8C3F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Automated Systems &amp; Electronic Payments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80" y="2677936"/>
            <a:ext cx="5907833" cy="3433763"/>
          </a:xfrm>
        </p:spPr>
        <p:txBody>
          <a:bodyPr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Units are allowed to use an </a:t>
            </a:r>
            <a:r>
              <a:rPr lang="en-US" sz="2400" b="1" dirty="0">
                <a:solidFill>
                  <a:srgbClr val="00247D"/>
                </a:solidFill>
              </a:rPr>
              <a:t>automated computer system</a:t>
            </a:r>
            <a:r>
              <a:rPr lang="en-US" sz="2400" dirty="0">
                <a:solidFill>
                  <a:srgbClr val="00247D"/>
                </a:solidFill>
              </a:rPr>
              <a:t> to fulfill the preaudit requirement, as long as the system meets certain technical requirements.</a:t>
            </a:r>
            <a:r>
              <a:rPr lang="en-US" sz="2400" baseline="30000" dirty="0">
                <a:solidFill>
                  <a:srgbClr val="00247D"/>
                </a:solidFill>
              </a:rPr>
              <a:t>[9]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If using such a system, the finance officer must file an annual certification with the LGC within 30 days of the start of the fiscal year.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The certification can be filed digitally on the </a:t>
            </a:r>
            <a:r>
              <a:rPr lang="en-US" sz="2400" dirty="0">
                <a:solidFill>
                  <a:srgbClr val="00247D"/>
                </a:solidFill>
                <a:hlinkClick r:id="rId2"/>
              </a:rPr>
              <a:t>LGC File Transfer Portal</a:t>
            </a:r>
            <a:r>
              <a:rPr lang="en-US" sz="2400" dirty="0">
                <a:solidFill>
                  <a:srgbClr val="00247D"/>
                </a:solidFill>
              </a:rPr>
              <a:t>.</a:t>
            </a:r>
            <a:endParaRPr lang="en-US" sz="20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40A00C-1351-629D-97BF-BA7E763A8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551850" y="2712369"/>
            <a:ext cx="20131" cy="322205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6B7E02-29EB-71F8-E15A-3E8AF5550B67}"/>
              </a:ext>
            </a:extLst>
          </p:cNvPr>
          <p:cNvSpPr txBox="1">
            <a:spLocks/>
          </p:cNvSpPr>
          <p:nvPr/>
        </p:nvSpPr>
        <p:spPr>
          <a:xfrm>
            <a:off x="6649170" y="2553768"/>
            <a:ext cx="5522699" cy="3682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247D"/>
                </a:solidFill>
              </a:rPr>
              <a:t>Under North Carolina Administrative Code, certain </a:t>
            </a:r>
            <a:r>
              <a:rPr lang="en-US" sz="2400" b="1" dirty="0">
                <a:solidFill>
                  <a:srgbClr val="00247D"/>
                </a:solidFill>
              </a:rPr>
              <a:t>electronic payments </a:t>
            </a:r>
            <a:r>
              <a:rPr lang="en-US" sz="2400" dirty="0">
                <a:solidFill>
                  <a:srgbClr val="00247D"/>
                </a:solidFill>
              </a:rPr>
              <a:t>can be made exempt from certificate requirements for preaudits and disbursements.</a:t>
            </a:r>
            <a:r>
              <a:rPr lang="en-US" sz="2400" baseline="30000" dirty="0">
                <a:solidFill>
                  <a:srgbClr val="00247D"/>
                </a:solidFill>
              </a:rPr>
              <a:t>[10][11] </a:t>
            </a:r>
          </a:p>
          <a:p>
            <a:r>
              <a:rPr lang="en-US" sz="2400" dirty="0">
                <a:solidFill>
                  <a:srgbClr val="00247D"/>
                </a:solidFill>
                <a:hlinkClick r:id="rId4"/>
              </a:rPr>
              <a:t>SLGFD Memo #2018-05</a:t>
            </a:r>
            <a:r>
              <a:rPr lang="en-US" sz="2400" dirty="0">
                <a:solidFill>
                  <a:srgbClr val="00247D"/>
                </a:solidFill>
              </a:rPr>
              <a:t> contains instructions related to this exemption.</a:t>
            </a:r>
          </a:p>
          <a:p>
            <a:r>
              <a:rPr lang="en-US" sz="2400" dirty="0">
                <a:solidFill>
                  <a:srgbClr val="00247D"/>
                </a:solidFill>
              </a:rPr>
              <a:t>Electronic payments </a:t>
            </a:r>
            <a:r>
              <a:rPr lang="en-US" sz="2400" b="1" dirty="0">
                <a:solidFill>
                  <a:srgbClr val="00247D"/>
                </a:solidFill>
              </a:rPr>
              <a:t>must still be preaudited</a:t>
            </a:r>
            <a:r>
              <a:rPr lang="en-US" sz="2400" dirty="0">
                <a:solidFill>
                  <a:srgbClr val="00247D"/>
                </a:solidFill>
              </a:rPr>
              <a:t>, even if a certificate is not required.</a:t>
            </a:r>
          </a:p>
          <a:p>
            <a:endParaRPr lang="en-US" sz="2000" dirty="0">
              <a:solidFill>
                <a:srgbClr val="00247D"/>
              </a:solidFill>
            </a:endParaRP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62823184-2BED-945A-3300-48814305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[9]</a:t>
            </a:r>
            <a:r>
              <a:rPr lang="en-US" sz="1600" dirty="0">
                <a:hlinkClick r:id="rId5"/>
              </a:rPr>
              <a:t>G.S. 159-28(a3)</a:t>
            </a:r>
            <a:r>
              <a:rPr lang="en-US" sz="1600" dirty="0"/>
              <a:t>  </a:t>
            </a:r>
            <a:r>
              <a:rPr lang="en-US" sz="1600" baseline="30000" dirty="0"/>
              <a:t>[10]</a:t>
            </a:r>
            <a:r>
              <a:rPr lang="en-US" sz="1600" dirty="0">
                <a:hlinkClick r:id="rId6"/>
              </a:rPr>
              <a:t>20 NCAC 03 .0409</a:t>
            </a:r>
            <a:r>
              <a:rPr lang="en-US" sz="1600" dirty="0"/>
              <a:t>  </a:t>
            </a:r>
            <a:r>
              <a:rPr lang="en-US" sz="1600" baseline="30000" dirty="0"/>
              <a:t>[11]</a:t>
            </a:r>
            <a:r>
              <a:rPr lang="en-US" sz="1600" dirty="0">
                <a:hlinkClick r:id="rId7"/>
              </a:rPr>
              <a:t>20 NCAC 03 .0410</a:t>
            </a:r>
            <a:endParaRPr lang="en-US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CC6CE-E418-3303-AE77-0EBB8C3F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4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Setting Expectations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2589058"/>
            <a:ext cx="6144322" cy="3767292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00247D"/>
                </a:solidFill>
              </a:rPr>
              <a:t>When crafting policies/procedures and communicating with staff, governing boards should: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247D"/>
                </a:solidFill>
              </a:rPr>
              <a:t>Set clear expectations that all preaudit and disbursement requirements will be followed.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247D"/>
                </a:solidFill>
              </a:rPr>
              <a:t>Emphasize that these processes are required by law and carry penalties for noncompliance.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247D"/>
                </a:solidFill>
              </a:rPr>
              <a:t>Support the finance officer when they must tell department heads that goods or services that are not budgeted cannot be purchased. 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Stock photo of a pen resting on a contract">
            <a:extLst>
              <a:ext uri="{FF2B5EF4-FFF2-40B4-BE49-F238E27FC236}">
                <a16:creationId xmlns:a16="http://schemas.microsoft.com/office/drawing/2014/main" id="{31FDA6B4-33B2-DE4D-A2C8-E73BF027F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299" y="2339789"/>
            <a:ext cx="4916289" cy="325458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35C1F-8DD7-1506-6856-88C97709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8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49B1D48414246AA735B60F522209D" ma:contentTypeVersion="9" ma:contentTypeDescription="Create a new document." ma:contentTypeScope="" ma:versionID="41e411bcb892c173a6bf82363949cf3b">
  <xsd:schema xmlns:xsd="http://www.w3.org/2001/XMLSchema" xmlns:xs="http://www.w3.org/2001/XMLSchema" xmlns:p="http://schemas.microsoft.com/office/2006/metadata/properties" xmlns:ns2="d039593b-b3c6-4c10-8732-8aac6422e621" xmlns:ns3="53b27bb2-5cdf-4d5d-a8a9-08b1d48a6f4c" targetNamespace="http://schemas.microsoft.com/office/2006/metadata/properties" ma:root="true" ma:fieldsID="a0b0d398c162cf4084a55c5300ed1bc9" ns2:_="" ns3:_="">
    <xsd:import namespace="d039593b-b3c6-4c10-8732-8aac6422e621"/>
    <xsd:import namespace="53b27bb2-5cdf-4d5d-a8a9-08b1d48a6f4c"/>
    <xsd:element name="properties">
      <xsd:complexType>
        <xsd:sequence>
          <xsd:element name="documentManagement">
            <xsd:complexType>
              <xsd:all>
                <xsd:element ref="ns2:Division" minOccurs="0"/>
                <xsd:element ref="ns3:DescriptionOfUse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9593b-b3c6-4c10-8732-8aac6422e621" elementFormDefault="qualified">
    <xsd:import namespace="http://schemas.microsoft.com/office/2006/documentManagement/types"/>
    <xsd:import namespace="http://schemas.microsoft.com/office/infopath/2007/PartnerControls"/>
    <xsd:element name="Division" ma:index="4" nillable="true" ma:displayName="Division" ma:internalName="Division" ma:readOnly="false">
      <xsd:simpleType>
        <xsd:restriction base="dms:Text"/>
      </xsd:simpleType>
    </xsd:element>
    <xsd:element name="_dlc_DocId" ma:index="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27bb2-5cdf-4d5d-a8a9-08b1d48a6f4c" elementFormDefault="qualified">
    <xsd:import namespace="http://schemas.microsoft.com/office/2006/documentManagement/types"/>
    <xsd:import namespace="http://schemas.microsoft.com/office/infopath/2007/PartnerControls"/>
    <xsd:element name="DescriptionOfUse" ma:index="5" nillable="true" ma:displayName="Description of Use" ma:internalName="Description_x0020_of_x0020_Use0" ma:readOnly="false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vision xmlns="d039593b-b3c6-4c10-8732-8aac6422e621" xsi:nil="true"/>
    <DescriptionOfUse xmlns="53b27bb2-5cdf-4d5d-a8a9-08b1d48a6f4c" xsi:nil="true"/>
    <_dlc_DocId xmlns="d039593b-b3c6-4c10-8732-8aac6422e621">SZA3YSNECVJS-1827996637-12</_dlc_DocId>
    <_dlc_DocIdUrl xmlns="d039593b-b3c6-4c10-8732-8aac6422e621">
      <Url>https://nctreasurer365.sharepoint.com/sites/Compass/comm/CommunicationsTools/_layouts/15/DocIdRedir.aspx?ID=SZA3YSNECVJS-1827996637-12</Url>
      <Description>SZA3YSNECVJS-1827996637-12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E2039C-72BE-46FA-ACB9-67309C34D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9593b-b3c6-4c10-8732-8aac6422e621"/>
    <ds:schemaRef ds:uri="53b27bb2-5cdf-4d5d-a8a9-08b1d48a6f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F03708-149D-43A4-9D3A-121F06E2FD63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039593b-b3c6-4c10-8732-8aac6422e621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53b27bb2-5cdf-4d5d-a8a9-08b1d48a6f4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9ABC9A-2C3F-4D6D-847A-CACCDE07674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1AC8728-34F4-4DB1-A152-94965891A82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33fc54b-e5a3-4ebc-8425-8e88f827fc4f}" enabled="0" method="" siteId="{033fc54b-e5a3-4ebc-8425-8e88f827f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1117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Trajan Pro 3</vt:lpstr>
      <vt:lpstr>Office Theme</vt:lpstr>
      <vt:lpstr>Module 4: Preaudits &amp; Disbursements</vt:lpstr>
      <vt:lpstr>What is a Preaudit?</vt:lpstr>
      <vt:lpstr>What is a Preaudit?</vt:lpstr>
      <vt:lpstr>Why Preaudit?</vt:lpstr>
      <vt:lpstr>Fund Availability</vt:lpstr>
      <vt:lpstr>Failure to Preaudit</vt:lpstr>
      <vt:lpstr>Disbursements</vt:lpstr>
      <vt:lpstr>Automated Systems &amp; Electronic Payments</vt:lpstr>
      <vt:lpstr>Setting Expectations</vt:lpstr>
      <vt:lpstr>Resources</vt:lpstr>
      <vt:lpstr>Resources</vt:lpstr>
      <vt:lpstr>Quiz: Module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Parker</dc:creator>
  <cp:lastModifiedBy>Luke Henkhaus</cp:lastModifiedBy>
  <cp:revision>69</cp:revision>
  <cp:lastPrinted>2025-03-17T14:18:04Z</cp:lastPrinted>
  <dcterms:created xsi:type="dcterms:W3CDTF">2024-09-30T14:06:28Z</dcterms:created>
  <dcterms:modified xsi:type="dcterms:W3CDTF">2025-06-02T19:59:48Z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0x010100B6749B1D48414246AA735B60F522209D</vt:lpwstr>
  </property>
  <property fmtid="{D5CDD505-2E9C-101B-9397-08002B2CF9AE}" pid="3" name="_dlc_DocIdItemGuid">
    <vt:lpwstr>a6195ad5-a38b-486c-b78d-7e86f19c76d8</vt:lpwstr>
  </property>
</Properties>
</file>