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76" r:id="rId6"/>
    <p:sldId id="262" r:id="rId7"/>
    <p:sldId id="266" r:id="rId8"/>
    <p:sldId id="265" r:id="rId9"/>
    <p:sldId id="263" r:id="rId10"/>
    <p:sldId id="264" r:id="rId11"/>
    <p:sldId id="274" r:id="rId12"/>
    <p:sldId id="269" r:id="rId13"/>
    <p:sldId id="270" r:id="rId14"/>
    <p:sldId id="275" r:id="rId15"/>
    <p:sldId id="273" r:id="rId16"/>
    <p:sldId id="272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7D"/>
    <a:srgbClr val="FFFFFF"/>
    <a:srgbClr val="FFFF66"/>
    <a:srgbClr val="003767"/>
    <a:srgbClr val="507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16" autoAdjust="0"/>
  </p:normalViewPr>
  <p:slideViewPr>
    <p:cSldViewPr snapToGrid="0">
      <p:cViewPr varScale="1">
        <p:scale>
          <a:sx n="95" d="100"/>
          <a:sy n="95" d="100"/>
        </p:scale>
        <p:origin x="534" y="84"/>
      </p:cViewPr>
      <p:guideLst/>
    </p:cSldViewPr>
  </p:slideViewPr>
  <p:outlineViewPr>
    <p:cViewPr>
      <p:scale>
        <a:sx n="33" d="100"/>
        <a:sy n="33" d="100"/>
      </p:scale>
      <p:origin x="0" y="-29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0C7F8A-27D6-40D7-A480-8BD4D981236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845BE1-7106-4027-BDC4-7A7C47E20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4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4906-5698-D032-EC91-A82A638E5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D4EF2-4D3B-3E80-7C76-93ACAEF9F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A5433-9051-B289-058A-D945D2B4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9529-9066-4BEE-AC31-1FB9AD4DBCAC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ADC4B-C1F8-47E4-E1D0-AF1B1F3D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13FDC-9B15-0448-7C71-33E736DA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1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C9CA-C534-81D0-84C3-28B5D0B1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6C6E6-602A-D51D-09F0-AB7506C1F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FC82B-5934-ADC4-CDFC-58CD9ACA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0175-6957-407C-B111-CEDB310F3210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421E7-4186-956F-1722-BE3EAE79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5584-CCFA-AB1F-595D-094A6433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8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10152-EC49-8389-ACCF-A755A4B65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87B0B-6616-2C77-2FBB-CD3D44F76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952A4-CA5C-4B67-78F7-D0A5C557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AA4A-AFA9-4968-A61A-1B77591BE23B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891F-748C-279C-8652-DB70F9F6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716F4-8014-B99A-A9E9-2DF7EBD7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4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CC7D-78DD-B32A-910E-2180057F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06B38-29EF-694E-6077-8690EB88B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FDABD-0619-B58B-F9B8-DA7D79D6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2831-58C7-46BB-8ACB-FA3EAF294E9B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EE907-4B6D-6565-59A2-B860A4AA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D95E-8497-C068-E0D8-5CCBABB5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FFA5-B184-F438-CFB6-0D69BFDC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24576-E754-1AC6-1416-717F24B4D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20B2-C920-A3D9-6BAA-5AE159A63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C986-5ED3-44E7-9EDE-278B7A794853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149A3-78A6-84EA-7B61-4822C3B6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155AD-51F0-9D27-2BEB-066E1A1A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3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8988-6CEB-7558-38D1-5EF48670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CF07C-7BD4-B163-7FD6-9508E2B6C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1AE3D-1D8C-AAB5-0BF0-5882406CF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6B0F3-F537-D14E-86F8-5BF55AE3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F68F-0BB9-4B7A-B5C3-439421CCDB7B}" type="datetime1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1CEEC-DDD6-9231-B4BF-65404168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5C42E-CBB5-EBD3-B1DD-2844AA8C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3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BB18-C06C-0085-07C5-D252AADA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87DC9-3425-FDBB-7D87-2BBB3E6A1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1443C-31CA-4805-1053-7460CC355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B8D0D-2E1A-C9B7-D57A-FC1CF7F12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9FC1E-C52D-3F04-85EE-9CEFF951E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78752-29CB-27D7-A2C5-2DE83AAE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E378-9343-4A40-B2C4-84054FDE18B7}" type="datetime1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1833D-B446-7C62-754D-6AC96CB5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06700-D725-0E3F-B628-B92A115F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1F89-B513-0F1F-75DF-1E0898F7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283EB-211B-F871-06DF-B2E6F949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9D47-F1DB-47F6-9D8E-F87DBB841F5B}" type="datetime1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DAE35-F876-EDEF-FF49-A29BC84E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6EF81-DADA-31EF-A8F0-26ADD1F2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7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8D23F-4598-7326-039D-E1BD8812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5AA1-8086-4AD8-8B33-CBB32C54207C}" type="datetime1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28055-F321-28F1-FD83-E7815D14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6698A-0EB6-3EEB-EB2B-34CFE3BA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2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BDE-FD7A-21EE-D958-97D734EE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CEEB-AEA9-A70A-E4EA-C28336B63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74E4A-C66B-88DF-876B-341485874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DDF5B-D683-6A91-2A34-7A7ED0D6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0967-9281-4B43-BF24-2139DC372709}" type="datetime1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9DDD0-1633-D613-2D94-EDF53F20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02E6B-A011-B8F5-16FE-3473DCBE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DA3C-49D7-ECC8-65DD-3F767A6E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A2AAB5-656C-C0C5-5FC1-F717EC8E9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DCEEF-780A-B063-9786-75932EFB4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6E32B-9B18-7438-4713-EA8EE301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0A0E-3412-4685-9DDE-698D800C6A14}" type="datetime1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6A0CD-F4A3-A5D6-C68E-A0D4492B1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7C165-B639-1226-7C24-E70C5B9C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E47A24-8947-BF2F-C346-53F3DF58F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DCA9-0B9D-409B-7C49-3F9028F40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108CD-33F1-427D-FD03-63031756D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EA58B-25F2-4431-B9D3-6E7A3C70711E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8145E-B737-F3AB-DF5B-C165780E3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85D7-00B4-22C7-F98B-0411CD6EF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CA5A-5976-4C5C-8430-DE8EEFD09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g.unc.edu/sites/default/files/reports/2022-11-22b%2020220194%20LFB%2062.pdf" TargetMode="External"/><Relationship Id="rId3" Type="http://schemas.openxmlformats.org/officeDocument/2006/relationships/hyperlink" Target="https://www.ncgfoa.org/certification-program/" TargetMode="External"/><Relationship Id="rId7" Type="http://schemas.openxmlformats.org/officeDocument/2006/relationships/hyperlink" Target="https://www.nctreasurer.com/documents/files/slgfdlgc/revised-fidelity-bond-requirements-and-other-modifications-gs-159-29/download" TargetMode="External"/><Relationship Id="rId2" Type="http://schemas.openxmlformats.org/officeDocument/2006/relationships/hyperlink" Target="https://www.ncgfo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nctreasurer.com/divisions/state-and-local-government-finance/lgc/information-finance-officers#SampleBookkeeperContract-660" TargetMode="External"/><Relationship Id="rId4" Type="http://schemas.openxmlformats.org/officeDocument/2006/relationships/hyperlink" Target="https://www.nctreasurer.com/documents/files/slgfd/sample-financial-summary-exhibit-d/download?attachmen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foa.org/best-practices--resources" TargetMode="External"/><Relationship Id="rId13" Type="http://schemas.openxmlformats.org/officeDocument/2006/relationships/hyperlink" Target="https://www.nctreasurer.com/state-and-local-government-finance-division/local-government-commission/memo-document?field_document_entity_terms_target_id=All&amp;field_document_entity_terms_target_id_1=52&amp;combine=" TargetMode="External"/><Relationship Id="rId3" Type="http://schemas.openxmlformats.org/officeDocument/2006/relationships/hyperlink" Target="https://ncfinanceconnect.com/" TargetMode="External"/><Relationship Id="rId7" Type="http://schemas.openxmlformats.org/officeDocument/2006/relationships/hyperlink" Target="https://www.ncacc.org/" TargetMode="External"/><Relationship Id="rId12" Type="http://schemas.openxmlformats.org/officeDocument/2006/relationships/hyperlink" Target="https://www.nctreasurer.com/divisions/state-and-local-government-finance/lgc/balance-sheet" TargetMode="External"/><Relationship Id="rId2" Type="http://schemas.openxmlformats.org/officeDocument/2006/relationships/hyperlink" Target="https://www.sog.un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lm.org/" TargetMode="External"/><Relationship Id="rId11" Type="http://schemas.openxmlformats.org/officeDocument/2006/relationships/hyperlink" Target="https://www.nctreasurer.com/divisions/state-and-local-government-finance/local-government-commission" TargetMode="External"/><Relationship Id="rId5" Type="http://schemas.openxmlformats.org/officeDocument/2006/relationships/hyperlink" Target="https://view.officeapps.live.com/op/embed.aspx?src=https://ncfinanceconnect.com/wp-content/uploads/2024/07/Local-Government-Finance-101.pptx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sog.unc.edu/sites/default/files/reports/LFB_65_2024-2025_FinanceCalendar_Allison.pdf" TargetMode="Externa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cleg.gov/EnactedLegislation/Statutes/PDF/BySection/Chapter_159/GS_159-24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cleg.gov/EnactedLegislation/Statutes/PDF/BySection/Chapter_159/GS_159-25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leg.gov/EnactedLegislation/SessionLaws/PDF/2021-2022/SL2022-53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cleg.gov/EnactedLegislation/Statutes/PDF/BySection/Chapter_159/GS_159-29.pdf" TargetMode="External"/><Relationship Id="rId5" Type="http://schemas.openxmlformats.org/officeDocument/2006/relationships/hyperlink" Target="https://www.sog.unc.edu/sites/default/files/reports/2022-11-22b%2020220194%20LFB%2062.pdf" TargetMode="External"/><Relationship Id="rId4" Type="http://schemas.openxmlformats.org/officeDocument/2006/relationships/hyperlink" Target="https://www.nctreasurer.com/documents/files/slgfdlgc/revised-fidelity-bond-requirements-and-other-modifications-gs-159-29/downloa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cleg.gov/EnactedLegislation/Statutes/PDF/BySection/Chapter_159/GS_159-25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ctreasurer.com/divisions/state-and-local-government-finance/lgc/information-finance-officers#SampleBookkeeperContract-6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treasurer.com/documents/files/slgfd/sample-financial-summary-exhibit-d/download?attachment" TargetMode="Externa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6C9BFE2-7F27-AE62-3C77-8084D588B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7273" y="2"/>
            <a:ext cx="12239273" cy="6857998"/>
          </a:xfrm>
          <a:prstGeom prst="rect">
            <a:avLst/>
          </a:prstGeom>
          <a:solidFill>
            <a:srgbClr val="0024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13EEF3-F486-9DD5-5335-D21E2F321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731" r="32940" b="6536"/>
          <a:stretch/>
        </p:blipFill>
        <p:spPr>
          <a:xfrm>
            <a:off x="-47274" y="0"/>
            <a:ext cx="1223927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42335-DF96-8F2A-AF87-745136E84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355" y="1595718"/>
            <a:ext cx="12984709" cy="2289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3ABC55-946A-4A3D-1297-BF2BE91BB3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1254" y="3587899"/>
            <a:ext cx="11182216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3: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Finance Officer &amp; Monthly Financial Reports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8FA1B-D1BC-E5A3-8692-4133B1DEB4C1}"/>
              </a:ext>
            </a:extLst>
          </p:cNvPr>
          <p:cNvSpPr txBox="1"/>
          <p:nvPr/>
        </p:nvSpPr>
        <p:spPr>
          <a:xfrm>
            <a:off x="0" y="6384414"/>
            <a:ext cx="2354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Revised March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F5897-2053-6BE1-0CFE-27C2CC86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6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6364496" cy="1156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Resources</a:t>
            </a:r>
            <a:endParaRPr lang="en-US" sz="1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05" y="2715270"/>
            <a:ext cx="5474677" cy="35917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 Carolina Government Finance Officers Association</a:t>
            </a:r>
            <a:endParaRPr lang="en-US" sz="28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rgbClr val="0024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Finance Officers’ Certification Program</a:t>
            </a:r>
            <a:endParaRPr lang="en-US" dirty="0">
              <a:solidFill>
                <a:srgbClr val="00247D"/>
              </a:solidFill>
            </a:endParaRPr>
          </a:p>
          <a:p>
            <a:r>
              <a:rPr lang="en-US" dirty="0">
                <a:solidFill>
                  <a:srgbClr val="00247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 Financial Summary</a:t>
            </a:r>
            <a:endParaRPr lang="en-US" dirty="0">
              <a:solidFill>
                <a:srgbClr val="00247D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47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 Bookkeeper Contract</a:t>
            </a:r>
            <a:endParaRPr lang="en-US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495378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2A78A4-01FC-ECEC-FD19-68D96563FB68}"/>
              </a:ext>
            </a:extLst>
          </p:cNvPr>
          <p:cNvSpPr txBox="1">
            <a:spLocks/>
          </p:cNvSpPr>
          <p:nvPr/>
        </p:nvSpPr>
        <p:spPr>
          <a:xfrm>
            <a:off x="6352613" y="2709321"/>
            <a:ext cx="5474677" cy="3591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47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SLGFD Memo on Revised Fidelity Bond Requirements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dirty="0">
                <a:solidFill>
                  <a:srgbClr val="00247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UNC School of Government Local Finance Bulletin: Impending Changes to Bonding requirements for Finance Officers</a:t>
            </a:r>
            <a:endParaRPr lang="en-US" dirty="0">
              <a:solidFill>
                <a:srgbClr val="00247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594E99-3E56-5EBD-ACB6-12D04538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87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48070"/>
            <a:ext cx="6364496" cy="115627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Resources</a:t>
            </a:r>
            <a:endParaRPr lang="en-US" sz="12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05" y="2715270"/>
            <a:ext cx="5474677" cy="35917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UNC School of Government</a:t>
            </a:r>
            <a:endParaRPr lang="en-US" sz="28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Finance Connect</a:t>
            </a:r>
            <a:endParaRPr lang="en-US" sz="26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 Calendar of Duties</a:t>
            </a:r>
            <a:endParaRPr lang="en-US" sz="2600" dirty="0">
              <a:solidFill>
                <a:srgbClr val="00247D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rgbClr val="00247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Local Government Finance 101</a:t>
            </a:r>
            <a:endParaRPr lang="en-US" sz="2600" dirty="0">
              <a:solidFill>
                <a:srgbClr val="00247D"/>
              </a:solidFill>
            </a:endParaRPr>
          </a:p>
          <a:p>
            <a:r>
              <a:rPr lang="en-US" dirty="0">
                <a:solidFill>
                  <a:srgbClr val="00247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League of Municipalities</a:t>
            </a:r>
            <a:endParaRPr lang="en-US" dirty="0">
              <a:solidFill>
                <a:srgbClr val="00247D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47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 Carolina Association of County Commissioners</a:t>
            </a:r>
            <a:endParaRPr lang="en-US" dirty="0">
              <a:solidFill>
                <a:srgbClr val="00247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247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Finance Officers Association - Best Practices &amp; Resources</a:t>
            </a:r>
            <a:endParaRPr lang="en-US" sz="28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D795E-F017-6A9F-BBA8-E476CAB7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0" y="2495378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3" name="Picture 12" descr="Graphic of a speech bubble reading, &quot;How can we help you?&quot;">
            <a:extLst>
              <a:ext uri="{FF2B5EF4-FFF2-40B4-BE49-F238E27FC236}">
                <a16:creationId xmlns:a16="http://schemas.microsoft.com/office/drawing/2014/main" id="{BA8EC3B2-7FF8-EDF4-6B9B-72DA384AE9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392" r="14655"/>
          <a:stretch/>
        </p:blipFill>
        <p:spPr>
          <a:xfrm>
            <a:off x="7419327" y="1487084"/>
            <a:ext cx="3670704" cy="267125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51ADCD-CF2E-0E67-7A0D-50D3A302AF54}"/>
              </a:ext>
            </a:extLst>
          </p:cNvPr>
          <p:cNvSpPr txBox="1">
            <a:spLocks/>
          </p:cNvSpPr>
          <p:nvPr/>
        </p:nvSpPr>
        <p:spPr>
          <a:xfrm>
            <a:off x="6717323" y="4590234"/>
            <a:ext cx="5474677" cy="1839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47D"/>
                </a:solidFill>
              </a:rPr>
              <a:t>Contact LGC Staff: </a:t>
            </a:r>
            <a:r>
              <a:rPr lang="en-US" dirty="0">
                <a:solidFill>
                  <a:srgbClr val="00247D"/>
                </a:solidFill>
              </a:rPr>
              <a:t>(919) 814-4300</a:t>
            </a:r>
          </a:p>
          <a:p>
            <a:r>
              <a:rPr lang="en-US" b="1" dirty="0">
                <a:solidFill>
                  <a:srgbClr val="00247D"/>
                </a:solidFill>
              </a:rPr>
              <a:t>Visit the </a:t>
            </a:r>
            <a:r>
              <a:rPr lang="en-US" b="1" dirty="0">
                <a:solidFill>
                  <a:srgbClr val="00247D"/>
                </a:solidFill>
                <a:hlinkClick r:id="rId11"/>
              </a:rPr>
              <a:t>LGC Website</a:t>
            </a:r>
            <a:endParaRPr lang="en-US" b="1" dirty="0">
              <a:solidFill>
                <a:srgbClr val="00247D"/>
              </a:solidFill>
            </a:endParaRPr>
          </a:p>
          <a:p>
            <a:r>
              <a:rPr lang="en-US" b="1" dirty="0">
                <a:solidFill>
                  <a:srgbClr val="00247D"/>
                </a:solidFill>
              </a:rPr>
              <a:t>Sign up for the </a:t>
            </a:r>
            <a:r>
              <a:rPr lang="en-US" b="1" dirty="0">
                <a:solidFill>
                  <a:srgbClr val="00247D"/>
                </a:solidFill>
                <a:hlinkClick r:id="rId12"/>
              </a:rPr>
              <a:t>LGC Staff Blog</a:t>
            </a:r>
            <a:endParaRPr lang="en-US" b="1" dirty="0">
              <a:solidFill>
                <a:srgbClr val="00247D"/>
              </a:solidFill>
            </a:endParaRPr>
          </a:p>
          <a:p>
            <a:r>
              <a:rPr lang="en-US" b="1" dirty="0">
                <a:solidFill>
                  <a:srgbClr val="00247D"/>
                </a:solidFill>
              </a:rPr>
              <a:t>Stay up to date with </a:t>
            </a:r>
            <a:r>
              <a:rPr lang="en-US" b="1" dirty="0">
                <a:solidFill>
                  <a:srgbClr val="00247D"/>
                </a:solidFill>
                <a:hlinkClick r:id="rId13"/>
              </a:rPr>
              <a:t>SLGFD Memos</a:t>
            </a:r>
            <a:endParaRPr lang="en-US" b="1" dirty="0">
              <a:solidFill>
                <a:srgbClr val="00247D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594E99-3E56-5EBD-ACB6-12D04538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4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2128"/>
            <a:ext cx="6831563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Quiz: Module 3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1272"/>
            <a:ext cx="5257800" cy="343376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What is the least amount the LGBFCA requires the finance officer to be bonded for?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Who is responsible for preparing financial reports and supervising investments for the unit?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247D"/>
                </a:solidFill>
              </a:rPr>
              <a:t>Who should always know the financial state of the unit?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9E92EB-B214-BAC2-7804-1B432D20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6814" y="2115671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The word &quot;quiz&quot; spelled out in block capital letters on a starburst background">
            <a:extLst>
              <a:ext uri="{FF2B5EF4-FFF2-40B4-BE49-F238E27FC236}">
                <a16:creationId xmlns:a16="http://schemas.microsoft.com/office/drawing/2014/main" id="{D8A0F97D-8AE6-0E3C-420F-918A0D45A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696" y="2708110"/>
            <a:ext cx="3752744" cy="228981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19E3D1-4A59-E459-1E76-087CD598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9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4443"/>
            <a:ext cx="1051560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Finance Officer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5562600" cy="3433763"/>
          </a:xfr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The Local Government Budget and Fiscal Control Act (LGBFCA) requires local governments to have a finance officer at all times.</a:t>
            </a:r>
            <a:r>
              <a:rPr lang="en-US" sz="2800" baseline="30000" dirty="0">
                <a:solidFill>
                  <a:srgbClr val="00247D"/>
                </a:solidFill>
              </a:rPr>
              <a:t>[1]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The governing board should ensure a qualified person is in the role of finance officer.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200" dirty="0">
              <a:solidFill>
                <a:srgbClr val="00247D"/>
              </a:solidFill>
            </a:endParaRPr>
          </a:p>
          <a:p>
            <a:endParaRPr lang="en-US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9E92EB-B214-BAC2-7804-1B432D20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6814" y="2429435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8" descr="Stock photo of people examining a printed report in front of a laptop displaying a graph">
            <a:extLst>
              <a:ext uri="{FF2B5EF4-FFF2-40B4-BE49-F238E27FC236}">
                <a16:creationId xmlns:a16="http://schemas.microsoft.com/office/drawing/2014/main" id="{B62995F8-CD17-0229-5D8B-391E3378577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09015" y="1852248"/>
            <a:ext cx="4746171" cy="3335663"/>
          </a:xfrm>
          <a:prstGeom prst="rect">
            <a:avLst/>
          </a:prstGeom>
        </p:spPr>
      </p:pic>
      <p:sp>
        <p:nvSpPr>
          <p:cNvPr id="12" name="Footer Placeholder 14">
            <a:extLst>
              <a:ext uri="{FF2B5EF4-FFF2-40B4-BE49-F238E27FC236}">
                <a16:creationId xmlns:a16="http://schemas.microsoft.com/office/drawing/2014/main" id="{B7E602D7-FBEB-0DEA-8C0A-ACC0E21A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[1]</a:t>
            </a:r>
            <a:r>
              <a:rPr lang="en-US" sz="1600" dirty="0">
                <a:hlinkClick r:id="rId4"/>
              </a:rPr>
              <a:t>G.S. 159-24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A8B1E8-46BD-4044-738B-1049E241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4443"/>
            <a:ext cx="7438292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Finance Officer: Powers and Duties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63473"/>
            <a:ext cx="10644554" cy="517728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b="1" dirty="0">
                <a:solidFill>
                  <a:srgbClr val="00247D"/>
                </a:solidFill>
              </a:rPr>
              <a:t>The finance officer is responsible under law for all of the following:</a:t>
            </a:r>
            <a:r>
              <a:rPr lang="en-US" sz="2800" b="1" baseline="30000" dirty="0">
                <a:solidFill>
                  <a:srgbClr val="00247D"/>
                </a:solidFill>
              </a:rPr>
              <a:t>[2]</a:t>
            </a:r>
            <a:endParaRPr lang="en-US" sz="2200" baseline="30000" dirty="0">
              <a:solidFill>
                <a:srgbClr val="00247D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2200" dirty="0">
              <a:solidFill>
                <a:srgbClr val="00247D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9E92EB-B214-BAC2-7804-1B432D20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6814" y="2429435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B54390-345D-B619-C9B0-DDBAC4913692}"/>
              </a:ext>
            </a:extLst>
          </p:cNvPr>
          <p:cNvSpPr txBox="1">
            <a:spLocks/>
          </p:cNvSpPr>
          <p:nvPr/>
        </p:nvSpPr>
        <p:spPr>
          <a:xfrm>
            <a:off x="289813" y="2981201"/>
            <a:ext cx="5592232" cy="3189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rgbClr val="00247D"/>
                </a:solidFill>
              </a:rPr>
              <a:t>Keeping the unit’s accounts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rgbClr val="00247D"/>
                </a:solidFill>
              </a:rPr>
              <a:t>Disbursing all funds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rgbClr val="00247D"/>
                </a:solidFill>
              </a:rPr>
              <a:t>Preparing and filing financial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rgbClr val="00247D"/>
                </a:solidFill>
              </a:rPr>
              <a:t>Receiving and depositing all moneys (or supervising receipts and deposits)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rgbClr val="00247D"/>
                </a:solidFill>
              </a:rPr>
              <a:t>Monitoring and managing debt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A61853-5333-BA0E-A1BF-F63B430D7443}"/>
              </a:ext>
            </a:extLst>
          </p:cNvPr>
          <p:cNvSpPr txBox="1">
            <a:spLocks/>
          </p:cNvSpPr>
          <p:nvPr/>
        </p:nvSpPr>
        <p:spPr>
          <a:xfrm>
            <a:off x="6088670" y="2992925"/>
            <a:ext cx="5257800" cy="3363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sz="2800" dirty="0">
                <a:solidFill>
                  <a:srgbClr val="00247D"/>
                </a:solidFill>
              </a:rPr>
              <a:t>Supervising investment of idle funds</a:t>
            </a:r>
            <a:endParaRPr lang="en-US" dirty="0">
              <a:solidFill>
                <a:srgbClr val="00247D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rgbClr val="00247D"/>
                </a:solidFill>
              </a:rPr>
              <a:t>Performing other duties assigned by law, manager, budget officer, governing board, or LGC rules and regulations</a:t>
            </a:r>
          </a:p>
          <a:p>
            <a:pPr marL="514350" indent="-514350">
              <a:lnSpc>
                <a:spcPct val="95000"/>
              </a:lnSpc>
              <a:buFont typeface="+mj-lt"/>
              <a:buAutoNum type="arabicPeriod" startAt="6"/>
            </a:pPr>
            <a:r>
              <a:rPr lang="en-US" dirty="0">
                <a:solidFill>
                  <a:srgbClr val="00247D"/>
                </a:solidFill>
              </a:rPr>
              <a:t>Attending training that may be required by the LGC</a:t>
            </a:r>
            <a:r>
              <a:rPr lang="en-US" baseline="30000" dirty="0">
                <a:solidFill>
                  <a:srgbClr val="00247D"/>
                </a:solidFill>
              </a:rPr>
              <a:t>[3] </a:t>
            </a:r>
            <a:endParaRPr lang="en-US" dirty="0">
              <a:solidFill>
                <a:srgbClr val="00247D"/>
              </a:solidFill>
            </a:endParaRPr>
          </a:p>
          <a:p>
            <a:pPr marL="514350" indent="-514350">
              <a:lnSpc>
                <a:spcPct val="95000"/>
              </a:lnSpc>
              <a:buFont typeface="+mj-lt"/>
              <a:buAutoNum type="arabicPeriod" startAt="6"/>
            </a:pPr>
            <a:r>
              <a:rPr lang="en-US" dirty="0">
                <a:solidFill>
                  <a:srgbClr val="00247D"/>
                </a:solidFill>
              </a:rPr>
              <a:t>Contracting with outside entities to ensure fulfilment of duties</a:t>
            </a:r>
          </a:p>
        </p:txBody>
      </p:sp>
      <p:sp>
        <p:nvSpPr>
          <p:cNvPr id="13" name="Footer Placeholder 14">
            <a:extLst>
              <a:ext uri="{FF2B5EF4-FFF2-40B4-BE49-F238E27FC236}">
                <a16:creationId xmlns:a16="http://schemas.microsoft.com/office/drawing/2014/main" id="{21E1EEF4-B1D2-F99B-437C-CED6D0566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[2]</a:t>
            </a:r>
            <a:r>
              <a:rPr lang="en-US" sz="1600" dirty="0">
                <a:hlinkClick r:id="rId3"/>
              </a:rPr>
              <a:t>G.S. 159-25(a)</a:t>
            </a:r>
            <a:r>
              <a:rPr lang="en-US" sz="1600" dirty="0"/>
              <a:t> </a:t>
            </a:r>
            <a:r>
              <a:rPr lang="en-US" sz="1600" baseline="30000" dirty="0"/>
              <a:t>[3]</a:t>
            </a:r>
            <a:r>
              <a:rPr lang="en-US" sz="1600" dirty="0">
                <a:hlinkClick r:id="rId3"/>
              </a:rPr>
              <a:t>G.S. 159-25(d)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756DA6-7EFC-46B6-F7C9-EA64BC03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0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4443"/>
            <a:ext cx="6831563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Finance Officer: Faithful Performance Bond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E4F365-DD82-B9AF-1572-C2CA5D25B449}"/>
              </a:ext>
            </a:extLst>
          </p:cNvPr>
          <p:cNvSpPr txBox="1">
            <a:spLocks/>
          </p:cNvSpPr>
          <p:nvPr/>
        </p:nvSpPr>
        <p:spPr>
          <a:xfrm>
            <a:off x="554753" y="2711683"/>
            <a:ext cx="5660571" cy="3433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47D"/>
                </a:solidFill>
              </a:rPr>
              <a:t>To protect the local government from any losses caused by a finance officer who fails to properly carry out their duties, finance officers are required to obtain a </a:t>
            </a:r>
            <a:r>
              <a:rPr lang="en-US" b="1" dirty="0">
                <a:solidFill>
                  <a:srgbClr val="00247D"/>
                </a:solidFill>
              </a:rPr>
              <a:t>faithful performance bond </a:t>
            </a:r>
            <a:r>
              <a:rPr lang="en-US" dirty="0">
                <a:solidFill>
                  <a:srgbClr val="00247D"/>
                </a:solidFill>
              </a:rPr>
              <a:t>in an amount determined by the governing board in accordance with specific statutory requirements.</a:t>
            </a:r>
          </a:p>
          <a:p>
            <a:r>
              <a:rPr lang="en-US" b="1" dirty="0">
                <a:solidFill>
                  <a:srgbClr val="00247D"/>
                </a:solidFill>
              </a:rPr>
              <a:t>Note that these requirements have changed as of Jan. 1, 2023.</a:t>
            </a:r>
            <a:r>
              <a:rPr lang="en-US" baseline="30000" dirty="0">
                <a:solidFill>
                  <a:srgbClr val="00247D"/>
                </a:solidFill>
              </a:rPr>
              <a:t>[4][5][6]</a:t>
            </a:r>
            <a:endParaRPr lang="en-US" b="1" baseline="30000" dirty="0">
              <a:solidFill>
                <a:srgbClr val="00247D"/>
              </a:solidFill>
            </a:endParaRPr>
          </a:p>
          <a:p>
            <a:endParaRPr lang="en-US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844" y="2493912"/>
            <a:ext cx="5257800" cy="3433763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>
                <a:solidFill>
                  <a:srgbClr val="00247D"/>
                </a:solidFill>
              </a:rPr>
              <a:t>“The amount of the bond fixed by the governing board may not be less than the greater of the following: 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AutoNum type="arabicParenBoth"/>
            </a:pPr>
            <a:r>
              <a:rPr lang="en-US" dirty="0">
                <a:solidFill>
                  <a:srgbClr val="00247D"/>
                </a:solidFill>
              </a:rPr>
              <a:t>Fifty thousand dollars ($50,000). 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AutoNum type="arabicParenBoth"/>
            </a:pPr>
            <a:r>
              <a:rPr lang="en-US" dirty="0">
                <a:solidFill>
                  <a:srgbClr val="00247D"/>
                </a:solidFill>
              </a:rPr>
              <a:t>An amount equal to ten percent (10%) of the unit's annually budgeted funds, up to one million dollars ($1,000,000).”</a:t>
            </a:r>
            <a:r>
              <a:rPr lang="en-US" baseline="30000" dirty="0">
                <a:solidFill>
                  <a:srgbClr val="00247D"/>
                </a:solidFill>
              </a:rPr>
              <a:t>[7]</a:t>
            </a:r>
            <a:endParaRPr lang="en-US" sz="2800" baseline="300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9E92EB-B214-BAC2-7804-1B432D20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6814" y="2429435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29F170-3B6E-B54C-9EAC-3850A2448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61508" y="2771370"/>
            <a:ext cx="0" cy="263803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3F27422-7ADA-8C8B-5802-D2F91EAB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6" y="6307005"/>
            <a:ext cx="8756014" cy="365125"/>
          </a:xfrm>
        </p:spPr>
        <p:txBody>
          <a:bodyPr/>
          <a:lstStyle/>
          <a:p>
            <a:pPr algn="l"/>
            <a:r>
              <a:rPr lang="en-US" sz="1600" baseline="30000" dirty="0"/>
              <a:t>[4]</a:t>
            </a:r>
            <a:r>
              <a:rPr lang="en-US" sz="1600" dirty="0">
                <a:hlinkClick r:id="rId3"/>
              </a:rPr>
              <a:t>S.L. 2022-53</a:t>
            </a:r>
            <a:r>
              <a:rPr lang="en-US" sz="1600" dirty="0"/>
              <a:t>  </a:t>
            </a:r>
            <a:r>
              <a:rPr lang="en-US" sz="1600" baseline="30000" dirty="0"/>
              <a:t>[5]</a:t>
            </a:r>
            <a:r>
              <a:rPr lang="en-US" sz="1600" dirty="0">
                <a:hlinkClick r:id="rId4"/>
              </a:rPr>
              <a:t> SLGFD Memorandum 2023-06</a:t>
            </a:r>
            <a:r>
              <a:rPr lang="en-US" sz="1600" dirty="0"/>
              <a:t>  </a:t>
            </a:r>
            <a:r>
              <a:rPr lang="en-US" sz="1600" baseline="30000" dirty="0"/>
              <a:t>[6]</a:t>
            </a:r>
            <a:r>
              <a:rPr lang="en-US" sz="1600" dirty="0">
                <a:hlinkClick r:id="rId5"/>
              </a:rPr>
              <a:t>UNC Local Finance Bulletin No. 62</a:t>
            </a:r>
            <a:r>
              <a:rPr lang="en-US" sz="1600" baseline="30000" dirty="0"/>
              <a:t>  [7]</a:t>
            </a:r>
            <a:r>
              <a:rPr lang="en-US" sz="1600" dirty="0">
                <a:hlinkClick r:id="rId6"/>
              </a:rPr>
              <a:t>G.S. 159-29(a)</a:t>
            </a:r>
            <a:endParaRPr lang="en-US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685402-6130-817D-1A35-9E06ED65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4443"/>
            <a:ext cx="6784910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Contracted Third-Party Bookkeeper</a:t>
            </a:r>
            <a:endParaRPr lang="en-US" sz="44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06" y="2688817"/>
            <a:ext cx="5459186" cy="3638762"/>
          </a:xfrm>
        </p:spPr>
        <p:txBody>
          <a:bodyPr>
            <a:normAutofit fontScale="85000"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The finance officer is empowered to contract with a third party for assistance with certain assigned duties.</a:t>
            </a:r>
            <a:r>
              <a:rPr lang="en-US" sz="2800" baseline="30000" dirty="0">
                <a:solidFill>
                  <a:srgbClr val="00247D"/>
                </a:solidFill>
              </a:rPr>
              <a:t>[8]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Any work performed by a third-party bookkeeper should be closely supervised to ensure all contractual obligations to the unit are being met.</a:t>
            </a:r>
            <a:endParaRPr lang="en-US" sz="2800" dirty="0">
              <a:solidFill>
                <a:srgbClr val="00247D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The third-party bookkeeper may be asked to attend board meetings to answer any questions the board might have.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srgbClr val="00247D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12F4E7-39A6-A4B4-EFAF-279FF03AF4C0}"/>
              </a:ext>
            </a:extLst>
          </p:cNvPr>
          <p:cNvSpPr txBox="1">
            <a:spLocks/>
          </p:cNvSpPr>
          <p:nvPr/>
        </p:nvSpPr>
        <p:spPr>
          <a:xfrm>
            <a:off x="6654321" y="2429435"/>
            <a:ext cx="5257800" cy="3433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247D"/>
                </a:solidFill>
              </a:rPr>
              <a:t>When working with a third-party bookkeeper:</a:t>
            </a:r>
          </a:p>
          <a:p>
            <a:r>
              <a:rPr lang="en-US" dirty="0">
                <a:solidFill>
                  <a:srgbClr val="00247D"/>
                </a:solidFill>
              </a:rPr>
              <a:t>The board should continue to ensure a qualified finance officer is in place at all times.</a:t>
            </a:r>
          </a:p>
          <a:p>
            <a:r>
              <a:rPr lang="en-US" dirty="0">
                <a:solidFill>
                  <a:srgbClr val="00247D"/>
                </a:solidFill>
              </a:rPr>
              <a:t>The finance officer is still ultimately responsible for ensuring all duties are carried out in an accurate and timely manner.</a:t>
            </a:r>
          </a:p>
          <a:p>
            <a:endParaRPr lang="en-US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9E92EB-B214-BAC2-7804-1B432D20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6814" y="2429435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8BE2511F-7809-31E4-7DC4-98FF956C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7" y="6307005"/>
            <a:ext cx="6465621" cy="365125"/>
          </a:xfrm>
        </p:spPr>
        <p:txBody>
          <a:bodyPr/>
          <a:lstStyle/>
          <a:p>
            <a:pPr algn="l"/>
            <a:r>
              <a:rPr lang="en-US" sz="1600" baseline="30000" dirty="0"/>
              <a:t>[8]</a:t>
            </a:r>
            <a:r>
              <a:rPr lang="en-US" sz="1600" dirty="0">
                <a:hlinkClick r:id="rId3"/>
              </a:rPr>
              <a:t>G.S. 159-25(a)(9)</a:t>
            </a:r>
            <a:endParaRPr lang="en-US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C2A7A9-5415-E0B2-7C3B-D3B6C9B8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5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DDBA6A-57AD-EC16-38B8-2EB6CA9DE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61508" y="2771370"/>
            <a:ext cx="0" cy="263803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09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4443"/>
            <a:ext cx="6831563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Contracted Third-Party Bookkeeper</a:t>
            </a:r>
            <a:endParaRPr lang="en-US" sz="4400" dirty="0">
              <a:solidFill>
                <a:srgbClr val="00247D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BDEB7A-34CF-633B-29D2-77A503565874}"/>
              </a:ext>
            </a:extLst>
          </p:cNvPr>
          <p:cNvSpPr txBox="1">
            <a:spLocks/>
          </p:cNvSpPr>
          <p:nvPr/>
        </p:nvSpPr>
        <p:spPr>
          <a:xfrm>
            <a:off x="468084" y="2586169"/>
            <a:ext cx="3529485" cy="46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247D"/>
                </a:solidFill>
              </a:rPr>
              <a:t>Contract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47" y="3048000"/>
            <a:ext cx="5257800" cy="3433763"/>
          </a:xfrm>
        </p:spPr>
        <p:txBody>
          <a:bodyPr>
            <a:normAutofit fontScale="92500" lnSpcReduction="2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Monthly financial reporting should be included in the contract.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47D"/>
                </a:solidFill>
              </a:rPr>
              <a:t>The contract should also include specific language stating that the contractor will not be paid if the work outlined in the contract is not completed</a:t>
            </a:r>
            <a:r>
              <a:rPr lang="en-US" sz="2800" dirty="0">
                <a:solidFill>
                  <a:srgbClr val="00247D"/>
                </a:solidFill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A sample contract for a third-party bookkeeper is available on the </a:t>
            </a:r>
            <a:r>
              <a:rPr lang="en-US" sz="2800" dirty="0">
                <a:solidFill>
                  <a:srgbClr val="00247D"/>
                </a:solidFill>
                <a:hlinkClick r:id="rId2"/>
              </a:rPr>
              <a:t>LGC website</a:t>
            </a:r>
            <a:r>
              <a:rPr lang="en-US" sz="2800" dirty="0">
                <a:solidFill>
                  <a:srgbClr val="00247D"/>
                </a:solidFill>
              </a:rPr>
              <a:t>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9E92EB-B214-BAC2-7804-1B432D20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6814" y="2429435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Screenshot of a sample contract between the City of Dogwood and a third-party bookkeeper">
            <a:extLst>
              <a:ext uri="{FF2B5EF4-FFF2-40B4-BE49-F238E27FC236}">
                <a16:creationId xmlns:a16="http://schemas.microsoft.com/office/drawing/2014/main" id="{E14307BA-8BF9-822A-B540-15C3D3690F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71" t="23095" r="35286" b="16721"/>
          <a:stretch/>
        </p:blipFill>
        <p:spPr>
          <a:xfrm>
            <a:off x="6874329" y="959281"/>
            <a:ext cx="4680857" cy="525449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65B55-CC11-2949-D7B7-4321CE4C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7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 of an example financial report for the general fund of a unit of local government">
            <a:extLst>
              <a:ext uri="{FF2B5EF4-FFF2-40B4-BE49-F238E27FC236}">
                <a16:creationId xmlns:a16="http://schemas.microsoft.com/office/drawing/2014/main" id="{AB541C5D-92AC-C733-2E58-0A5C63A64F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6" r="48983" b="44948"/>
          <a:stretch/>
        </p:blipFill>
        <p:spPr>
          <a:xfrm>
            <a:off x="5106751" y="2876653"/>
            <a:ext cx="5932933" cy="3496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2128"/>
            <a:ext cx="6831563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Monthly Financial Reports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373" y="2534284"/>
            <a:ext cx="4531267" cy="109576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b="1" dirty="0">
                <a:solidFill>
                  <a:srgbClr val="00247D"/>
                </a:solidFill>
              </a:rPr>
              <a:t>Governing boards should expect and require monthly financial reports</a:t>
            </a:r>
            <a:r>
              <a:rPr lang="en-US" b="1" dirty="0">
                <a:solidFill>
                  <a:srgbClr val="00247D"/>
                </a:solidFill>
              </a:rPr>
              <a:t>.</a:t>
            </a:r>
            <a:endParaRPr lang="en-US" sz="2200" b="1" dirty="0">
              <a:solidFill>
                <a:srgbClr val="00247D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9E92EB-B214-BAC2-7804-1B432D20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6814" y="2115671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EB1F17-0E32-EAAE-C81E-0DB802657CC9}"/>
              </a:ext>
            </a:extLst>
          </p:cNvPr>
          <p:cNvSpPr txBox="1"/>
          <p:nvPr/>
        </p:nvSpPr>
        <p:spPr>
          <a:xfrm>
            <a:off x="7639558" y="1125903"/>
            <a:ext cx="3084576" cy="9233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Budget-to-actual reports for significant funds, including the general fund and utility funds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3A52E9A-A774-FAD8-BBC3-4C318CDC2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766805" y="2071942"/>
            <a:ext cx="830083" cy="784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697D3E-57D2-4268-2475-01F190179B99}"/>
              </a:ext>
            </a:extLst>
          </p:cNvPr>
          <p:cNvSpPr txBox="1"/>
          <p:nvPr/>
        </p:nvSpPr>
        <p:spPr>
          <a:xfrm>
            <a:off x="2499059" y="4143881"/>
            <a:ext cx="2435080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Compared to prior year 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BC0635C-0CC3-85C9-200A-D83C50A7A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6826" y="4256255"/>
            <a:ext cx="2738779" cy="1445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FB114F-8323-174C-5081-1E667FA0F30E}"/>
              </a:ext>
            </a:extLst>
          </p:cNvPr>
          <p:cNvSpPr txBox="1"/>
          <p:nvPr/>
        </p:nvSpPr>
        <p:spPr>
          <a:xfrm>
            <a:off x="2099410" y="5341539"/>
            <a:ext cx="2435080" cy="64633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Broken down by function or department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1CFE6ED-3B5D-FA3A-A93D-23CD40AC5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4490" y="5528928"/>
            <a:ext cx="733195" cy="2526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339D2E-7291-8E50-6B49-D80B02F8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9293" y="2570902"/>
            <a:ext cx="0" cy="85809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B2F9B-4FB6-9DC5-46B7-2CFAC04A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9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2128"/>
            <a:ext cx="6831563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Monthly Financial Reports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2479549"/>
            <a:ext cx="5660570" cy="3433763"/>
          </a:xfrm>
        </p:spPr>
        <p:txBody>
          <a:bodyPr>
            <a:normAutofit lnSpcReduction="100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Finance staff should explain any unusual transactions or amounts that are over/under performing against the budget.</a:t>
            </a:r>
          </a:p>
          <a:p>
            <a:r>
              <a:rPr lang="en-US" sz="2800" dirty="0">
                <a:solidFill>
                  <a:srgbClr val="00247D"/>
                </a:solidFill>
              </a:rPr>
              <a:t>Governing boards should always know the financial state of the </a:t>
            </a:r>
            <a:r>
              <a:rPr lang="en-US" dirty="0">
                <a:solidFill>
                  <a:srgbClr val="00247D"/>
                </a:solidFill>
              </a:rPr>
              <a:t>unit</a:t>
            </a:r>
            <a:r>
              <a:rPr lang="en-US" sz="2800" dirty="0">
                <a:solidFill>
                  <a:srgbClr val="00247D"/>
                </a:solidFill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47D"/>
                </a:solidFill>
              </a:rPr>
              <a:t>Ask questions and follow up with the finance </a:t>
            </a:r>
            <a:r>
              <a:rPr lang="en-US" dirty="0">
                <a:solidFill>
                  <a:srgbClr val="00247D"/>
                </a:solidFill>
              </a:rPr>
              <a:t>o</a:t>
            </a:r>
            <a:r>
              <a:rPr lang="en-US" sz="2800" dirty="0">
                <a:solidFill>
                  <a:srgbClr val="00247D"/>
                </a:solidFill>
              </a:rPr>
              <a:t>fficer until you understand.  </a:t>
            </a:r>
            <a:endParaRPr lang="en-US" sz="2200" dirty="0">
              <a:solidFill>
                <a:srgbClr val="00247D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2200" dirty="0">
              <a:solidFill>
                <a:srgbClr val="00247D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47D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9E92EB-B214-BAC2-7804-1B432D20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6814" y="2115671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6" name="Graphic 25" descr="Calculator outline">
            <a:extLst>
              <a:ext uri="{FF2B5EF4-FFF2-40B4-BE49-F238E27FC236}">
                <a16:creationId xmlns:a16="http://schemas.microsoft.com/office/drawing/2014/main" id="{DF20C5DE-E27F-38BB-5F85-B359BCF18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8269" y="2103948"/>
            <a:ext cx="1834659" cy="18346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AE60B3-3458-F4E8-BE37-374C85461BCE}"/>
              </a:ext>
            </a:extLst>
          </p:cNvPr>
          <p:cNvSpPr txBox="1"/>
          <p:nvPr/>
        </p:nvSpPr>
        <p:spPr>
          <a:xfrm>
            <a:off x="7463936" y="3915758"/>
            <a:ext cx="3790218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00247D"/>
                </a:solidFill>
              </a:rPr>
              <a:t>Download a financial summary template from the </a:t>
            </a:r>
            <a:r>
              <a:rPr lang="en-US" sz="2800" b="1" dirty="0">
                <a:solidFill>
                  <a:srgbClr val="00247D"/>
                </a:solidFill>
                <a:hlinkClick r:id="rId5"/>
              </a:rPr>
              <a:t>LGC website</a:t>
            </a:r>
            <a:r>
              <a:rPr lang="en-US" sz="2800" b="1" dirty="0">
                <a:solidFill>
                  <a:srgbClr val="00247D"/>
                </a:solidFill>
              </a:rPr>
              <a:t>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DD9760-C7B8-D306-3B4E-2F85528E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4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6BF-98C2-6495-953D-B9D29321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2128"/>
            <a:ext cx="6831563" cy="63561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47D"/>
                </a:solidFill>
                <a:latin typeface="Calibri Light" panose="020F0302020204030204"/>
                <a:ea typeface="+mj-ea"/>
                <a:cs typeface="+mj-cs"/>
              </a:rPr>
              <a:t>Monthly Financial Reports</a:t>
            </a:r>
            <a:endParaRPr lang="en-US" sz="1800" dirty="0">
              <a:solidFill>
                <a:srgbClr val="00247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D94DD-8E11-73D8-6967-7C207363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1272"/>
            <a:ext cx="5339862" cy="34337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>
                <a:solidFill>
                  <a:srgbClr val="00247D"/>
                </a:solidFill>
              </a:rPr>
              <a:t>Timely, accurate financial reports allow governing boards to:</a:t>
            </a:r>
          </a:p>
          <a:p>
            <a:r>
              <a:rPr lang="en-US" dirty="0">
                <a:solidFill>
                  <a:srgbClr val="00247D"/>
                </a:solidFill>
              </a:rPr>
              <a:t>Monitor the financial state of the unit and identify potential problems.</a:t>
            </a:r>
          </a:p>
          <a:p>
            <a:r>
              <a:rPr lang="en-US" dirty="0">
                <a:solidFill>
                  <a:srgbClr val="00247D"/>
                </a:solidFill>
              </a:rPr>
              <a:t>Ensure adequate reserves are maintained to address emergency needs. 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00247D"/>
                </a:solidFill>
              </a:rPr>
              <a:t>Tailor budget amendments and future budgets to better match the needs of the unit.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4A0D5D-3C42-BAFE-2ADA-2B0E0026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1095769"/>
            <a:chOff x="0" y="0"/>
            <a:chExt cx="12192000" cy="109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AC6B37-1B8E-648A-4419-DADCA855B4CC}"/>
                </a:ext>
              </a:extLst>
            </p:cNvPr>
            <p:cNvSpPr/>
            <p:nvPr/>
          </p:nvSpPr>
          <p:spPr>
            <a:xfrm>
              <a:off x="0" y="0"/>
              <a:ext cx="12192000" cy="1095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47D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AEB5DE-7FD8-A055-BC83-081EDFE2FED6}"/>
                </a:ext>
              </a:extLst>
            </p:cNvPr>
            <p:cNvSpPr txBox="1"/>
            <p:nvPr/>
          </p:nvSpPr>
          <p:spPr>
            <a:xfrm>
              <a:off x="7202696" y="252301"/>
              <a:ext cx="4762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247D"/>
                  </a:solidFill>
                  <a:latin typeface="Trajan Pro 3" panose="02020502050503020301" pitchFamily="18" charset="0"/>
                </a:rPr>
                <a:t>State and Local Government Finance Division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EE78E4-2175-C082-1802-C937B0782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66155"/>
            <a:ext cx="4877737" cy="8186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9E92EB-B214-BAC2-7804-1B432D20A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6814" y="2115671"/>
            <a:ext cx="56605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Stock photo of a jar of coins labelled &quot;emergency&quot;">
            <a:extLst>
              <a:ext uri="{FF2B5EF4-FFF2-40B4-BE49-F238E27FC236}">
                <a16:creationId xmlns:a16="http://schemas.microsoft.com/office/drawing/2014/main" id="{8E69A1FF-00F6-F456-23C8-1C5F2FBA1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426" y="1382128"/>
            <a:ext cx="5063980" cy="424977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7B5B91-1020-6B61-2BFC-36E92A3A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0CA5A-5976-4C5C-8430-DE8EEFD09A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85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vision xmlns="d039593b-b3c6-4c10-8732-8aac6422e621" xsi:nil="true"/>
    <DescriptionOfUse xmlns="53b27bb2-5cdf-4d5d-a8a9-08b1d48a6f4c" xsi:nil="true"/>
    <_dlc_DocId xmlns="d039593b-b3c6-4c10-8732-8aac6422e621">SZA3YSNECVJS-1827996637-12</_dlc_DocId>
    <_dlc_DocIdUrl xmlns="d039593b-b3c6-4c10-8732-8aac6422e621">
      <Url>https://nctreasurer365.sharepoint.com/sites/Compass/comm/CommunicationsTools/_layouts/15/DocIdRedir.aspx?ID=SZA3YSNECVJS-1827996637-12</Url>
      <Description>SZA3YSNECVJS-1827996637-12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49B1D48414246AA735B60F522209D" ma:contentTypeVersion="9" ma:contentTypeDescription="Create a new document." ma:contentTypeScope="" ma:versionID="41e411bcb892c173a6bf82363949cf3b">
  <xsd:schema xmlns:xsd="http://www.w3.org/2001/XMLSchema" xmlns:xs="http://www.w3.org/2001/XMLSchema" xmlns:p="http://schemas.microsoft.com/office/2006/metadata/properties" xmlns:ns2="d039593b-b3c6-4c10-8732-8aac6422e621" xmlns:ns3="53b27bb2-5cdf-4d5d-a8a9-08b1d48a6f4c" targetNamespace="http://schemas.microsoft.com/office/2006/metadata/properties" ma:root="true" ma:fieldsID="a0b0d398c162cf4084a55c5300ed1bc9" ns2:_="" ns3:_="">
    <xsd:import namespace="d039593b-b3c6-4c10-8732-8aac6422e621"/>
    <xsd:import namespace="53b27bb2-5cdf-4d5d-a8a9-08b1d48a6f4c"/>
    <xsd:element name="properties">
      <xsd:complexType>
        <xsd:sequence>
          <xsd:element name="documentManagement">
            <xsd:complexType>
              <xsd:all>
                <xsd:element ref="ns2:Division" minOccurs="0"/>
                <xsd:element ref="ns3:DescriptionOfUse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9593b-b3c6-4c10-8732-8aac6422e621" elementFormDefault="qualified">
    <xsd:import namespace="http://schemas.microsoft.com/office/2006/documentManagement/types"/>
    <xsd:import namespace="http://schemas.microsoft.com/office/infopath/2007/PartnerControls"/>
    <xsd:element name="Division" ma:index="4" nillable="true" ma:displayName="Division" ma:internalName="Division" ma:readOnly="false">
      <xsd:simpleType>
        <xsd:restriction base="dms:Text"/>
      </xsd:simpleType>
    </xsd:element>
    <xsd:element name="_dlc_DocId" ma:index="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27bb2-5cdf-4d5d-a8a9-08b1d48a6f4c" elementFormDefault="qualified">
    <xsd:import namespace="http://schemas.microsoft.com/office/2006/documentManagement/types"/>
    <xsd:import namespace="http://schemas.microsoft.com/office/infopath/2007/PartnerControls"/>
    <xsd:element name="DescriptionOfUse" ma:index="5" nillable="true" ma:displayName="Description of Use" ma:internalName="Description_x0020_of_x0020_Use0" ma:readOnly="false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AC8728-34F4-4DB1-A152-94965891A8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ABC9A-2C3F-4D6D-847A-CACCDE07674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EF03708-149D-43A4-9D3A-121F06E2FD63}">
  <ds:schemaRefs>
    <ds:schemaRef ds:uri="53b27bb2-5cdf-4d5d-a8a9-08b1d48a6f4c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d039593b-b3c6-4c10-8732-8aac6422e621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59E2039C-72BE-46FA-ACB9-67309C34D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9593b-b3c6-4c10-8732-8aac6422e621"/>
    <ds:schemaRef ds:uri="53b27bb2-5cdf-4d5d-a8a9-08b1d48a6f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33fc54b-e5a3-4ebc-8425-8e88f827fc4f}" enabled="0" method="" siteId="{033fc54b-e5a3-4ebc-8425-8e88f827fc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891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Trajan Pro 3</vt:lpstr>
      <vt:lpstr>Office Theme</vt:lpstr>
      <vt:lpstr>Module 3: Finance Officer &amp; Monthly Financial Reports</vt:lpstr>
      <vt:lpstr>Finance Officer</vt:lpstr>
      <vt:lpstr>Finance Officer: Powers and Duties</vt:lpstr>
      <vt:lpstr>Finance Officer: Faithful Performance Bond</vt:lpstr>
      <vt:lpstr>Contracted Third-Party Bookkeeper</vt:lpstr>
      <vt:lpstr>Contracted Third-Party Bookkeeper</vt:lpstr>
      <vt:lpstr>Monthly Financial Reports</vt:lpstr>
      <vt:lpstr>Monthly Financial Reports</vt:lpstr>
      <vt:lpstr>Monthly Financial Reports</vt:lpstr>
      <vt:lpstr>Resources</vt:lpstr>
      <vt:lpstr>Resources</vt:lpstr>
      <vt:lpstr>Quiz: Module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Parker</dc:creator>
  <cp:lastModifiedBy>Luke Henkhaus</cp:lastModifiedBy>
  <cp:revision>63</cp:revision>
  <cp:lastPrinted>2025-03-12T19:03:07Z</cp:lastPrinted>
  <dcterms:created xsi:type="dcterms:W3CDTF">2024-09-30T14:06:28Z</dcterms:created>
  <dcterms:modified xsi:type="dcterms:W3CDTF">2025-06-09T17:15:57Z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0x010100B6749B1D48414246AA735B60F522209D</vt:lpwstr>
  </property>
  <property fmtid="{D5CDD505-2E9C-101B-9397-08002B2CF9AE}" pid="3" name="_dlc_DocIdItemGuid">
    <vt:lpwstr>a6195ad5-a38b-486c-b78d-7e86f19c76d8</vt:lpwstr>
  </property>
</Properties>
</file>