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sldIdLst>
    <p:sldId id="299" r:id="rId6"/>
    <p:sldId id="262" r:id="rId7"/>
    <p:sldId id="264" r:id="rId8"/>
    <p:sldId id="265" r:id="rId9"/>
    <p:sldId id="266" r:id="rId10"/>
    <p:sldId id="300" r:id="rId11"/>
    <p:sldId id="278" r:id="rId12"/>
    <p:sldId id="280" r:id="rId13"/>
    <p:sldId id="283" r:id="rId14"/>
    <p:sldId id="287" r:id="rId15"/>
    <p:sldId id="291" r:id="rId16"/>
    <p:sldId id="301" r:id="rId17"/>
    <p:sldId id="275" r:id="rId18"/>
    <p:sldId id="289" r:id="rId19"/>
    <p:sldId id="304" r:id="rId20"/>
    <p:sldId id="271" r:id="rId21"/>
    <p:sldId id="302" r:id="rId22"/>
    <p:sldId id="270" r:id="rId23"/>
    <p:sldId id="303" r:id="rId24"/>
    <p:sldId id="273" r:id="rId25"/>
    <p:sldId id="297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7D"/>
    <a:srgbClr val="FFFFFF"/>
    <a:srgbClr val="FFFF66"/>
    <a:srgbClr val="003767"/>
    <a:srgbClr val="507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8" autoAdjust="0"/>
    <p:restoredTop sz="94716" autoAdjust="0"/>
  </p:normalViewPr>
  <p:slideViewPr>
    <p:cSldViewPr snapToGrid="0">
      <p:cViewPr varScale="1">
        <p:scale>
          <a:sx n="94" d="100"/>
          <a:sy n="94" d="100"/>
        </p:scale>
        <p:origin x="132" y="66"/>
      </p:cViewPr>
      <p:guideLst/>
    </p:cSldViewPr>
  </p:slideViewPr>
  <p:outlineViewPr>
    <p:cViewPr>
      <p:scale>
        <a:sx n="33" d="100"/>
        <a:sy n="33" d="100"/>
      </p:scale>
      <p:origin x="0" y="-131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954A53-04AA-4EF5-A28E-BCDA31A8A346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E7F25C-43D6-4304-B7DB-AA9DA66A4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4906-5698-D032-EC91-A82A638E5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D4EF2-4D3B-3E80-7C76-93ACAEF9F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A5433-9051-B289-058A-D945D2B4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0FDD-59EF-4BEE-B307-FFDF284B6419}" type="datetime1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ADC4B-C1F8-47E4-E1D0-AF1B1F3D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13FDC-9B15-0448-7C71-33E736DA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1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C9CA-C534-81D0-84C3-28B5D0B1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6C6E6-602A-D51D-09F0-AB7506C1F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FC82B-5934-ADC4-CDFC-58CD9ACA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56E2-B53C-4F94-83C9-22E36BDF053A}" type="datetime1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421E7-4186-956F-1722-BE3EAE79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45584-CCFA-AB1F-595D-094A6433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10152-EC49-8389-ACCF-A755A4B65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87B0B-6616-2C77-2FBB-CD3D44F76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52A4-CA5C-4B67-78F7-D0A5C557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569D-E1E6-4476-A26A-8F4CEA9212EF}" type="datetime1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891F-748C-279C-8652-DB70F9F6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716F4-8014-B99A-A9E9-2DF7EBD7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4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CC7D-78DD-B32A-910E-2180057F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06B38-29EF-694E-6077-8690EB88B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FDABD-0619-B58B-F9B8-DA7D79D6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F6C-226A-4A80-875F-F784B27C16FE}" type="datetime1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E907-4B6D-6565-59A2-B860A4AA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CD95E-8497-C068-E0D8-5CCBABB5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FFA5-B184-F438-CFB6-0D69BFDC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24576-E754-1AC6-1416-717F24B4D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20B2-C920-A3D9-6BAA-5AE159A6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D110-184F-41F6-9549-0E6943ACF838}" type="datetime1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149A3-78A6-84EA-7B61-4822C3B6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155AD-51F0-9D27-2BEB-066E1A1A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3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8988-6CEB-7558-38D1-5EF48670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CF07C-7BD4-B163-7FD6-9508E2B6C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1AE3D-1D8C-AAB5-0BF0-5882406CF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6B0F3-F537-D14E-86F8-5BF55AE3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FAF3-4E7E-4D52-80E9-625804996D0D}" type="datetime1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1CEEC-DDD6-9231-B4BF-65404168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5C42E-CBB5-EBD3-B1DD-2844AA8C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3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BB18-C06C-0085-07C5-D252AADA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87DC9-3425-FDBB-7D87-2BBB3E6A1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1443C-31CA-4805-1053-7460CC355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B8D0D-2E1A-C9B7-D57A-FC1CF7F12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9FC1E-C52D-3F04-85EE-9CEFF951E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78752-29CB-27D7-A2C5-2DE83AAE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200A-48C5-44A4-9440-C2C301FF0F85}" type="datetime1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1833D-B446-7C62-754D-6AC96CB5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06700-D725-0E3F-B628-B92A115F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9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1F89-B513-0F1F-75DF-1E0898F7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283EB-211B-F871-06DF-B2E6F949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26EF-1FD3-4A49-BDCD-52331F849E4C}" type="datetime1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DAE35-F876-EDEF-FF49-A29BC84E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6EF81-DADA-31EF-A8F0-26ADD1F2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7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8D23F-4598-7326-039D-E1BD8812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2501-8E97-4B17-A81F-738CFDD23A0E}" type="datetime1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28055-F321-28F1-FD83-E7815D14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6698A-0EB6-3EEB-EB2B-34CFE3BA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2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6BDE-FD7A-21EE-D958-97D734EE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CEEB-AEA9-A70A-E4EA-C28336B63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74E4A-C66B-88DF-876B-341485874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DDF5B-D683-6A91-2A34-7A7ED0D6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C708-CFBB-4C8C-8E05-4CFFD83E76CA}" type="datetime1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9DDD0-1633-D613-2D94-EDF53F20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02E6B-A011-B8F5-16FE-3473DCBE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DA3C-49D7-ECC8-65DD-3F767A6E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2AAB5-656C-C0C5-5FC1-F717EC8E9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DCEEF-780A-B063-9786-75932EFB4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6E32B-9B18-7438-4713-EA8EE301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E344-45A2-4D6D-AEA8-883B3F225845}" type="datetime1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6A0CD-F4A3-A5D6-C68E-A0D4492B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7C165-B639-1226-7C24-E70C5B9C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E47A24-8947-BF2F-C346-53F3DF58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DCA9-0B9D-409B-7C49-3F9028F40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108CD-33F1-427D-FD03-63031756D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5E14A-C59C-406E-B8DF-40EA88BB00A2}" type="datetime1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8145E-B737-F3AB-DF5B-C165780E3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685D7-00B4-22C7-F98B-0411CD6EF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cleg.gov/EnactedLegislation/Statutes/PDF/BySection/Chapter_159/GS_159-16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cleg.gov/EnactedLegislation/Statutes/PDF/BySection/Chapter_159/GS_159-15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reasurer.com/documents/files/slgfd/lgc/resources/worksheets/lgcworksheets/downloa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financeconnect.com/collections/sample-fund-balance-polici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s.nctreasurer.com/Reporting/Report/External?applicationCode=FinRpts" TargetMode="External"/><Relationship Id="rId2" Type="http://schemas.openxmlformats.org/officeDocument/2006/relationships/hyperlink" Target="https://www.nctreasurer.com/blog/2022/07/11/myth-8-lgc-staff-guidance-fund-balance-availab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cleg.gov/EnactedLegislation/Statutes/PDF/BySection/Chapter_159/GS_159-18.pdf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ncleg.gov/EnactedLegislation/Statutes/PDF/BySection/Chapter_159/GS_159-22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anons.sog.unc.edu/2015/06/transferring-money-from-an-enterprise-fund-authority-limitations-and-consequenc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cleg.gov/EnactedLegislation/Statutes/PDF/BySection/Chapter_159/GS_159-13.pdf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treasurer.com/documents/files/slgfd/lgc/resources/worksheets/lgcworksheets/download" TargetMode="External"/><Relationship Id="rId3" Type="http://schemas.openxmlformats.org/officeDocument/2006/relationships/hyperlink" Target="https://ncfinanceconnect.com/lgfp-manual-section/budget-development/" TargetMode="External"/><Relationship Id="rId7" Type="http://schemas.openxmlformats.org/officeDocument/2006/relationships/hyperlink" Target="https://www.nctreasurer.com/documents/files/slgfd/sample-budget-amendment-exhibit-c/download?attachment" TargetMode="External"/><Relationship Id="rId2" Type="http://schemas.openxmlformats.org/officeDocument/2006/relationships/hyperlink" Target="https://view.officeapps.live.com/op/embed.aspx?src=https://ncfinanceconnect.com/wp-content/uploads/2024/10/Budgeting-Presentation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cfinanceconnect.com/lgfp-manual-section/budget-development/#implementation-tools" TargetMode="External"/><Relationship Id="rId5" Type="http://schemas.openxmlformats.org/officeDocument/2006/relationships/hyperlink" Target="https://ncfinanceconnect.com/lgfp-manual-section/budget-development/#sample-ordinances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ncfinanceconnect.com/lgfp-manual-section/fund-balance/" TargetMode="External"/><Relationship Id="rId9" Type="http://schemas.openxmlformats.org/officeDocument/2006/relationships/hyperlink" Target="https://ncfinanceconnect.com/collections/sample-fund-balance-polici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cleg.gov/EnactedLegislation/Statutes/PDF/ByArticle/Chapter_159/Article_3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foa.org/best-practices--resources" TargetMode="External"/><Relationship Id="rId13" Type="http://schemas.openxmlformats.org/officeDocument/2006/relationships/hyperlink" Target="https://www.nctreasurer.com/state-and-local-government-finance-division/local-government-commission/memo-document?field_document_entity_terms_target_id=All&amp;field_document_entity_terms_target_id_1=52&amp;combine=" TargetMode="External"/><Relationship Id="rId3" Type="http://schemas.openxmlformats.org/officeDocument/2006/relationships/hyperlink" Target="https://ncfinanceconnect.com/" TargetMode="External"/><Relationship Id="rId7" Type="http://schemas.openxmlformats.org/officeDocument/2006/relationships/hyperlink" Target="https://www.ncacc.org/" TargetMode="External"/><Relationship Id="rId12" Type="http://schemas.openxmlformats.org/officeDocument/2006/relationships/hyperlink" Target="https://www.nctreasurer.com/divisions/state-and-local-government-finance/lgc/balance-sheet" TargetMode="External"/><Relationship Id="rId2" Type="http://schemas.openxmlformats.org/officeDocument/2006/relationships/hyperlink" Target="https://www.sog.un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lm.org/" TargetMode="External"/><Relationship Id="rId11" Type="http://schemas.openxmlformats.org/officeDocument/2006/relationships/hyperlink" Target="https://www.nctreasurer.com/divisions/state-and-local-government-finance/local-government-commission" TargetMode="External"/><Relationship Id="rId5" Type="http://schemas.openxmlformats.org/officeDocument/2006/relationships/hyperlink" Target="https://view.officeapps.live.com/op/embed.aspx?src=https://ncfinanceconnect.com/wp-content/uploads/2024/07/Local-Government-Finance-101.pptx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www.sog.unc.edu/sites/default/files/reports/LFB_65_2024-2025_FinanceCalendar_Allison.pdf" TargetMode="External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leg.gov/EnactedLegislation/Statutes/PDF/BySection/Chapter_159/GS_159-8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leg.gov/EnactedLegislation/Statutes/PDF/BySection/Chapter_159/GS_159-8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cleg.gov/EnactedLegislation/Statutes/PDF/BySection/Chapter_159/GS_159-9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leg.gov/EnactedLegislation/Statutes/PDF/BySection/Chapter_159/GS_159-13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cleg.gov/EnactedLegislation/Statutes/PDF/BySection/Chapter_159/GS_159-13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nons.sog.unc.edu/2012/03/budgets-and-the-tax-collection-percentag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cleg.gov/EnactedLegislation/Statutes/PDF/BySection/Chapter_159/GS_159-10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cleg.gov/EnactedLegislation/Statutes/PDF/BySection/Chapter_159/GS_159-13.pdf" TargetMode="External"/><Relationship Id="rId5" Type="http://schemas.openxmlformats.org/officeDocument/2006/relationships/hyperlink" Target="https://ncleg.gov/EnactedLegislation/Statutes/PDF/BySection/Chapter_159/GS_159-12.pdf" TargetMode="External"/><Relationship Id="rId4" Type="http://schemas.openxmlformats.org/officeDocument/2006/relationships/hyperlink" Target="https://ncleg.gov/EnactedLegislation/Statutes/PDF/BySection/Chapter_159/GS_159-1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C9BFE2-7F27-AE62-3C77-8084D588B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7273" y="2"/>
            <a:ext cx="12239273" cy="6857998"/>
          </a:xfrm>
          <a:prstGeom prst="rect">
            <a:avLst/>
          </a:prstGeom>
          <a:solidFill>
            <a:srgbClr val="0024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13EEF3-F486-9DD5-5335-D21E2F32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731" r="32940" b="6536"/>
          <a:stretch/>
        </p:blipFill>
        <p:spPr>
          <a:xfrm>
            <a:off x="-47274" y="0"/>
            <a:ext cx="1223927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042335-DF96-8F2A-AF87-745136E84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355" y="580963"/>
            <a:ext cx="12984709" cy="22896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9B2D59D-6A6B-270D-227A-6E56A2F8B2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47420" y="3104034"/>
            <a:ext cx="7249883" cy="21236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2: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Budgets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35A20-810A-4862-2D96-C61EF6039A7A}"/>
              </a:ext>
            </a:extLst>
          </p:cNvPr>
          <p:cNvSpPr txBox="1"/>
          <p:nvPr/>
        </p:nvSpPr>
        <p:spPr>
          <a:xfrm>
            <a:off x="0" y="6400743"/>
            <a:ext cx="2354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Revised March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AB6B4-7D92-7987-4931-DC2F39C5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8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194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  <a:ea typeface="+mj-ea"/>
                <a:cs typeface="+mj-cs"/>
              </a:rPr>
              <a:t>Interim Budget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0" y="2426944"/>
            <a:ext cx="5312106" cy="3433763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If the budget ordinance cannot be adopted by July 1, </a:t>
            </a:r>
            <a:r>
              <a:rPr lang="en-US" sz="2800" b="1" dirty="0">
                <a:solidFill>
                  <a:srgbClr val="00247D"/>
                </a:solidFill>
              </a:rPr>
              <a:t>an interim budget ordinance must be </a:t>
            </a:r>
            <a:r>
              <a:rPr lang="en-US" b="1" dirty="0">
                <a:solidFill>
                  <a:srgbClr val="00247D"/>
                </a:solidFill>
              </a:rPr>
              <a:t>adopted</a:t>
            </a:r>
            <a:r>
              <a:rPr lang="en-US" sz="2800" dirty="0">
                <a:solidFill>
                  <a:srgbClr val="00247D"/>
                </a:solidFill>
              </a:rPr>
              <a:t>.</a:t>
            </a:r>
            <a:r>
              <a:rPr lang="en-US" sz="2800" baseline="30000" dirty="0">
                <a:solidFill>
                  <a:srgbClr val="00247D"/>
                </a:solidFill>
              </a:rPr>
              <a:t>[16]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Disbursements cannot be made after June 30 without an annual budget ordinance or interim budget ordinance.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DE5F2C-4D6D-663D-0F98-1AE092527D0B}"/>
              </a:ext>
            </a:extLst>
          </p:cNvPr>
          <p:cNvSpPr txBox="1">
            <a:spLocks/>
          </p:cNvSpPr>
          <p:nvPr/>
        </p:nvSpPr>
        <p:spPr>
          <a:xfrm>
            <a:off x="6583936" y="2426944"/>
            <a:ext cx="5452150" cy="3433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47D"/>
                </a:solidFill>
              </a:rPr>
              <a:t>Property taxes are not levied in an interim budget ordinance.</a:t>
            </a:r>
          </a:p>
          <a:p>
            <a:r>
              <a:rPr lang="en-US" dirty="0">
                <a:solidFill>
                  <a:srgbClr val="00247D"/>
                </a:solidFill>
              </a:rPr>
              <a:t>Interim budgets should be used </a:t>
            </a:r>
            <a:r>
              <a:rPr lang="en-US" b="1" dirty="0">
                <a:solidFill>
                  <a:srgbClr val="00247D"/>
                </a:solidFill>
              </a:rPr>
              <a:t>rarely</a:t>
            </a:r>
            <a:r>
              <a:rPr lang="en-US" dirty="0">
                <a:solidFill>
                  <a:srgbClr val="00247D"/>
                </a:solidFill>
              </a:rPr>
              <a:t> and for the shortest possible time.</a:t>
            </a:r>
          </a:p>
          <a:p>
            <a:r>
              <a:rPr lang="en-US" dirty="0">
                <a:solidFill>
                  <a:srgbClr val="00247D"/>
                </a:solidFill>
              </a:rPr>
              <a:t>When the final budget is adopted, the expenditures incurred under the interim budget must be included in the final budget.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F03D34-677B-4A82-BA69-B2DA44778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23365" y="2205317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Footer Placeholder 14">
            <a:extLst>
              <a:ext uri="{FF2B5EF4-FFF2-40B4-BE49-F238E27FC236}">
                <a16:creationId xmlns:a16="http://schemas.microsoft.com/office/drawing/2014/main" id="{7EECE3F9-7975-060A-AC5B-07941588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38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[16]</a:t>
            </a:r>
            <a:r>
              <a:rPr lang="en-US" sz="1600" dirty="0">
                <a:hlinkClick r:id="rId3"/>
              </a:rPr>
              <a:t>G.S. 159-16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B605A71-2FEB-3F1B-2818-7E68262F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10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8AA3E9-0C76-8179-626B-357446C7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31092" y="2698583"/>
            <a:ext cx="0" cy="275074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47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194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Budget Amendments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23" y="2494695"/>
            <a:ext cx="5513173" cy="3433763"/>
          </a:xfrm>
        </p:spPr>
        <p:txBody>
          <a:bodyPr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The budget can be amended by the governing board at any time, as long as it remains balanced and continues to meet all other statutory requirements.</a:t>
            </a:r>
            <a:r>
              <a:rPr lang="en-US" sz="2400" baseline="30000" dirty="0">
                <a:solidFill>
                  <a:srgbClr val="00247D"/>
                </a:solidFill>
              </a:rPr>
              <a:t>[17]</a:t>
            </a:r>
          </a:p>
          <a:p>
            <a:r>
              <a:rPr lang="en-US" sz="2400" dirty="0">
                <a:solidFill>
                  <a:srgbClr val="00247D"/>
                </a:solidFill>
              </a:rPr>
              <a:t>A budget amendment is adopted at a regular meeting and does not require a public hearing.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Budget amendments must be made </a:t>
            </a:r>
            <a:r>
              <a:rPr lang="en-US" sz="2400" b="1" dirty="0">
                <a:solidFill>
                  <a:srgbClr val="00247D"/>
                </a:solidFill>
              </a:rPr>
              <a:t>prior to</a:t>
            </a:r>
            <a:r>
              <a:rPr lang="en-US" sz="2400" dirty="0">
                <a:solidFill>
                  <a:srgbClr val="00247D"/>
                </a:solidFill>
              </a:rPr>
              <a:t> obligating funds in excess of budgeted appropriations.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F03D34-677B-4A82-BA69-B2DA44778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4400" y="2268070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595E65-F6D4-28C4-FA99-766D2CB1AA7D}"/>
              </a:ext>
            </a:extLst>
          </p:cNvPr>
          <p:cNvSpPr txBox="1">
            <a:spLocks/>
          </p:cNvSpPr>
          <p:nvPr/>
        </p:nvSpPr>
        <p:spPr>
          <a:xfrm>
            <a:off x="6658756" y="2494696"/>
            <a:ext cx="5220415" cy="3433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47D"/>
                </a:solidFill>
              </a:rPr>
              <a:t>An amendment to the budget ordinance may not alter the tax levy </a:t>
            </a:r>
            <a:r>
              <a:rPr lang="en-US" b="1" dirty="0">
                <a:solidFill>
                  <a:srgbClr val="00247D"/>
                </a:solidFill>
              </a:rPr>
              <a:t>unless</a:t>
            </a:r>
            <a:r>
              <a:rPr lang="en-US" dirty="0">
                <a:solidFill>
                  <a:srgbClr val="00247D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247D"/>
                </a:solidFill>
              </a:rPr>
              <a:t>The board is directed to do so by a court or authorized state agency.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247D"/>
                </a:solidFill>
              </a:rPr>
              <a:t>OR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00247D"/>
                </a:solidFill>
              </a:rPr>
              <a:t>Revenues received are substantially more or less than the amount estimated in budget. (In this case, the amendment may only be  adopted before </a:t>
            </a:r>
            <a:r>
              <a:rPr lang="en-US" b="1" dirty="0">
                <a:solidFill>
                  <a:srgbClr val="00247D"/>
                </a:solidFill>
              </a:rPr>
              <a:t>January 1</a:t>
            </a:r>
            <a:r>
              <a:rPr lang="en-US" dirty="0">
                <a:solidFill>
                  <a:srgbClr val="00247D"/>
                </a:solidFill>
              </a:rPr>
              <a:t>.)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endParaRPr lang="en-US" sz="2200" dirty="0">
              <a:solidFill>
                <a:srgbClr val="00247D"/>
              </a:solidFill>
            </a:endParaRPr>
          </a:p>
          <a:p>
            <a:endParaRPr lang="en-US" sz="2200" dirty="0">
              <a:solidFill>
                <a:srgbClr val="00247D"/>
              </a:solidFill>
            </a:endParaRP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6FAE5E70-C691-F9EF-B251-296B61E4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38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[17]</a:t>
            </a:r>
            <a:r>
              <a:rPr lang="en-US" sz="1600" dirty="0">
                <a:hlinkClick r:id="rId3"/>
              </a:rPr>
              <a:t>G.S. 159-15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A01A4A-8A65-5E54-B06C-6D51F747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11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0E7AC1-3586-09E9-02F0-9F97088B2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68162" y="2735653"/>
            <a:ext cx="0" cy="275074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50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194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Fund Balance Available</a:t>
            </a:r>
            <a:endParaRPr lang="en-US" sz="1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F03D34-677B-4A82-BA69-B2DA44778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23365" y="2205317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D7F3D9-2991-CEA9-6BE5-CF5D95135C64}"/>
              </a:ext>
            </a:extLst>
          </p:cNvPr>
          <p:cNvSpPr txBox="1"/>
          <p:nvPr/>
        </p:nvSpPr>
        <p:spPr>
          <a:xfrm>
            <a:off x="318248" y="2430329"/>
            <a:ext cx="566057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47D"/>
                </a:solidFill>
              </a:rPr>
              <a:t>Fund Balance Available </a:t>
            </a:r>
            <a:r>
              <a:rPr lang="en-US" sz="2400" dirty="0">
                <a:solidFill>
                  <a:srgbClr val="00247D"/>
                </a:solidFill>
              </a:rPr>
              <a:t>or </a:t>
            </a:r>
            <a:r>
              <a:rPr lang="en-US" sz="2400" b="1" dirty="0">
                <a:solidFill>
                  <a:srgbClr val="00247D"/>
                </a:solidFill>
              </a:rPr>
              <a:t>FBA</a:t>
            </a:r>
            <a:r>
              <a:rPr lang="en-US" sz="2400" dirty="0">
                <a:solidFill>
                  <a:srgbClr val="00247D"/>
                </a:solidFill>
              </a:rPr>
              <a:t> is a governmental accounting term used only in North Carolina.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It is the portion of a unit’s total fund balance that can legally be used, if needed, to balance the annual budget.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FBA can be calculated from a unit’s annual audit using </a:t>
            </a:r>
            <a:r>
              <a:rPr lang="en-US" sz="2400" dirty="0">
                <a:solidFill>
                  <a:srgbClr val="00247D"/>
                </a:solidFill>
                <a:hlinkClick r:id="rId3"/>
              </a:rPr>
              <a:t>this spreadsheet provided by LGC staff</a:t>
            </a:r>
            <a:r>
              <a:rPr lang="en-US" sz="2400" dirty="0">
                <a:solidFill>
                  <a:srgbClr val="00247D"/>
                </a:solidFill>
              </a:rPr>
              <a:t>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47D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531C2FD-7EE3-6B79-2071-9B7DF8E1C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603" y="2488729"/>
            <a:ext cx="5452150" cy="3785650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Governments should develop a fund balance policy and adhere to it when taking budget actions.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  <a:hlinkClick r:id="rId4"/>
              </a:rPr>
              <a:t>Sample fund balance policies</a:t>
            </a:r>
            <a:r>
              <a:rPr lang="en-US" sz="2400" dirty="0">
                <a:solidFill>
                  <a:srgbClr val="00247D"/>
                </a:solidFill>
              </a:rPr>
              <a:t> are available from NC Finance Connect.</a:t>
            </a:r>
          </a:p>
          <a:p>
            <a:r>
              <a:rPr lang="en-US" sz="2400" dirty="0">
                <a:solidFill>
                  <a:srgbClr val="00247D"/>
                </a:solidFill>
              </a:rPr>
              <a:t>Following a well-established fund balance policy can help units ensure that sufficient funds are available for special or unexpected circumstances.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954772-C9EC-EE9A-B397-1B1A7526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12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C0E153-FF2D-B7CF-1FEE-0865281F4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18735" y="2556482"/>
            <a:ext cx="0" cy="275074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1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194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FBA Targets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2230"/>
            <a:ext cx="5745736" cy="3586193"/>
          </a:xfrm>
        </p:spPr>
        <p:txBody>
          <a:bodyPr>
            <a:normAutofit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While there is no mandated minimum fund balance for units, the LGC uses established FBA thresholds as a measure of a unit’s financial health.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To learn more about the LGC’s FBA recommendations and determine a target that is appropriate for your unit, start by reading </a:t>
            </a:r>
            <a:r>
              <a:rPr lang="en-US" sz="2400" dirty="0">
                <a:solidFill>
                  <a:srgbClr val="00247D"/>
                </a:solidFill>
                <a:hlinkClick r:id="rId2"/>
              </a:rPr>
              <a:t>this blog post</a:t>
            </a:r>
            <a:r>
              <a:rPr lang="en-US" sz="2400" dirty="0">
                <a:solidFill>
                  <a:srgbClr val="00247D"/>
                </a:solidFill>
              </a:rPr>
              <a:t>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Annual reports on Management of Cash and Taxes and Fund Balance Available are available on the </a:t>
            </a:r>
            <a:r>
              <a:rPr lang="en-US" sz="2400" dirty="0">
                <a:solidFill>
                  <a:srgbClr val="00247D"/>
                </a:solidFill>
                <a:hlinkClick r:id="rId3"/>
              </a:rPr>
              <a:t>LGC website</a:t>
            </a:r>
            <a:r>
              <a:rPr lang="en-US" sz="2400" dirty="0">
                <a:solidFill>
                  <a:srgbClr val="00247D"/>
                </a:solidFill>
              </a:rPr>
              <a:t>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F03D34-677B-4A82-BA69-B2DA44778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23365" y="2205317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" name="Graphic 11" descr="Bullseye with solid fill">
            <a:extLst>
              <a:ext uri="{FF2B5EF4-FFF2-40B4-BE49-F238E27FC236}">
                <a16:creationId xmlns:a16="http://schemas.microsoft.com/office/drawing/2014/main" id="{4D17CB09-13CA-D546-7CAD-A69B5F47B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2185" y="2739418"/>
            <a:ext cx="2743200" cy="27432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B1B99A8-D291-9BEA-EC36-07455142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78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194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47D"/>
                </a:solidFill>
                <a:latin typeface="Calibri Light" panose="020F0302020204030204"/>
              </a:rPr>
              <a:t>Creating </a:t>
            </a:r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Capital Reserves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D1F521-77F8-462C-C391-FCC11569C98F}"/>
              </a:ext>
            </a:extLst>
          </p:cNvPr>
          <p:cNvSpPr txBox="1"/>
          <p:nvPr/>
        </p:nvSpPr>
        <p:spPr>
          <a:xfrm>
            <a:off x="729044" y="2650938"/>
            <a:ext cx="44978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247D"/>
                </a:solidFill>
              </a:rPr>
              <a:t>To save money for capital projects, such as new buildings or infrastructure improvements, governing boards can and should establish a </a:t>
            </a:r>
            <a:r>
              <a:rPr lang="en-US" sz="2400" b="1" dirty="0">
                <a:solidFill>
                  <a:srgbClr val="00247D"/>
                </a:solidFill>
              </a:rPr>
              <a:t>capital reserve fund</a:t>
            </a:r>
            <a:r>
              <a:rPr lang="en-US" sz="2400" dirty="0">
                <a:solidFill>
                  <a:srgbClr val="00247D"/>
                </a:solidFill>
              </a:rPr>
              <a:t>.</a:t>
            </a:r>
          </a:p>
        </p:txBody>
      </p:sp>
      <p:pic>
        <p:nvPicPr>
          <p:cNvPr id="20" name="Graphic 19" descr="Piggy Bank with solid fill">
            <a:extLst>
              <a:ext uri="{FF2B5EF4-FFF2-40B4-BE49-F238E27FC236}">
                <a16:creationId xmlns:a16="http://schemas.microsoft.com/office/drawing/2014/main" id="{F3EF3412-812D-B6E0-2E68-FF51F92F3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5239" y="4589930"/>
            <a:ext cx="1745467" cy="174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760" y="2400173"/>
            <a:ext cx="5868876" cy="399324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00247D"/>
                </a:solidFill>
              </a:rPr>
              <a:t>The resolution or ordinance establishing the capital reserve fund must include:</a:t>
            </a:r>
            <a:r>
              <a:rPr lang="en-US" sz="2400" b="1" baseline="30000" dirty="0">
                <a:solidFill>
                  <a:srgbClr val="00247D"/>
                </a:solidFill>
              </a:rPr>
              <a:t>[18]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2400" dirty="0">
                <a:solidFill>
                  <a:srgbClr val="00247D"/>
                </a:solidFill>
              </a:rPr>
              <a:t>The purposes for which the fund is created.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2400" dirty="0">
                <a:solidFill>
                  <a:srgbClr val="00247D"/>
                </a:solidFill>
              </a:rPr>
              <a:t>The approximate period of time during which the moneys are to be accumulated for each purpose.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2400" dirty="0">
                <a:solidFill>
                  <a:srgbClr val="00247D"/>
                </a:solidFill>
              </a:rPr>
              <a:t>The approximate amounts to be accumulated for each purpose.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2400" dirty="0">
                <a:solidFill>
                  <a:srgbClr val="00247D"/>
                </a:solidFill>
              </a:rPr>
              <a:t>The sources from which moneys for each purpose will be derived.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F03D34-677B-4A82-BA69-B2DA44778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4400" y="2268070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Footer Placeholder 14">
            <a:extLst>
              <a:ext uri="{FF2B5EF4-FFF2-40B4-BE49-F238E27FC236}">
                <a16:creationId xmlns:a16="http://schemas.microsoft.com/office/drawing/2014/main" id="{69AB8002-D263-5CCA-5C0B-033875B2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38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[18]</a:t>
            </a:r>
            <a:r>
              <a:rPr lang="en-US" sz="1600" dirty="0">
                <a:hlinkClick r:id="rId5"/>
              </a:rPr>
              <a:t>G.S. 159-18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6E0B351-8864-9F53-3AD9-C5A89796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2B759C-9D6D-109F-3DB1-93F4AD542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64973" y="3214556"/>
            <a:ext cx="0" cy="275074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022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194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Using Capital Reserves</a:t>
            </a:r>
            <a:endParaRPr lang="en-US" sz="1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F03D34-677B-4A82-BA69-B2DA44778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4400" y="2268070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 txBox="1">
            <a:spLocks/>
          </p:cNvSpPr>
          <p:nvPr/>
        </p:nvSpPr>
        <p:spPr>
          <a:xfrm>
            <a:off x="392259" y="2618042"/>
            <a:ext cx="6712872" cy="315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247D"/>
                </a:solidFill>
              </a:rPr>
              <a:t>To make a withdrawal from a capital reserve fund, the governing board must pass a separate resolution or ordinance authorizing the specific withdrawal.</a:t>
            </a:r>
            <a:r>
              <a:rPr lang="en-US" sz="2400" baseline="30000" dirty="0">
                <a:solidFill>
                  <a:srgbClr val="00247D"/>
                </a:solidFill>
              </a:rPr>
              <a:t>[19]</a:t>
            </a:r>
          </a:p>
          <a:p>
            <a:r>
              <a:rPr lang="en-US" sz="2400" dirty="0">
                <a:solidFill>
                  <a:srgbClr val="00247D"/>
                </a:solidFill>
              </a:rPr>
              <a:t>Withdrawals may only be authorized for purposes specified in the original resolution/ordinance establishing the fund </a:t>
            </a:r>
            <a:r>
              <a:rPr lang="en-US" sz="2400" b="1" dirty="0">
                <a:solidFill>
                  <a:srgbClr val="00247D"/>
                </a:solidFill>
              </a:rPr>
              <a:t>or</a:t>
            </a:r>
            <a:r>
              <a:rPr lang="en-US" sz="2400" dirty="0">
                <a:solidFill>
                  <a:srgbClr val="00247D"/>
                </a:solidFill>
              </a:rPr>
              <a:t> a purpose added in a subsequent amendment.</a:t>
            </a:r>
          </a:p>
          <a:p>
            <a:pPr marL="0" indent="0">
              <a:buNone/>
            </a:pPr>
            <a:endParaRPr lang="en-US" sz="2400" dirty="0">
              <a:solidFill>
                <a:srgbClr val="00247D"/>
              </a:solidFill>
            </a:endParaRPr>
          </a:p>
        </p:txBody>
      </p:sp>
      <p:pic>
        <p:nvPicPr>
          <p:cNvPr id="15" name="Graphic 14" descr="Modern architecture outline">
            <a:extLst>
              <a:ext uri="{FF2B5EF4-FFF2-40B4-BE49-F238E27FC236}">
                <a16:creationId xmlns:a16="http://schemas.microsoft.com/office/drawing/2014/main" id="{363B5C8C-A959-6D7C-1C68-906B8EABC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842" y="2903806"/>
            <a:ext cx="2161926" cy="2161926"/>
          </a:xfrm>
          <a:prstGeom prst="rect">
            <a:avLst/>
          </a:prstGeom>
        </p:spPr>
      </p:pic>
      <p:pic>
        <p:nvPicPr>
          <p:cNvPr id="16" name="Graphic 15" descr="Crane outline">
            <a:extLst>
              <a:ext uri="{FF2B5EF4-FFF2-40B4-BE49-F238E27FC236}">
                <a16:creationId xmlns:a16="http://schemas.microsoft.com/office/drawing/2014/main" id="{553130B2-0BBD-2649-7B56-22359FC75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631955" y="2950107"/>
            <a:ext cx="2332920" cy="2094434"/>
          </a:xfrm>
          <a:prstGeom prst="rect">
            <a:avLst/>
          </a:prstGeom>
        </p:spPr>
      </p:pic>
      <p:sp>
        <p:nvSpPr>
          <p:cNvPr id="17" name="Footer Placeholder 14">
            <a:extLst>
              <a:ext uri="{FF2B5EF4-FFF2-40B4-BE49-F238E27FC236}">
                <a16:creationId xmlns:a16="http://schemas.microsoft.com/office/drawing/2014/main" id="{E49DE04F-6711-66AC-B82C-8E9300A9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38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[19]</a:t>
            </a:r>
            <a:r>
              <a:rPr lang="en-US" sz="1600" dirty="0">
                <a:hlinkClick r:id="rId7"/>
              </a:rPr>
              <a:t>G.S. 159-22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6E0B351-8864-9F53-3AD9-C5A89796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30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1525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Other Considerations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59" y="2910230"/>
            <a:ext cx="5933303" cy="3433763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247D"/>
                </a:solidFill>
              </a:rPr>
              <a:t>Before transferring excess revenues from an enterprise fund to another fund, governing boards should: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rgbClr val="00247D"/>
                </a:solidFill>
              </a:rPr>
              <a:t>Understand the statutory limitations</a:t>
            </a:r>
            <a:r>
              <a:rPr lang="en-US" baseline="30000" dirty="0">
                <a:solidFill>
                  <a:srgbClr val="00247D"/>
                </a:solidFill>
              </a:rPr>
              <a:t>[20] </a:t>
            </a:r>
            <a:r>
              <a:rPr lang="en-US" dirty="0">
                <a:solidFill>
                  <a:srgbClr val="00247D"/>
                </a:solidFill>
              </a:rPr>
              <a:t>and potential consequences of such transfers. 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rgbClr val="00247D"/>
                </a:solidFill>
              </a:rPr>
              <a:t>Carefully consider whether the specific transfer is in the best interest of the unit. 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rgbClr val="00247D"/>
                </a:solidFill>
              </a:rPr>
              <a:t>Read </a:t>
            </a:r>
            <a:r>
              <a:rPr lang="en-US" dirty="0">
                <a:solidFill>
                  <a:srgbClr val="00247D"/>
                </a:solidFill>
                <a:hlinkClick r:id="rId2"/>
              </a:rPr>
              <a:t>this blog post</a:t>
            </a:r>
            <a:r>
              <a:rPr lang="en-US" dirty="0">
                <a:solidFill>
                  <a:srgbClr val="00247D"/>
                </a:solidFill>
              </a:rPr>
              <a:t> for an in-depth discussion of this topic.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pic>
        <p:nvPicPr>
          <p:cNvPr id="9" name="Picture 8" descr="Photo of a water tower">
            <a:extLst>
              <a:ext uri="{FF2B5EF4-FFF2-40B4-BE49-F238E27FC236}">
                <a16:creationId xmlns:a16="http://schemas.microsoft.com/office/drawing/2014/main" id="{B26D33B6-4B69-6FAC-07D9-9262C3D5B0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48" r="6647" b="19170"/>
          <a:stretch/>
        </p:blipFill>
        <p:spPr>
          <a:xfrm>
            <a:off x="7202696" y="1576536"/>
            <a:ext cx="4010297" cy="442666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D3248D-B5C3-0A76-2B4A-3A77AC8BA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687765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0008D276-F3C1-E53F-1F88-3FFEDA6D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38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[20]</a:t>
            </a:r>
            <a:r>
              <a:rPr lang="en-US" sz="1600" dirty="0">
                <a:hlinkClick r:id="rId5"/>
              </a:rPr>
              <a:t>G.S. 159-13(b)(14)</a:t>
            </a: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94B62-5E1D-AC62-4EE6-4EED4C46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85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154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Other Considerations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38" y="3429000"/>
            <a:ext cx="6032158" cy="1834764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>
                <a:solidFill>
                  <a:srgbClr val="00247D"/>
                </a:solidFill>
              </a:rPr>
              <a:t>If an operating expense serves/benefits multiple funds, it may be posted </a:t>
            </a:r>
            <a:r>
              <a:rPr lang="en-US" b="1" dirty="0">
                <a:solidFill>
                  <a:srgbClr val="00247D"/>
                </a:solidFill>
              </a:rPr>
              <a:t>across</a:t>
            </a:r>
            <a:r>
              <a:rPr lang="en-US" dirty="0">
                <a:solidFill>
                  <a:srgbClr val="00247D"/>
                </a:solidFill>
              </a:rPr>
              <a:t> those funds, using a reasonable allocation basis such as square footage.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D3248D-B5C3-0A76-2B4A-3A77AC8BA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687765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914013D-C43B-8978-906A-F3613638529C}"/>
              </a:ext>
            </a:extLst>
          </p:cNvPr>
          <p:cNvSpPr txBox="1">
            <a:spLocks/>
          </p:cNvSpPr>
          <p:nvPr/>
        </p:nvSpPr>
        <p:spPr>
          <a:xfrm>
            <a:off x="6977296" y="3038052"/>
            <a:ext cx="5214703" cy="2413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47D"/>
                </a:solidFill>
              </a:rPr>
              <a:t>For Example: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247D"/>
                </a:solidFill>
              </a:rPr>
              <a:t>If the offices for a utility enterprise take up 20% of the square footage in city hall, then 20% of the upkeep expenses for city hall may be allocated to the enterprise fund.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solidFill>
                <a:srgbClr val="00247D"/>
              </a:solidFill>
            </a:endParaRPr>
          </a:p>
          <a:p>
            <a:endParaRPr lang="en-US" dirty="0">
              <a:solidFill>
                <a:srgbClr val="00247D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6C66F5-CCB1-8E1F-89E6-2135EFA36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12319" y="2887548"/>
            <a:ext cx="0" cy="263803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94B62-5E1D-AC62-4EE6-4EED4C46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07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2371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Other Considerations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0069"/>
            <a:ext cx="5452150" cy="3433763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When developing a budget, governing boards should always try to think </a:t>
            </a:r>
            <a:r>
              <a:rPr lang="en-US" sz="2800" b="1" dirty="0">
                <a:solidFill>
                  <a:srgbClr val="00247D"/>
                </a:solidFill>
              </a:rPr>
              <a:t>long-term</a:t>
            </a:r>
            <a:r>
              <a:rPr lang="en-US" sz="2800" dirty="0">
                <a:solidFill>
                  <a:srgbClr val="00247D"/>
                </a:solidFill>
              </a:rPr>
              <a:t>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Current </a:t>
            </a:r>
            <a:r>
              <a:rPr lang="en-US" dirty="0">
                <a:solidFill>
                  <a:srgbClr val="00247D"/>
                </a:solidFill>
              </a:rPr>
              <a:t>b</a:t>
            </a:r>
            <a:r>
              <a:rPr lang="en-US" sz="2800" dirty="0">
                <a:solidFill>
                  <a:srgbClr val="00247D"/>
                </a:solidFill>
              </a:rPr>
              <a:t>udgeting priorities may impact the government for years to come.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pic>
        <p:nvPicPr>
          <p:cNvPr id="6" name="Picture 2" descr="Graphic of a road sign with the words &quot;long term&quot; printed above the words &quot;short term.&quot; The &quot;short term&quot; part of the sign has been struck out with a red line.">
            <a:extLst>
              <a:ext uri="{FF2B5EF4-FFF2-40B4-BE49-F238E27FC236}">
                <a16:creationId xmlns:a16="http://schemas.microsoft.com/office/drawing/2014/main" id="{CDAF3A71-546F-FA9F-1705-257A3948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696" y="1348070"/>
            <a:ext cx="3905794" cy="46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1D0881-7FA1-4E1E-150A-7B29D859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867790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CF974-1416-7B84-774A-2CD6CAE4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61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6364496" cy="11562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Resources</a:t>
            </a:r>
            <a:endParaRPr lang="en-US" sz="1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05" y="2715270"/>
            <a:ext cx="5474677" cy="359173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to Local Government Budgeting (UNC School of Government)</a:t>
            </a:r>
            <a:endParaRPr lang="en-US" sz="2800" dirty="0">
              <a:solidFill>
                <a:srgbClr val="00247D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00247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N.C. Local Government Finance Policy Manual, Chapter 2: Budgeting (UNC School of Government)</a:t>
            </a:r>
            <a:endParaRPr lang="en-US" dirty="0">
              <a:solidFill>
                <a:srgbClr val="00247D"/>
              </a:solidFill>
            </a:endParaRPr>
          </a:p>
          <a:p>
            <a:r>
              <a:rPr lang="en-US" dirty="0">
                <a:solidFill>
                  <a:srgbClr val="00247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N.C. Local Government Finance Policy Manual, Chapter 3: Fund Balance (UNC School of Government)</a:t>
            </a:r>
            <a:endParaRPr lang="en-US" sz="2800" dirty="0">
              <a:solidFill>
                <a:srgbClr val="00247D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srgbClr val="00247D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solidFill>
                <a:srgbClr val="00247D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2A78A4-01FC-ECEC-FD19-68D96563FB68}"/>
              </a:ext>
            </a:extLst>
          </p:cNvPr>
          <p:cNvSpPr txBox="1">
            <a:spLocks/>
          </p:cNvSpPr>
          <p:nvPr/>
        </p:nvSpPr>
        <p:spPr>
          <a:xfrm>
            <a:off x="6352613" y="2709321"/>
            <a:ext cx="5474677" cy="3591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00247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 Budget Ordinances (UNC School of Government)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sz="2600" dirty="0">
                <a:solidFill>
                  <a:srgbClr val="00247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 Adopted Budget (UNC School of Government)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sz="2600" dirty="0">
                <a:solidFill>
                  <a:srgbClr val="00247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 Budget Amendment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sz="2600" dirty="0">
                <a:solidFill>
                  <a:srgbClr val="00247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 Balance Available calculation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sz="2600" dirty="0">
                <a:solidFill>
                  <a:srgbClr val="00247D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 Fund Balance Policies (UNC School of Government) </a:t>
            </a:r>
            <a:endParaRPr lang="en-US" sz="26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495378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594E99-3E56-5EBD-ACB6-12D04538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8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8732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Budget Overview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71" y="2767913"/>
            <a:ext cx="5945659" cy="3433763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The budget is the most important fiscal document a governing board produces.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Developing a budget is a fundamental responsibility of a governing board.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The budget reflects the priorities of the governing board. </a:t>
            </a:r>
          </a:p>
          <a:p>
            <a:endParaRPr lang="en-US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C39A6F-5299-7443-BE5B-4853569C6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531237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CB392B7-FE62-2F1D-DD32-934C59AC4355}"/>
              </a:ext>
            </a:extLst>
          </p:cNvPr>
          <p:cNvSpPr txBox="1"/>
          <p:nvPr/>
        </p:nvSpPr>
        <p:spPr>
          <a:xfrm>
            <a:off x="7575812" y="2871879"/>
            <a:ext cx="3866542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</a:rPr>
              <a:t>The </a:t>
            </a:r>
            <a:r>
              <a:rPr lang="en-US" sz="2800" b="1" dirty="0">
                <a:solidFill>
                  <a:srgbClr val="00247D"/>
                </a:solidFill>
              </a:rPr>
              <a:t>Local Government Budget and Fiscal Control Act (LGBFCA)</a:t>
            </a:r>
            <a:r>
              <a:rPr lang="en-US" sz="2800" dirty="0">
                <a:solidFill>
                  <a:srgbClr val="00247D"/>
                </a:solidFill>
              </a:rPr>
              <a:t> provides requirements for the development and adoption of a budget, including key dates.</a:t>
            </a:r>
            <a:r>
              <a:rPr lang="en-US" sz="2800" baseline="30000" dirty="0">
                <a:solidFill>
                  <a:srgbClr val="00247D"/>
                </a:solidFill>
              </a:rPr>
              <a:t>[1]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A0FDEC-4D27-119B-F947-7C20AC4EA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80274" y="2995697"/>
            <a:ext cx="0" cy="216942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Footer Placeholder 14">
            <a:extLst>
              <a:ext uri="{FF2B5EF4-FFF2-40B4-BE49-F238E27FC236}">
                <a16:creationId xmlns:a16="http://schemas.microsoft.com/office/drawing/2014/main" id="{FF7F83E2-78A5-6E86-913B-0EE13F331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38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[1]</a:t>
            </a:r>
            <a:r>
              <a:rPr lang="en-US" sz="1600" dirty="0">
                <a:hlinkClick r:id="rId3"/>
              </a:rPr>
              <a:t>G.S. 159, Article 3. The Local Government Budget and Fiscal Control Act.</a:t>
            </a:r>
            <a:endParaRPr lang="en-US" sz="1600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73B7AFD-61AF-56B7-DF01-0025F98E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66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6364496" cy="11562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Resources</a:t>
            </a:r>
            <a:endParaRPr lang="en-US" sz="1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05" y="2715270"/>
            <a:ext cx="5474677" cy="35917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UNC School of Government</a:t>
            </a:r>
            <a:endParaRPr lang="en-US" sz="28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Finance Connect</a:t>
            </a:r>
            <a:endParaRPr lang="en-US" sz="26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Finance Calendar of Duties</a:t>
            </a:r>
            <a:endParaRPr lang="en-US" sz="26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Local Government Finance 101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dirty="0">
                <a:solidFill>
                  <a:srgbClr val="00247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League of Municipalities</a:t>
            </a:r>
            <a:endParaRPr lang="en-US" dirty="0">
              <a:solidFill>
                <a:srgbClr val="00247D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247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 Carolina Association of County Commissioners</a:t>
            </a:r>
            <a:endParaRPr lang="en-US" dirty="0">
              <a:solidFill>
                <a:srgbClr val="00247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 Finance Officers Association - Best Practices &amp; Resources</a:t>
            </a:r>
            <a:endParaRPr lang="en-US" sz="2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495378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Picture 12" descr="Graphic of a speech bubble reading, &quot;How can we help you?&quot;">
            <a:extLst>
              <a:ext uri="{FF2B5EF4-FFF2-40B4-BE49-F238E27FC236}">
                <a16:creationId xmlns:a16="http://schemas.microsoft.com/office/drawing/2014/main" id="{BA8EC3B2-7FF8-EDF4-6B9B-72DA384AE9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392" r="14655"/>
          <a:stretch/>
        </p:blipFill>
        <p:spPr>
          <a:xfrm>
            <a:off x="7419327" y="1487084"/>
            <a:ext cx="3670704" cy="267125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51ADCD-CF2E-0E67-7A0D-50D3A302AF54}"/>
              </a:ext>
            </a:extLst>
          </p:cNvPr>
          <p:cNvSpPr txBox="1">
            <a:spLocks/>
          </p:cNvSpPr>
          <p:nvPr/>
        </p:nvSpPr>
        <p:spPr>
          <a:xfrm>
            <a:off x="6717323" y="4590234"/>
            <a:ext cx="5474677" cy="1839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247D"/>
                </a:solidFill>
              </a:rPr>
              <a:t>Contact LGC Staff: </a:t>
            </a:r>
            <a:r>
              <a:rPr lang="en-US" dirty="0">
                <a:solidFill>
                  <a:srgbClr val="00247D"/>
                </a:solidFill>
              </a:rPr>
              <a:t>(919) 814-4300</a:t>
            </a:r>
          </a:p>
          <a:p>
            <a:r>
              <a:rPr lang="en-US" b="1" dirty="0">
                <a:solidFill>
                  <a:srgbClr val="00247D"/>
                </a:solidFill>
              </a:rPr>
              <a:t>Visit the </a:t>
            </a:r>
            <a:r>
              <a:rPr lang="en-US" b="1" dirty="0">
                <a:solidFill>
                  <a:srgbClr val="00247D"/>
                </a:solidFill>
                <a:hlinkClick r:id="rId11"/>
              </a:rPr>
              <a:t>LGC Website</a:t>
            </a:r>
            <a:endParaRPr lang="en-US" b="1" dirty="0">
              <a:solidFill>
                <a:srgbClr val="00247D"/>
              </a:solidFill>
            </a:endParaRPr>
          </a:p>
          <a:p>
            <a:r>
              <a:rPr lang="en-US" b="1" dirty="0">
                <a:solidFill>
                  <a:srgbClr val="00247D"/>
                </a:solidFill>
              </a:rPr>
              <a:t>Sign up for the </a:t>
            </a:r>
            <a:r>
              <a:rPr lang="en-US" b="1" dirty="0">
                <a:solidFill>
                  <a:srgbClr val="00247D"/>
                </a:solidFill>
                <a:hlinkClick r:id="rId12"/>
              </a:rPr>
              <a:t>LGC Staff Blog</a:t>
            </a:r>
            <a:endParaRPr lang="en-US" b="1" dirty="0">
              <a:solidFill>
                <a:srgbClr val="00247D"/>
              </a:solidFill>
            </a:endParaRPr>
          </a:p>
          <a:p>
            <a:r>
              <a:rPr lang="en-US" b="1" dirty="0">
                <a:solidFill>
                  <a:srgbClr val="00247D"/>
                </a:solidFill>
              </a:rPr>
              <a:t>Stay up to date with </a:t>
            </a:r>
            <a:r>
              <a:rPr lang="en-US" b="1" dirty="0">
                <a:solidFill>
                  <a:srgbClr val="00247D"/>
                </a:solidFill>
                <a:hlinkClick r:id="rId13"/>
              </a:rPr>
              <a:t>SLGFD Memos</a:t>
            </a:r>
            <a:endParaRPr lang="en-US" b="1" dirty="0">
              <a:solidFill>
                <a:srgbClr val="00247D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594E99-3E56-5EBD-ACB6-12D04538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44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194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Quiz: Module 2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2230"/>
            <a:ext cx="6364496" cy="34337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What is the most important fiscal document a governing board produces?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Who is responsible for preparing and executing the annual budget?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solidFill>
                  <a:srgbClr val="00247D"/>
                </a:solidFill>
              </a:rPr>
              <a:t>By w</a:t>
            </a:r>
            <a:r>
              <a:rPr lang="en-US" sz="2800" dirty="0">
                <a:solidFill>
                  <a:srgbClr val="00247D"/>
                </a:solidFill>
              </a:rPr>
              <a:t>hat date must the budget ordinance be adopted by the governing board?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F03D34-677B-4A82-BA69-B2DA44778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4400" y="2268070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 descr="The word &quot;quiz&quot; spelled out in block capital letters on a starburst background">
            <a:extLst>
              <a:ext uri="{FF2B5EF4-FFF2-40B4-BE49-F238E27FC236}">
                <a16:creationId xmlns:a16="http://schemas.microsoft.com/office/drawing/2014/main" id="{E233B404-667C-9A81-B99D-B07F9F4CD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056" y="2627428"/>
            <a:ext cx="3752744" cy="228981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1D035-180A-1376-CE30-2BDA5CA2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5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8732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Budget Requirements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648422"/>
            <a:ext cx="5660571" cy="3584442"/>
          </a:xfrm>
        </p:spPr>
        <p:txBody>
          <a:bodyPr>
            <a:normAutofit fontScale="55000" lnSpcReduction="20000"/>
          </a:bodyPr>
          <a:lstStyle/>
          <a:p>
            <a:pPr marL="228600" lvl="0" indent="-228600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47D"/>
                </a:solidFill>
              </a:rPr>
              <a:t>The budget for a local government must cover a period from July 1 to June 30.</a:t>
            </a:r>
            <a:r>
              <a:rPr lang="en-US" sz="4400" baseline="30000" dirty="0">
                <a:solidFill>
                  <a:srgbClr val="00247D"/>
                </a:solidFill>
              </a:rPr>
              <a:t>[2] </a:t>
            </a:r>
          </a:p>
          <a:p>
            <a:pPr lvl="1">
              <a:spcBef>
                <a:spcPts val="1000"/>
              </a:spcBef>
            </a:pPr>
            <a:r>
              <a:rPr lang="en-US" sz="4000" dirty="0">
                <a:solidFill>
                  <a:srgbClr val="00247D"/>
                </a:solidFill>
              </a:rPr>
              <a:t>This is the unit’s fiscal year.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47D"/>
                </a:solidFill>
              </a:rPr>
              <a:t>The budget must be balanced.</a:t>
            </a:r>
            <a:r>
              <a:rPr lang="en-US" sz="4400" baseline="30000" dirty="0">
                <a:solidFill>
                  <a:srgbClr val="00247D"/>
                </a:solidFill>
              </a:rPr>
              <a:t>[3]</a:t>
            </a:r>
          </a:p>
          <a:p>
            <a:pPr lvl="1">
              <a:spcBef>
                <a:spcPts val="1000"/>
              </a:spcBef>
            </a:pPr>
            <a:r>
              <a:rPr lang="en-US" sz="4000" dirty="0">
                <a:solidFill>
                  <a:srgbClr val="00247D"/>
                </a:solidFill>
              </a:rPr>
              <a:t>Recurring revenues should equal recurring expenditures.</a:t>
            </a:r>
          </a:p>
          <a:p>
            <a:r>
              <a:rPr lang="en-US" sz="4400" dirty="0">
                <a:solidFill>
                  <a:srgbClr val="00247D"/>
                </a:solidFill>
              </a:rPr>
              <a:t>Fund balance should be reserved for special or unexpected circumstances.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00247D"/>
                </a:solidFill>
              </a:rPr>
              <a:t>It should not be used to fund recurring expenditures such as payroll or utilities.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pic>
        <p:nvPicPr>
          <p:cNvPr id="6" name="Picture 5" descr="A set of balanced scales with the words &quot;expenditures&quot; and &quot;revenue&quot; on either side.">
            <a:extLst>
              <a:ext uri="{FF2B5EF4-FFF2-40B4-BE49-F238E27FC236}">
                <a16:creationId xmlns:a16="http://schemas.microsoft.com/office/drawing/2014/main" id="{EE848848-1884-150C-6C65-668A9C75D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746" y="2026993"/>
            <a:ext cx="4852837" cy="39322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FA55F4-A54C-3D01-7F1C-B5B2F31A5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531237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28A3EB48-5D9F-296B-E4C0-DF5AB275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38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[2]</a:t>
            </a:r>
            <a:r>
              <a:rPr lang="en-US" sz="1600" dirty="0">
                <a:hlinkClick r:id="rId4"/>
              </a:rPr>
              <a:t>G.S. 159-8(b)</a:t>
            </a:r>
            <a:r>
              <a:rPr lang="en-US" sz="1600" dirty="0"/>
              <a:t> </a:t>
            </a:r>
            <a:r>
              <a:rPr lang="en-US" sz="1600" baseline="30000" dirty="0"/>
              <a:t> [3]</a:t>
            </a:r>
            <a:r>
              <a:rPr lang="en-US" sz="1600" dirty="0">
                <a:hlinkClick r:id="rId4"/>
              </a:rPr>
              <a:t>G.S. 159-8(a)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0EB1CF-7D1D-5B49-BBE4-230A3EEC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1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8732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Budget Requirements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34" y="3095275"/>
            <a:ext cx="5087471" cy="2082208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247D"/>
                </a:solidFill>
              </a:rPr>
              <a:t>With limited exceptions, local governments may not spend any money that is not accounted for in the annual budget.</a:t>
            </a:r>
            <a:r>
              <a:rPr lang="en-US" sz="2800" baseline="30000" dirty="0">
                <a:solidFill>
                  <a:srgbClr val="00247D"/>
                </a:solidFill>
              </a:rPr>
              <a:t>[4]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47D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pic>
        <p:nvPicPr>
          <p:cNvPr id="9" name="Picture 8" descr="Photo of a fortune cookie fortune reading, &quot;Do not spend the money that you don't have.&quot; ">
            <a:extLst>
              <a:ext uri="{FF2B5EF4-FFF2-40B4-BE49-F238E27FC236}">
                <a16:creationId xmlns:a16="http://schemas.microsoft.com/office/drawing/2014/main" id="{0E5020B4-40D5-8E70-3354-50F327D41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443" y="2743199"/>
            <a:ext cx="5074356" cy="26517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A5392C-3381-F8B8-A46A-A995CA5DF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531237"/>
            <a:ext cx="50874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26A1DB25-D545-110A-ADCB-6147961B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38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[4]</a:t>
            </a:r>
            <a:r>
              <a:rPr lang="en-US" sz="1600" dirty="0">
                <a:hlinkClick r:id="rId4"/>
              </a:rPr>
              <a:t>G.S. 159-8(a)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A130AB-9F8E-B4A4-DBF2-BBDC7540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2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8732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Budget Officer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62" y="2743201"/>
            <a:ext cx="5991263" cy="3637277"/>
          </a:xfrm>
        </p:spPr>
        <p:txBody>
          <a:bodyPr>
            <a:normAutofit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47D"/>
                </a:solidFill>
              </a:rPr>
              <a:t>Every local government must have a budget officer.</a:t>
            </a:r>
            <a:r>
              <a:rPr lang="en-US" sz="2400" b="1" baseline="30000" dirty="0">
                <a:solidFill>
                  <a:srgbClr val="00247D"/>
                </a:solidFill>
              </a:rPr>
              <a:t>[5]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For units operating under a manager form of government, </a:t>
            </a:r>
            <a:r>
              <a:rPr lang="en-US" sz="2400" b="1" dirty="0">
                <a:solidFill>
                  <a:srgbClr val="00247D"/>
                </a:solidFill>
              </a:rPr>
              <a:t>the manager is the budget officer</a:t>
            </a:r>
            <a:r>
              <a:rPr lang="en-US" sz="2400" dirty="0">
                <a:solidFill>
                  <a:srgbClr val="00247D"/>
                </a:solidFill>
              </a:rPr>
              <a:t>.</a:t>
            </a:r>
          </a:p>
          <a:p>
            <a:pPr lvl="1">
              <a:spcBef>
                <a:spcPts val="1000"/>
              </a:spcBef>
            </a:pPr>
            <a:r>
              <a:rPr lang="en-US" sz="2200" dirty="0">
                <a:solidFill>
                  <a:srgbClr val="00247D"/>
                </a:solidFill>
              </a:rPr>
              <a:t>This includes all 100 North Carolina counties.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Municipalities </a:t>
            </a:r>
            <a:r>
              <a:rPr lang="en-US" sz="2400" b="1" dirty="0">
                <a:solidFill>
                  <a:srgbClr val="00247D"/>
                </a:solidFill>
              </a:rPr>
              <a:t>not</a:t>
            </a:r>
            <a:r>
              <a:rPr lang="en-US" sz="2400" dirty="0">
                <a:solidFill>
                  <a:srgbClr val="00247D"/>
                </a:solidFill>
              </a:rPr>
              <a:t> using the council-manager form of government may impose the duty of budget officer on </a:t>
            </a:r>
            <a:r>
              <a:rPr lang="en-US" sz="2400" b="1" dirty="0">
                <a:solidFill>
                  <a:srgbClr val="00247D"/>
                </a:solidFill>
              </a:rPr>
              <a:t>any officer or employee</a:t>
            </a:r>
            <a:r>
              <a:rPr lang="en-US" sz="2400" dirty="0">
                <a:solidFill>
                  <a:srgbClr val="00247D"/>
                </a:solidFill>
              </a:rPr>
              <a:t>, including the mayor.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30D210-C485-E3C5-3693-F7FE822F5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531237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2BD3B-12A6-F3C3-6E35-C5FC29B1FDD6}"/>
              </a:ext>
            </a:extLst>
          </p:cNvPr>
          <p:cNvSpPr txBox="1">
            <a:spLocks/>
          </p:cNvSpPr>
          <p:nvPr/>
        </p:nvSpPr>
        <p:spPr>
          <a:xfrm>
            <a:off x="7774544" y="2953270"/>
            <a:ext cx="3159120" cy="2703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rgbClr val="00247D"/>
                </a:solidFill>
              </a:rPr>
              <a:t>The budget officer has two main duties: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rgbClr val="00247D"/>
                </a:solidFill>
              </a:rPr>
              <a:t>Prepare the annual budget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rgbClr val="00247D"/>
                </a:solidFill>
              </a:rPr>
              <a:t>Execute the annual budget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endParaRPr lang="en-US" sz="2200" dirty="0">
              <a:solidFill>
                <a:srgbClr val="00247D"/>
              </a:solidFill>
            </a:endParaRPr>
          </a:p>
          <a:p>
            <a:endParaRPr lang="en-US" sz="2200" dirty="0">
              <a:solidFill>
                <a:srgbClr val="00247D"/>
              </a:solidFill>
            </a:endParaRP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2B1BF5AF-82EC-3F4B-C27B-828E499F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38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[5]</a:t>
            </a:r>
            <a:r>
              <a:rPr lang="en-US" sz="1600" dirty="0">
                <a:hlinkClick r:id="rId3"/>
              </a:rPr>
              <a:t>G.S. 159-9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C383975-1A05-5DFC-CB07-76F6C0E3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5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994DD1-19CA-027E-C9A5-7B722D2DA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77976" y="3131626"/>
            <a:ext cx="0" cy="216942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8732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Governing Board Responsibilities</a:t>
            </a:r>
            <a:endParaRPr lang="en-US" sz="1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A5392C-3381-F8B8-A46A-A995CA5DF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531237"/>
            <a:ext cx="50874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1108194-B3DE-0B8C-AE80-5A6539F98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85" y="2733505"/>
            <a:ext cx="5809735" cy="366177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247D"/>
                </a:solidFill>
              </a:rPr>
              <a:t>The governing board plays a key role in the budget preparation process by: </a:t>
            </a:r>
          </a:p>
          <a:p>
            <a:r>
              <a:rPr lang="en-US" dirty="0">
                <a:solidFill>
                  <a:srgbClr val="00247D"/>
                </a:solidFill>
              </a:rPr>
              <a:t>E</a:t>
            </a:r>
            <a:r>
              <a:rPr lang="en-US" sz="2800" dirty="0">
                <a:solidFill>
                  <a:srgbClr val="00247D"/>
                </a:solidFill>
              </a:rPr>
              <a:t>stablishing a solid timeline that allows the unit to consistently meet deadlines laid out in the LGBFCA. </a:t>
            </a:r>
          </a:p>
          <a:p>
            <a:r>
              <a:rPr lang="en-US" dirty="0">
                <a:solidFill>
                  <a:srgbClr val="00247D"/>
                </a:solidFill>
              </a:rPr>
              <a:t>Providing guidance, priorities, and goals to the budget officer.</a:t>
            </a:r>
          </a:p>
          <a:p>
            <a:pPr lvl="1"/>
            <a:r>
              <a:rPr lang="en-US" sz="2600" dirty="0">
                <a:solidFill>
                  <a:srgbClr val="00247D"/>
                </a:solidFill>
              </a:rPr>
              <a:t>For example, a board may wish to allocate funds for staff raises, implement a new tax rate, etc.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</p:txBody>
      </p:sp>
      <p:pic>
        <p:nvPicPr>
          <p:cNvPr id="16" name="Picture 15" descr="Image of a calculator sitting on a spreadsheet with the word &quot;budget&quot; on the screen. ">
            <a:extLst>
              <a:ext uri="{FF2B5EF4-FFF2-40B4-BE49-F238E27FC236}">
                <a16:creationId xmlns:a16="http://schemas.microsoft.com/office/drawing/2014/main" id="{E52376DA-8AD3-FCEF-0090-A073E2D5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696" y="2793787"/>
            <a:ext cx="4685471" cy="311974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A130AB-9F8E-B4A4-DBF2-BBDC7540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9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194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Budget Ordinance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71" y="2451658"/>
            <a:ext cx="6636897" cy="3433763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b="1" dirty="0">
                <a:solidFill>
                  <a:srgbClr val="00247D"/>
                </a:solidFill>
              </a:rPr>
              <a:t>The budget ordinance is the legal document that:</a:t>
            </a:r>
            <a:r>
              <a:rPr lang="en-US" sz="2800" b="1" baseline="30000" dirty="0">
                <a:solidFill>
                  <a:srgbClr val="00247D"/>
                </a:solidFill>
              </a:rPr>
              <a:t>[6]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Estimates operating revenues.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Establishes authority to spend public monies via appropriations.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Levies ad valorem taxes.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>
                <a:solidFill>
                  <a:srgbClr val="00247D"/>
                </a:solidFill>
              </a:rPr>
              <a:t>A budget ordinance should also include provisions for staff such as authority to transfer appropriations within a fund up to a certain limit.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F03D34-677B-4A82-BA69-B2DA44778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23365" y="2205317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4" name="Picture 13" descr="Screenshot of a sample budget ordinance for the Town of WolfPack. ">
            <a:extLst>
              <a:ext uri="{FF2B5EF4-FFF2-40B4-BE49-F238E27FC236}">
                <a16:creationId xmlns:a16="http://schemas.microsoft.com/office/drawing/2014/main" id="{408D3803-140F-D2DF-76DD-16E54C2D7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96" y="2003300"/>
            <a:ext cx="4630230" cy="356736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9" name="Footer Placeholder 14">
            <a:extLst>
              <a:ext uri="{FF2B5EF4-FFF2-40B4-BE49-F238E27FC236}">
                <a16:creationId xmlns:a16="http://schemas.microsoft.com/office/drawing/2014/main" id="{C32BD03C-0855-A70A-1F79-3E200389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38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[6]</a:t>
            </a:r>
            <a:r>
              <a:rPr lang="en-US" sz="1600" dirty="0">
                <a:hlinkClick r:id="rId4"/>
              </a:rPr>
              <a:t>G.S. 159-13(a)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BBD60BC-5A18-2B43-8609-9DE37892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7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194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Budget Ordinance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05" y="2402230"/>
            <a:ext cx="5257795" cy="34337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00247D"/>
                </a:solidFill>
              </a:rPr>
              <a:t>The budget ordinance must levy taxes “at rates that will produce the revenue necessary to balance appropriations and revenues.”</a:t>
            </a:r>
            <a:r>
              <a:rPr lang="en-US" sz="2800" baseline="30000" dirty="0">
                <a:solidFill>
                  <a:srgbClr val="00247D"/>
                </a:solidFill>
              </a:rPr>
              <a:t>[7] </a:t>
            </a:r>
          </a:p>
          <a:p>
            <a:r>
              <a:rPr lang="en-US" sz="2800" dirty="0">
                <a:solidFill>
                  <a:srgbClr val="00247D"/>
                </a:solidFill>
              </a:rPr>
              <a:t>Therefore, the budget ordinance should include: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600" dirty="0">
                <a:solidFill>
                  <a:srgbClr val="00247D"/>
                </a:solidFill>
              </a:rPr>
              <a:t>Tax rate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600" dirty="0">
                <a:solidFill>
                  <a:srgbClr val="00247D"/>
                </a:solidFill>
              </a:rPr>
              <a:t>Valuation of taxable property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600" dirty="0">
                <a:solidFill>
                  <a:srgbClr val="00247D"/>
                </a:solidFill>
              </a:rPr>
              <a:t>Expected collection percentage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00247D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F03D34-677B-4A82-BA69-B2DA44778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23365" y="2205317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F6BC4B-8246-0DD3-3A94-B007BEBCC073}"/>
              </a:ext>
            </a:extLst>
          </p:cNvPr>
          <p:cNvSpPr txBox="1">
            <a:spLocks/>
          </p:cNvSpPr>
          <p:nvPr/>
        </p:nvSpPr>
        <p:spPr>
          <a:xfrm>
            <a:off x="7103848" y="2402229"/>
            <a:ext cx="4610354" cy="3529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00247D"/>
                </a:solidFill>
              </a:rPr>
              <a:t>Units may not assume a higher tax collection percentage than what was actually realized during the last fiscal year.</a:t>
            </a:r>
            <a:r>
              <a:rPr lang="en-US" sz="2600" baseline="30000" dirty="0">
                <a:solidFill>
                  <a:srgbClr val="00247D"/>
                </a:solidFill>
              </a:rPr>
              <a:t>[8]</a:t>
            </a:r>
          </a:p>
          <a:p>
            <a:r>
              <a:rPr lang="en-US" sz="2600" b="1" dirty="0">
                <a:solidFill>
                  <a:srgbClr val="00247D"/>
                </a:solidFill>
              </a:rPr>
              <a:t>“In other words, the budget may not be overly optimistic about how much of next year’s tax levy will result in actual dollars in the bank.”</a:t>
            </a:r>
            <a:r>
              <a:rPr lang="en-US" sz="2600" b="1" baseline="30000" dirty="0">
                <a:solidFill>
                  <a:srgbClr val="00247D"/>
                </a:solidFill>
              </a:rPr>
              <a:t>[9]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96C9677-85F0-BFDB-9FDD-19903936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38" y="6307005"/>
            <a:ext cx="8790227" cy="365125"/>
          </a:xfrm>
        </p:spPr>
        <p:txBody>
          <a:bodyPr/>
          <a:lstStyle/>
          <a:p>
            <a:pPr algn="l"/>
            <a:r>
              <a:rPr lang="en-US" sz="1600" baseline="30000" dirty="0"/>
              <a:t>[7]</a:t>
            </a:r>
            <a:r>
              <a:rPr lang="en-US" sz="1600" dirty="0">
                <a:hlinkClick r:id="rId3"/>
              </a:rPr>
              <a:t>G.S. 159-13(c)</a:t>
            </a:r>
            <a:r>
              <a:rPr lang="en-US" sz="1600" dirty="0"/>
              <a:t> </a:t>
            </a:r>
            <a:r>
              <a:rPr lang="en-US" sz="1600" baseline="30000" dirty="0"/>
              <a:t> [8]</a:t>
            </a:r>
            <a:r>
              <a:rPr lang="en-US" sz="1600" dirty="0">
                <a:hlinkClick r:id="rId3"/>
              </a:rPr>
              <a:t>G.S. 159-13(b)(6)</a:t>
            </a:r>
            <a:r>
              <a:rPr lang="en-US" sz="1600" dirty="0"/>
              <a:t>  </a:t>
            </a:r>
            <a:r>
              <a:rPr lang="en-US" sz="1600" baseline="30000" dirty="0"/>
              <a:t>[9]</a:t>
            </a:r>
            <a:r>
              <a:rPr lang="en-US" sz="1600" dirty="0">
                <a:hlinkClick r:id="rId4"/>
              </a:rPr>
              <a:t>Chris McLaughlin, “Budgets and the Tax Collection Percentage”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7F5FA9-59EB-B146-D6BE-3729C9DB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FEA5D3-71BB-20A5-29B9-5144C078A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67017" y="2698583"/>
            <a:ext cx="0" cy="275074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1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7" y="102341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Budget Adoption Timeline</a:t>
            </a:r>
            <a:endParaRPr lang="en-US" sz="1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F03D34-677B-4A82-BA69-B2DA44778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9092" y="1673966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3" name="Group 12" descr="January – April&#10;The unit should hold budget workshops to discuss goals and priorities for the next budget.&#10;The budget officer should estimate revenues and expenditures for the current and upcoming fiscal years.">
            <a:extLst>
              <a:ext uri="{FF2B5EF4-FFF2-40B4-BE49-F238E27FC236}">
                <a16:creationId xmlns:a16="http://schemas.microsoft.com/office/drawing/2014/main" id="{F32DEFEA-6109-8985-B0F0-0BEEF386381F}"/>
              </a:ext>
            </a:extLst>
          </p:cNvPr>
          <p:cNvGrpSpPr/>
          <p:nvPr/>
        </p:nvGrpSpPr>
        <p:grpSpPr>
          <a:xfrm>
            <a:off x="892516" y="1761962"/>
            <a:ext cx="2271987" cy="2083984"/>
            <a:chOff x="0" y="788005"/>
            <a:chExt cx="1651416" cy="170240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1138FD4-841E-DCBE-EBF7-254AD79A46C9}"/>
                </a:ext>
              </a:extLst>
            </p:cNvPr>
            <p:cNvSpPr/>
            <p:nvPr/>
          </p:nvSpPr>
          <p:spPr>
            <a:xfrm>
              <a:off x="0" y="788005"/>
              <a:ext cx="1651416" cy="170240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CCAE3CA7-4FCC-F536-8E35-270F2D576544}"/>
                </a:ext>
              </a:extLst>
            </p:cNvPr>
            <p:cNvSpPr txBox="1"/>
            <p:nvPr/>
          </p:nvSpPr>
          <p:spPr>
            <a:xfrm>
              <a:off x="48368" y="836373"/>
              <a:ext cx="1554680" cy="1605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1800" b="1" kern="1200" dirty="0"/>
                <a:t>January – April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1200" dirty="0"/>
                <a:t>The unit should hold budget workshops to discuss goals and priorities for the next budget.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1200" dirty="0"/>
                <a:t>The budget officer should e</a:t>
              </a:r>
              <a:r>
                <a:rPr lang="en-US" sz="1200" kern="1200" dirty="0"/>
                <a:t>stimate revenues and expend</a:t>
              </a:r>
              <a:r>
                <a:rPr lang="en-US" sz="1200" dirty="0"/>
                <a:t>itures for the current and upcoming fiscal years.</a:t>
              </a:r>
              <a:endParaRPr lang="en-US" sz="1200" kern="1200" dirty="0"/>
            </a:p>
          </p:txBody>
        </p:sp>
      </p:grpSp>
      <p:grpSp>
        <p:nvGrpSpPr>
          <p:cNvPr id="16" name="Group 15" descr="Before April 30*&#10;Department heads must submit budget requests and estimated revenues for their departments.[10]&#10;*Or earlier if required by the budget officer">
            <a:extLst>
              <a:ext uri="{FF2B5EF4-FFF2-40B4-BE49-F238E27FC236}">
                <a16:creationId xmlns:a16="http://schemas.microsoft.com/office/drawing/2014/main" id="{53CCAAEF-839C-0AC4-A7B5-912D9A3AA522}"/>
              </a:ext>
            </a:extLst>
          </p:cNvPr>
          <p:cNvGrpSpPr/>
          <p:nvPr/>
        </p:nvGrpSpPr>
        <p:grpSpPr>
          <a:xfrm>
            <a:off x="3578331" y="1756595"/>
            <a:ext cx="2271987" cy="2083984"/>
            <a:chOff x="0" y="788005"/>
            <a:chExt cx="1651416" cy="170240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836BFC9-6C53-7C85-EAF1-A4AD605A52B6}"/>
                </a:ext>
              </a:extLst>
            </p:cNvPr>
            <p:cNvSpPr/>
            <p:nvPr/>
          </p:nvSpPr>
          <p:spPr>
            <a:xfrm>
              <a:off x="0" y="788005"/>
              <a:ext cx="1651416" cy="170240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8930B656-DCA7-A535-18FF-B5C2429508DD}"/>
                </a:ext>
              </a:extLst>
            </p:cNvPr>
            <p:cNvSpPr txBox="1"/>
            <p:nvPr/>
          </p:nvSpPr>
          <p:spPr>
            <a:xfrm>
              <a:off x="48368" y="836373"/>
              <a:ext cx="1554680" cy="1605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>
                <a:spcAft>
                  <a:spcPts val="600"/>
                </a:spcAft>
                <a:buNone/>
              </a:pPr>
              <a:r>
                <a:rPr lang="en-US" sz="1800" b="1" dirty="0"/>
                <a:t>Before April 30*</a:t>
              </a:r>
            </a:p>
            <a:p>
              <a:pPr lvl="0">
                <a:spcAft>
                  <a:spcPts val="600"/>
                </a:spcAft>
                <a:buNone/>
              </a:pPr>
              <a:r>
                <a:rPr lang="en-US" sz="1200" dirty="0"/>
                <a:t>Department heads must submit budget requests and estimated revenues for their departments.</a:t>
              </a:r>
              <a:r>
                <a:rPr lang="en-US" sz="1200" baseline="30000" dirty="0"/>
                <a:t>[10]</a:t>
              </a:r>
            </a:p>
            <a:p>
              <a:pPr lvl="0">
                <a:spcAft>
                  <a:spcPts val="600"/>
                </a:spcAft>
                <a:buNone/>
              </a:pPr>
              <a:r>
                <a:rPr lang="en-US" sz="1400" dirty="0"/>
                <a:t>*</a:t>
              </a:r>
              <a:r>
                <a:rPr lang="en-US" sz="1200" dirty="0"/>
                <a:t>Or earlier if required by the budget officer</a:t>
              </a:r>
            </a:p>
          </p:txBody>
        </p:sp>
      </p:grpSp>
      <p:grpSp>
        <p:nvGrpSpPr>
          <p:cNvPr id="38" name="Group 37" descr="By June 1&#10;The budget officer must submit the proposed budget and budget message to the governing board.[11]&#10;Ideally, this submission should be part of a public meeting.">
            <a:extLst>
              <a:ext uri="{FF2B5EF4-FFF2-40B4-BE49-F238E27FC236}">
                <a16:creationId xmlns:a16="http://schemas.microsoft.com/office/drawing/2014/main" id="{B40BDAF6-787E-A03E-156F-9A2F22CFA39F}"/>
              </a:ext>
            </a:extLst>
          </p:cNvPr>
          <p:cNvGrpSpPr/>
          <p:nvPr/>
        </p:nvGrpSpPr>
        <p:grpSpPr>
          <a:xfrm>
            <a:off x="6286847" y="1727747"/>
            <a:ext cx="2271987" cy="2083984"/>
            <a:chOff x="0" y="788005"/>
            <a:chExt cx="1651416" cy="1702406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F70F1E9-A6A7-D9E9-853A-BF587C67E27F}"/>
                </a:ext>
              </a:extLst>
            </p:cNvPr>
            <p:cNvSpPr/>
            <p:nvPr/>
          </p:nvSpPr>
          <p:spPr>
            <a:xfrm>
              <a:off x="0" y="788005"/>
              <a:ext cx="1651416" cy="170240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: Rounded Corners 4">
              <a:extLst>
                <a:ext uri="{FF2B5EF4-FFF2-40B4-BE49-F238E27FC236}">
                  <a16:creationId xmlns:a16="http://schemas.microsoft.com/office/drawing/2014/main" id="{06529442-372B-C624-7601-5587C0B46A84}"/>
                </a:ext>
              </a:extLst>
            </p:cNvPr>
            <p:cNvSpPr txBox="1"/>
            <p:nvPr/>
          </p:nvSpPr>
          <p:spPr>
            <a:xfrm>
              <a:off x="48368" y="836373"/>
              <a:ext cx="1554680" cy="1605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>
                <a:spcAft>
                  <a:spcPts val="600"/>
                </a:spcAft>
                <a:buNone/>
              </a:pPr>
              <a:r>
                <a:rPr lang="en-US" b="1" dirty="0"/>
                <a:t>By June 1</a:t>
              </a:r>
              <a:endParaRPr lang="en-US" sz="1800" b="1" dirty="0"/>
            </a:p>
            <a:p>
              <a:pPr lvl="0">
                <a:spcAft>
                  <a:spcPts val="600"/>
                </a:spcAft>
                <a:buNone/>
              </a:pPr>
              <a:r>
                <a:rPr lang="en-US" sz="1200" dirty="0"/>
                <a:t>The budget officer must submit the proposed budget and budget message to the governing board.</a:t>
              </a:r>
              <a:r>
                <a:rPr lang="en-US" sz="1200" baseline="30000" dirty="0"/>
                <a:t>[11]</a:t>
              </a:r>
            </a:p>
            <a:p>
              <a:pPr lvl="0">
                <a:spcAft>
                  <a:spcPts val="600"/>
                </a:spcAft>
                <a:buNone/>
              </a:pPr>
              <a:r>
                <a:rPr lang="en-US" sz="1200" dirty="0"/>
                <a:t>Ideally, this submission should be part of a public meeting. </a:t>
              </a:r>
            </a:p>
            <a:p>
              <a:pPr lvl="0">
                <a:spcAft>
                  <a:spcPts val="600"/>
                </a:spcAft>
                <a:buNone/>
              </a:pPr>
              <a:endParaRPr lang="en-US" sz="1200" dirty="0"/>
            </a:p>
          </p:txBody>
        </p:sp>
      </p:grpSp>
      <p:grpSp>
        <p:nvGrpSpPr>
          <p:cNvPr id="19" name="Group 18" descr="Upon submission&#10;The budget officer must file the proposed budget with the board’s clerk on the same day it is submitted to the board.[12] &#10;The clerk must then make the budget available to the media/public and schedule a public hearing.">
            <a:extLst>
              <a:ext uri="{FF2B5EF4-FFF2-40B4-BE49-F238E27FC236}">
                <a16:creationId xmlns:a16="http://schemas.microsoft.com/office/drawing/2014/main" id="{7C04D127-2082-F8A7-CB2C-2453D089DB85}"/>
              </a:ext>
            </a:extLst>
          </p:cNvPr>
          <p:cNvGrpSpPr/>
          <p:nvPr/>
        </p:nvGrpSpPr>
        <p:grpSpPr>
          <a:xfrm>
            <a:off x="8972662" y="1735751"/>
            <a:ext cx="2271987" cy="2083984"/>
            <a:chOff x="0" y="788005"/>
            <a:chExt cx="1651416" cy="170240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77E38C-2AE1-A431-D1E9-7C08FA81C02D}"/>
                </a:ext>
              </a:extLst>
            </p:cNvPr>
            <p:cNvSpPr/>
            <p:nvPr/>
          </p:nvSpPr>
          <p:spPr>
            <a:xfrm>
              <a:off x="0" y="788005"/>
              <a:ext cx="1651416" cy="170240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B0AD383B-75A6-92D1-5135-AC92A78D7748}"/>
                </a:ext>
              </a:extLst>
            </p:cNvPr>
            <p:cNvSpPr txBox="1"/>
            <p:nvPr/>
          </p:nvSpPr>
          <p:spPr>
            <a:xfrm>
              <a:off x="48368" y="836373"/>
              <a:ext cx="1554680" cy="1605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>
                <a:spcAft>
                  <a:spcPts val="600"/>
                </a:spcAft>
                <a:buNone/>
              </a:pPr>
              <a:r>
                <a:rPr lang="en-US" sz="1600" b="1" dirty="0"/>
                <a:t>Upon submission</a:t>
              </a:r>
            </a:p>
            <a:p>
              <a:pPr lvl="0">
                <a:spcAft>
                  <a:spcPts val="600"/>
                </a:spcAft>
                <a:buNone/>
              </a:pPr>
              <a:r>
                <a:rPr lang="en-US" sz="1200" dirty="0"/>
                <a:t>The budget officer must file the proposed budget with the board’s clerk on the same day it is submitted to the board.</a:t>
              </a:r>
              <a:r>
                <a:rPr lang="en-US" sz="1200" baseline="30000" dirty="0"/>
                <a:t>[12] </a:t>
              </a:r>
            </a:p>
            <a:p>
              <a:pPr lvl="0">
                <a:spcAft>
                  <a:spcPts val="600"/>
                </a:spcAft>
                <a:buNone/>
              </a:pPr>
              <a:r>
                <a:rPr lang="en-US" sz="1200" dirty="0"/>
                <a:t>The clerk must then make the budget available to the media/public and schedule a public hearing.</a:t>
              </a:r>
            </a:p>
          </p:txBody>
        </p:sp>
      </p:grpSp>
      <p:grpSp>
        <p:nvGrpSpPr>
          <p:cNvPr id="22" name="Group 21" descr="Before the budget is approved&#10;The board must hold a public hearing at which those who wish to comment on the budget are allowed to speak.[13]">
            <a:extLst>
              <a:ext uri="{FF2B5EF4-FFF2-40B4-BE49-F238E27FC236}">
                <a16:creationId xmlns:a16="http://schemas.microsoft.com/office/drawing/2014/main" id="{15E9B638-56DA-1B16-DD44-74EA116A0307}"/>
              </a:ext>
            </a:extLst>
          </p:cNvPr>
          <p:cNvGrpSpPr/>
          <p:nvPr/>
        </p:nvGrpSpPr>
        <p:grpSpPr>
          <a:xfrm>
            <a:off x="2047087" y="4134450"/>
            <a:ext cx="2271987" cy="2083984"/>
            <a:chOff x="0" y="788005"/>
            <a:chExt cx="1651416" cy="170240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4F648A4-35FF-D98E-BDAF-78409DCED5F1}"/>
                </a:ext>
              </a:extLst>
            </p:cNvPr>
            <p:cNvSpPr/>
            <p:nvPr/>
          </p:nvSpPr>
          <p:spPr>
            <a:xfrm>
              <a:off x="0" y="788005"/>
              <a:ext cx="1651416" cy="170240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5033B292-7778-F58C-99A1-0B2A4D70DC99}"/>
                </a:ext>
              </a:extLst>
            </p:cNvPr>
            <p:cNvSpPr txBox="1"/>
            <p:nvPr/>
          </p:nvSpPr>
          <p:spPr>
            <a:xfrm>
              <a:off x="48368" y="836373"/>
              <a:ext cx="1554680" cy="1605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>
                <a:spcAft>
                  <a:spcPts val="600"/>
                </a:spcAft>
                <a:buNone/>
              </a:pPr>
              <a:r>
                <a:rPr lang="en-US" sz="1600" b="1" dirty="0"/>
                <a:t>Before the budget is approved</a:t>
              </a:r>
            </a:p>
            <a:p>
              <a:pPr lvl="0">
                <a:spcAft>
                  <a:spcPts val="600"/>
                </a:spcAft>
                <a:buNone/>
              </a:pPr>
              <a:r>
                <a:rPr lang="en-US" sz="1200" dirty="0"/>
                <a:t>The board must hold a public hearing at which those who wish to comment on the budget are allowed to speak.</a:t>
              </a:r>
              <a:r>
                <a:rPr lang="en-US" sz="1200" baseline="30000" dirty="0"/>
                <a:t>[13]</a:t>
              </a:r>
            </a:p>
          </p:txBody>
        </p:sp>
      </p:grpSp>
      <p:grpSp>
        <p:nvGrpSpPr>
          <p:cNvPr id="25" name="Group 24" descr="By July 1&#10;The board must adopt a budget ordinance.[14]&#10;At least 10 days must pass between submission of the budget to the governing board and adoption of the budget ordinance.">
            <a:extLst>
              <a:ext uri="{FF2B5EF4-FFF2-40B4-BE49-F238E27FC236}">
                <a16:creationId xmlns:a16="http://schemas.microsoft.com/office/drawing/2014/main" id="{E949B574-F842-C51F-DD50-8C46DCC06543}"/>
              </a:ext>
            </a:extLst>
          </p:cNvPr>
          <p:cNvGrpSpPr/>
          <p:nvPr/>
        </p:nvGrpSpPr>
        <p:grpSpPr>
          <a:xfrm>
            <a:off x="4736376" y="4134450"/>
            <a:ext cx="2271987" cy="2083984"/>
            <a:chOff x="0" y="788005"/>
            <a:chExt cx="1651416" cy="170240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C8E9CC3-DC42-6B46-D339-DF76CA202B38}"/>
                </a:ext>
              </a:extLst>
            </p:cNvPr>
            <p:cNvSpPr/>
            <p:nvPr/>
          </p:nvSpPr>
          <p:spPr>
            <a:xfrm>
              <a:off x="0" y="788005"/>
              <a:ext cx="1651416" cy="170240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CDD9A718-F685-F12E-58CF-2825C6D7D181}"/>
                </a:ext>
              </a:extLst>
            </p:cNvPr>
            <p:cNvSpPr txBox="1"/>
            <p:nvPr/>
          </p:nvSpPr>
          <p:spPr>
            <a:xfrm>
              <a:off x="48368" y="836373"/>
              <a:ext cx="1554680" cy="1605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>
                <a:spcAft>
                  <a:spcPts val="600"/>
                </a:spcAft>
                <a:buNone/>
              </a:pPr>
              <a:r>
                <a:rPr lang="en-US" sz="1800" b="1" dirty="0"/>
                <a:t>By July 1</a:t>
              </a:r>
            </a:p>
            <a:p>
              <a:pPr lvl="0">
                <a:spcAft>
                  <a:spcPts val="600"/>
                </a:spcAft>
                <a:buNone/>
              </a:pPr>
              <a:r>
                <a:rPr lang="en-US" sz="1200" dirty="0"/>
                <a:t>The board must adopt a budget ordinance.</a:t>
              </a:r>
              <a:r>
                <a:rPr lang="en-US" sz="1200" baseline="30000" dirty="0"/>
                <a:t>[14]</a:t>
              </a:r>
            </a:p>
            <a:p>
              <a:pPr lvl="0">
                <a:spcAft>
                  <a:spcPts val="600"/>
                </a:spcAft>
                <a:buNone/>
              </a:pPr>
              <a:r>
                <a:rPr lang="en-US" sz="1200" b="1" dirty="0"/>
                <a:t>At least 10 days </a:t>
              </a:r>
              <a:r>
                <a:rPr lang="en-US" sz="1200" dirty="0"/>
                <a:t>must pass between submission of the budget to the governing board and adoption of the budget ordinance.</a:t>
              </a:r>
            </a:p>
          </p:txBody>
        </p:sp>
      </p:grpSp>
      <p:grpSp>
        <p:nvGrpSpPr>
          <p:cNvPr id="28" name="Group 27" descr="Within five days of adoption&#10;Copies of the budget ordinance must be filed with the finance officer, budget officer and board’s clerk.[15]">
            <a:extLst>
              <a:ext uri="{FF2B5EF4-FFF2-40B4-BE49-F238E27FC236}">
                <a16:creationId xmlns:a16="http://schemas.microsoft.com/office/drawing/2014/main" id="{C3395206-5181-6FB1-1635-34CC59804C0B}"/>
              </a:ext>
            </a:extLst>
          </p:cNvPr>
          <p:cNvGrpSpPr/>
          <p:nvPr/>
        </p:nvGrpSpPr>
        <p:grpSpPr>
          <a:xfrm>
            <a:off x="7467890" y="4137601"/>
            <a:ext cx="2271987" cy="2083984"/>
            <a:chOff x="0" y="812985"/>
            <a:chExt cx="1651416" cy="170240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5B901F6-A19B-0256-B7F5-BF89D696AFB1}"/>
                </a:ext>
              </a:extLst>
            </p:cNvPr>
            <p:cNvSpPr/>
            <p:nvPr/>
          </p:nvSpPr>
          <p:spPr>
            <a:xfrm>
              <a:off x="0" y="812985"/>
              <a:ext cx="1651416" cy="170240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02B20EDD-523D-7AF4-719F-8B16454FA491}"/>
                </a:ext>
              </a:extLst>
            </p:cNvPr>
            <p:cNvSpPr txBox="1"/>
            <p:nvPr/>
          </p:nvSpPr>
          <p:spPr>
            <a:xfrm>
              <a:off x="48368" y="836373"/>
              <a:ext cx="1554680" cy="1605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>
                <a:spcAft>
                  <a:spcPts val="600"/>
                </a:spcAft>
                <a:buNone/>
              </a:pPr>
              <a:r>
                <a:rPr lang="en-US" sz="1600" b="1" dirty="0"/>
                <a:t>Within five days of adoption</a:t>
              </a:r>
            </a:p>
            <a:p>
              <a:pPr lvl="0">
                <a:spcAft>
                  <a:spcPts val="600"/>
                </a:spcAft>
                <a:buNone/>
              </a:pPr>
              <a:r>
                <a:rPr lang="en-US" sz="1200" dirty="0"/>
                <a:t>Copies of the budget ordinance must be filed with the finance officer, budget officer and board’s clerk.</a:t>
              </a:r>
              <a:r>
                <a:rPr lang="en-US" sz="1200" baseline="30000" dirty="0"/>
                <a:t>[15]</a:t>
              </a:r>
            </a:p>
          </p:txBody>
        </p:sp>
      </p:grp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EFBA1A8D-3C38-24D1-9E6F-2D56E8C0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 rot="5400000">
            <a:off x="6488512" y="514305"/>
            <a:ext cx="314715" cy="692557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3F16629-B19F-D35F-0AB2-5ED1147A5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86909" y="2779608"/>
            <a:ext cx="3606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903F50D-846E-1F9E-E6CB-D0AD19651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591528" y="2798587"/>
            <a:ext cx="3606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A5F441F-403B-E388-F9BC-8B29A2C69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67709" y="5164876"/>
            <a:ext cx="3606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F4BE73A-649C-4D78-895D-4891E846B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73746" y="5174340"/>
            <a:ext cx="3606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oter Placeholder 14">
            <a:extLst>
              <a:ext uri="{FF2B5EF4-FFF2-40B4-BE49-F238E27FC236}">
                <a16:creationId xmlns:a16="http://schemas.microsoft.com/office/drawing/2014/main" id="{8CC96F8E-FD42-0D7C-FE02-5BA0A62D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38" y="6307005"/>
            <a:ext cx="8790227" cy="365125"/>
          </a:xfrm>
        </p:spPr>
        <p:txBody>
          <a:bodyPr/>
          <a:lstStyle/>
          <a:p>
            <a:pPr algn="l"/>
            <a:r>
              <a:rPr lang="en-US" sz="1600" baseline="30000" dirty="0"/>
              <a:t>[10]</a:t>
            </a:r>
            <a:r>
              <a:rPr lang="en-US" sz="1600" dirty="0">
                <a:hlinkClick r:id="rId3"/>
              </a:rPr>
              <a:t>G.S. 159-10</a:t>
            </a:r>
            <a:r>
              <a:rPr lang="en-US" sz="1600" dirty="0"/>
              <a:t> </a:t>
            </a:r>
            <a:r>
              <a:rPr lang="en-US" sz="1600" baseline="30000" dirty="0"/>
              <a:t> [11]</a:t>
            </a:r>
            <a:r>
              <a:rPr lang="en-US" sz="1600" dirty="0">
                <a:hlinkClick r:id="rId4"/>
              </a:rPr>
              <a:t>G.S. 159-11(b)</a:t>
            </a:r>
            <a:r>
              <a:rPr lang="en-US" sz="1600" dirty="0"/>
              <a:t>  </a:t>
            </a:r>
            <a:r>
              <a:rPr lang="en-US" sz="1600" baseline="30000" dirty="0"/>
              <a:t>[12]</a:t>
            </a:r>
            <a:r>
              <a:rPr lang="en-US" sz="1600" dirty="0">
                <a:hlinkClick r:id="rId5"/>
              </a:rPr>
              <a:t>G.S. 159-12(a)</a:t>
            </a:r>
            <a:r>
              <a:rPr lang="en-US" sz="1600" dirty="0"/>
              <a:t>  </a:t>
            </a:r>
            <a:r>
              <a:rPr lang="en-US" sz="1600" baseline="30000" dirty="0"/>
              <a:t>[13]</a:t>
            </a:r>
            <a:r>
              <a:rPr lang="en-US" sz="1600" dirty="0">
                <a:hlinkClick r:id="rId5"/>
              </a:rPr>
              <a:t>G.S. 159-12(b)</a:t>
            </a:r>
            <a:r>
              <a:rPr lang="en-US" sz="1600" dirty="0"/>
              <a:t>  </a:t>
            </a:r>
            <a:r>
              <a:rPr lang="en-US" sz="1600" baseline="30000" dirty="0"/>
              <a:t>[14]</a:t>
            </a:r>
            <a:r>
              <a:rPr lang="en-US" sz="1600" dirty="0">
                <a:hlinkClick r:id="rId6"/>
              </a:rPr>
              <a:t>G.S. 159-13</a:t>
            </a:r>
            <a:r>
              <a:rPr lang="en-US" sz="1600" dirty="0"/>
              <a:t>  </a:t>
            </a:r>
            <a:r>
              <a:rPr lang="en-US" sz="1600" baseline="30000" dirty="0"/>
              <a:t>[15]</a:t>
            </a:r>
            <a:r>
              <a:rPr lang="en-US" sz="1600" dirty="0">
                <a:hlinkClick r:id="rId6"/>
              </a:rPr>
              <a:t>G.S. 159-13(d)</a:t>
            </a:r>
            <a:endParaRPr lang="en-US" sz="16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F133C-F5E9-4378-E586-7CBC2922A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70638" y="2777743"/>
            <a:ext cx="3606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9E16EE-3445-DC80-D731-056C3DD8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4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49B1D48414246AA735B60F522209D" ma:contentTypeVersion="9" ma:contentTypeDescription="Create a new document." ma:contentTypeScope="" ma:versionID="41e411bcb892c173a6bf82363949cf3b">
  <xsd:schema xmlns:xsd="http://www.w3.org/2001/XMLSchema" xmlns:xs="http://www.w3.org/2001/XMLSchema" xmlns:p="http://schemas.microsoft.com/office/2006/metadata/properties" xmlns:ns2="d039593b-b3c6-4c10-8732-8aac6422e621" xmlns:ns3="53b27bb2-5cdf-4d5d-a8a9-08b1d48a6f4c" targetNamespace="http://schemas.microsoft.com/office/2006/metadata/properties" ma:root="true" ma:fieldsID="a0b0d398c162cf4084a55c5300ed1bc9" ns2:_="" ns3:_="">
    <xsd:import namespace="d039593b-b3c6-4c10-8732-8aac6422e621"/>
    <xsd:import namespace="53b27bb2-5cdf-4d5d-a8a9-08b1d48a6f4c"/>
    <xsd:element name="properties">
      <xsd:complexType>
        <xsd:sequence>
          <xsd:element name="documentManagement">
            <xsd:complexType>
              <xsd:all>
                <xsd:element ref="ns2:Division" minOccurs="0"/>
                <xsd:element ref="ns3:DescriptionOfUse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9593b-b3c6-4c10-8732-8aac6422e621" elementFormDefault="qualified">
    <xsd:import namespace="http://schemas.microsoft.com/office/2006/documentManagement/types"/>
    <xsd:import namespace="http://schemas.microsoft.com/office/infopath/2007/PartnerControls"/>
    <xsd:element name="Division" ma:index="4" nillable="true" ma:displayName="Division" ma:internalName="Division" ma:readOnly="false">
      <xsd:simpleType>
        <xsd:restriction base="dms:Text"/>
      </xsd:simpleType>
    </xsd:element>
    <xsd:element name="_dlc_DocId" ma:index="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27bb2-5cdf-4d5d-a8a9-08b1d48a6f4c" elementFormDefault="qualified">
    <xsd:import namespace="http://schemas.microsoft.com/office/2006/documentManagement/types"/>
    <xsd:import namespace="http://schemas.microsoft.com/office/infopath/2007/PartnerControls"/>
    <xsd:element name="DescriptionOfUse" ma:index="5" nillable="true" ma:displayName="Description of Use" ma:internalName="Description_x0020_of_x0020_Use0" ma:readOnly="false">
      <xsd:simpleType>
        <xsd:restriction base="dms:Note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vision xmlns="d039593b-b3c6-4c10-8732-8aac6422e621" xsi:nil="true"/>
    <DescriptionOfUse xmlns="53b27bb2-5cdf-4d5d-a8a9-08b1d48a6f4c" xsi:nil="true"/>
    <_dlc_DocId xmlns="d039593b-b3c6-4c10-8732-8aac6422e621">SZA3YSNECVJS-1827996637-12</_dlc_DocId>
    <_dlc_DocIdUrl xmlns="d039593b-b3c6-4c10-8732-8aac6422e621">
      <Url>https://nctreasurer365.sharepoint.com/sites/Compass/comm/CommunicationsTools/_layouts/15/DocIdRedir.aspx?ID=SZA3YSNECVJS-1827996637-12</Url>
      <Description>SZA3YSNECVJS-1827996637-12</Description>
    </_dlc_DocIdUrl>
  </documentManagement>
</p:properties>
</file>

<file path=customXml/itemProps1.xml><?xml version="1.0" encoding="utf-8"?>
<ds:datastoreItem xmlns:ds="http://schemas.openxmlformats.org/officeDocument/2006/customXml" ds:itemID="{59E2039C-72BE-46FA-ACB9-67309C34D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9593b-b3c6-4c10-8732-8aac6422e621"/>
    <ds:schemaRef ds:uri="53b27bb2-5cdf-4d5d-a8a9-08b1d48a6f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AC8728-34F4-4DB1-A152-94965891A8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ABC9A-2C3F-4D6D-847A-CACCDE07674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EF03708-149D-43A4-9D3A-121F06E2FD63}">
  <ds:schemaRefs>
    <ds:schemaRef ds:uri="d039593b-b3c6-4c10-8732-8aac6422e621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53b27bb2-5cdf-4d5d-a8a9-08b1d48a6f4c"/>
  </ds:schemaRefs>
</ds:datastoreItem>
</file>

<file path=docMetadata/LabelInfo.xml><?xml version="1.0" encoding="utf-8"?>
<clbl:labelList xmlns:clbl="http://schemas.microsoft.com/office/2020/mipLabelMetadata">
  <clbl:label id="{033fc54b-e5a3-4ebc-8425-8e88f827fc4f}" enabled="0" method="" siteId="{033fc54b-e5a3-4ebc-8425-8e88f827fc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1943</Words>
  <Application>Microsoft Office PowerPoint</Application>
  <PresentationFormat>Widescreen</PresentationFormat>
  <Paragraphs>188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Trajan Pro 3</vt:lpstr>
      <vt:lpstr>Office Theme</vt:lpstr>
      <vt:lpstr>Module 2: Budgets</vt:lpstr>
      <vt:lpstr>Budget Overview</vt:lpstr>
      <vt:lpstr>Budget Requirements</vt:lpstr>
      <vt:lpstr>Budget Requirements</vt:lpstr>
      <vt:lpstr>Budget Officer</vt:lpstr>
      <vt:lpstr>Governing Board Responsibilities</vt:lpstr>
      <vt:lpstr>Budget Ordinance</vt:lpstr>
      <vt:lpstr>Budget Ordinance</vt:lpstr>
      <vt:lpstr>Budget Adoption Timeline</vt:lpstr>
      <vt:lpstr>Interim Budget</vt:lpstr>
      <vt:lpstr>Budget Amendments</vt:lpstr>
      <vt:lpstr>Fund Balance Available</vt:lpstr>
      <vt:lpstr>FBA Targets</vt:lpstr>
      <vt:lpstr>Creating Capital Reserves</vt:lpstr>
      <vt:lpstr>Using Capital Reserves</vt:lpstr>
      <vt:lpstr>Other Considerations</vt:lpstr>
      <vt:lpstr>Other Considerations</vt:lpstr>
      <vt:lpstr>Other Considerations</vt:lpstr>
      <vt:lpstr>Resources</vt:lpstr>
      <vt:lpstr>Resources</vt:lpstr>
      <vt:lpstr>Quiz: Module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Parker</dc:creator>
  <cp:lastModifiedBy>Luke Henkhaus</cp:lastModifiedBy>
  <cp:revision>98</cp:revision>
  <cp:lastPrinted>2025-03-27T19:28:52Z</cp:lastPrinted>
  <dcterms:created xsi:type="dcterms:W3CDTF">2024-09-30T14:06:28Z</dcterms:created>
  <dcterms:modified xsi:type="dcterms:W3CDTF">2025-06-02T18:28:55Z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0x010100B6749B1D48414246AA735B60F522209D</vt:lpwstr>
  </property>
  <property fmtid="{D5CDD505-2E9C-101B-9397-08002B2CF9AE}" pid="3" name="_dlc_DocIdItemGuid">
    <vt:lpwstr>a6195ad5-a38b-486c-b78d-7e86f19c76d8</vt:lpwstr>
  </property>
</Properties>
</file>