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78" r:id="rId6"/>
    <p:sldId id="262" r:id="rId7"/>
    <p:sldId id="263" r:id="rId8"/>
    <p:sldId id="265" r:id="rId9"/>
    <p:sldId id="264" r:id="rId10"/>
    <p:sldId id="266" r:id="rId11"/>
    <p:sldId id="277" r:id="rId12"/>
    <p:sldId id="267" r:id="rId13"/>
    <p:sldId id="268" r:id="rId14"/>
    <p:sldId id="274" r:id="rId15"/>
    <p:sldId id="276" r:id="rId16"/>
    <p:sldId id="269" r:id="rId17"/>
    <p:sldId id="27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FFFFFF"/>
    <a:srgbClr val="FFFF66"/>
    <a:srgbClr val="003767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43" autoAdjust="0"/>
  </p:normalViewPr>
  <p:slideViewPr>
    <p:cSldViewPr snapToGrid="0">
      <p:cViewPr varScale="1">
        <p:scale>
          <a:sx n="79" d="100"/>
          <a:sy n="79" d="100"/>
        </p:scale>
        <p:origin x="12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70158E-56E3-412E-BB18-9B2F051DBC7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EFAFA0-CD39-4732-AEB3-F04A9D73A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47B8-785C-4A46-B362-693C62751A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state-and-local-government-finance-division/local-government-commission/memo-docu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treasurer.com/divisions/state-and-local-government-finance/local-government-commission" TargetMode="External"/><Relationship Id="rId4" Type="http://schemas.openxmlformats.org/officeDocument/2006/relationships/hyperlink" Target="https://www.nctreasurer.com/divisions/state-and-local-government-finance/lgc/balance-she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reasurer.com/divisions/state-and-local-government-finance/lgc/information-finance-officers/lgc-reporting-requirements-and-due-dates" TargetMode="External"/><Relationship Id="rId7" Type="http://schemas.openxmlformats.org/officeDocument/2006/relationships/hyperlink" Target="https://ncleg.gov/EnactedLegislation/Statutes/PDF/BySection/Chapter_161/GS_161-11.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eg.gov/EnactedLegislation/Statutes/PDF/BySection/Chapter_159/GS_159-33.pdf" TargetMode="External"/><Relationship Id="rId5" Type="http://schemas.openxmlformats.org/officeDocument/2006/relationships/hyperlink" Target="https://www.ncleg.gov/EnactedLegislation/Statutes/PDF/BySection/Chapter_159/GS_159-33.1.pdf" TargetMode="External"/><Relationship Id="rId4" Type="http://schemas.openxmlformats.org/officeDocument/2006/relationships/hyperlink" Target="https://www.ncleg.gov/EnactedLegislation/Statutes/PDF/BySection/Chapter_159/GS_159-3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2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Section/Chapter_159/GS_159-181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foa.org/best-practices--resources" TargetMode="External"/><Relationship Id="rId13" Type="http://schemas.openxmlformats.org/officeDocument/2006/relationships/hyperlink" Target="https://www.nctreasurer.com/state-and-local-government-finance-division/local-government-commission/memo-document?field_document_entity_terms_target_id=All&amp;field_document_entity_terms_target_id_1=52&amp;combine=" TargetMode="External"/><Relationship Id="rId3" Type="http://schemas.openxmlformats.org/officeDocument/2006/relationships/hyperlink" Target="https://ncfinanceconnect.com/" TargetMode="External"/><Relationship Id="rId7" Type="http://schemas.openxmlformats.org/officeDocument/2006/relationships/hyperlink" Target="https://www.ncacc.org/" TargetMode="External"/><Relationship Id="rId12" Type="http://schemas.openxmlformats.org/officeDocument/2006/relationships/hyperlink" Target="https://www.nctreasurer.com/divisions/state-and-local-government-finance/lgc/balance-sheet" TargetMode="External"/><Relationship Id="rId2" Type="http://schemas.openxmlformats.org/officeDocument/2006/relationships/hyperlink" Target="https://www.sog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m.org/" TargetMode="External"/><Relationship Id="rId11" Type="http://schemas.openxmlformats.org/officeDocument/2006/relationships/hyperlink" Target="https://www.nctreasurer.com/divisions/state-and-local-government-finance/local-government-commission" TargetMode="External"/><Relationship Id="rId5" Type="http://schemas.openxmlformats.org/officeDocument/2006/relationships/hyperlink" Target="https://view.officeapps.live.com/op/embed.aspx?src=https://ncfinanceconnect.com/wp-content/uploads/2024/07/Local-Government-Finance-101.pptx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sog.unc.edu/sites/default/files/reports/LFB_65_2024-2025_FinanceCalendar_Allison.pdf" TargetMode="Externa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Article/Chapter_159/Article_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Article/Chapter_159/Article_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Article/Chapter_159/Article_2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treasurer.com/divisions/state-and-local-government-finance/lgc/local-government-commi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3EEF3-F486-9DD5-5335-D21E2F32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pic>
        <p:nvPicPr>
          <p:cNvPr id="6" name="Picture 5" descr="Logo and seal of the North Carolina Department of State Treasurer ">
            <a:extLst>
              <a:ext uri="{FF2B5EF4-FFF2-40B4-BE49-F238E27FC236}">
                <a16:creationId xmlns:a16="http://schemas.microsoft.com/office/drawing/2014/main" id="{63042335-DF96-8F2A-AF87-745136E849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55" y="580963"/>
            <a:ext cx="12984709" cy="228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8F94F-2979-60B7-8CE4-A18DBF355E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181" y="2843151"/>
            <a:ext cx="11297636" cy="3416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1: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Responsibilities of Board Members &amp; Introduction to Local Government Commission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5A20-810A-4862-2D96-C61EF6039A7A}"/>
              </a:ext>
            </a:extLst>
          </p:cNvPr>
          <p:cNvSpPr txBox="1"/>
          <p:nvPr/>
        </p:nvSpPr>
        <p:spPr>
          <a:xfrm>
            <a:off x="0" y="6384414"/>
            <a:ext cx="23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Revised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AB6B4-7D92-7987-4931-DC2F39C5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5795681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LGC Staff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8" y="2896730"/>
            <a:ext cx="6534659" cy="3293054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The LGC is staffed by employees of the </a:t>
            </a:r>
            <a:r>
              <a:rPr lang="en-US" b="1" dirty="0">
                <a:solidFill>
                  <a:srgbClr val="00247D"/>
                </a:solidFill>
              </a:rPr>
              <a:t>State and Local Government Finance Division </a:t>
            </a:r>
            <a:r>
              <a:rPr lang="en-US" dirty="0">
                <a:solidFill>
                  <a:srgbClr val="00247D"/>
                </a:solidFill>
              </a:rPr>
              <a:t>(SLGFD) within the Department of State Treasurer (DST).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LGC staff work hard to assist the LGC and units of local government across the state.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862B93-67B3-4FAC-9A81-EF853DBC50B2}"/>
              </a:ext>
            </a:extLst>
          </p:cNvPr>
          <p:cNvSpPr txBox="1">
            <a:spLocks/>
          </p:cNvSpPr>
          <p:nvPr/>
        </p:nvSpPr>
        <p:spPr>
          <a:xfrm>
            <a:off x="7313990" y="2504342"/>
            <a:ext cx="4768281" cy="3977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247D"/>
                </a:solidFill>
              </a:rPr>
              <a:t>LGC staff provide:</a:t>
            </a:r>
          </a:p>
          <a:p>
            <a:pPr lvl="1"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</a:rPr>
              <a:t>Expert assistance to units as needed.</a:t>
            </a:r>
          </a:p>
          <a:p>
            <a:pPr lvl="1"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</a:rPr>
              <a:t>In-person and virtual education/training for local officials.</a:t>
            </a:r>
          </a:p>
          <a:p>
            <a:pPr lvl="1"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</a:rPr>
              <a:t>Up-to-date guidance on local government finance via </a:t>
            </a:r>
            <a:r>
              <a:rPr lang="en-US" sz="2800" dirty="0">
                <a:solidFill>
                  <a:srgbClr val="00247D"/>
                </a:solidFill>
                <a:hlinkClick r:id="rId3"/>
              </a:rPr>
              <a:t>memos</a:t>
            </a:r>
            <a:r>
              <a:rPr lang="en-US" sz="2800" dirty="0">
                <a:solidFill>
                  <a:srgbClr val="00247D"/>
                </a:solidFill>
              </a:rPr>
              <a:t> and </a:t>
            </a:r>
            <a:r>
              <a:rPr lang="en-US" sz="2800" dirty="0">
                <a:solidFill>
                  <a:srgbClr val="00247D"/>
                </a:solidFill>
                <a:hlinkClick r:id="rId4"/>
              </a:rPr>
              <a:t>blog posts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lvl="1"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</a:rPr>
              <a:t>Helpful information and resources on the </a:t>
            </a:r>
            <a:r>
              <a:rPr lang="en-US" sz="2800" dirty="0">
                <a:solidFill>
                  <a:srgbClr val="00247D"/>
                </a:solidFill>
                <a:hlinkClick r:id="rId5"/>
              </a:rPr>
              <a:t>LGC website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lvl="1">
              <a:spcBef>
                <a:spcPts val="1000"/>
              </a:spcBef>
            </a:pP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endParaRPr lang="en-US" sz="2800" dirty="0">
              <a:solidFill>
                <a:srgbClr val="00247D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800" dirty="0">
              <a:solidFill>
                <a:srgbClr val="00247D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800" dirty="0">
              <a:solidFill>
                <a:srgbClr val="00247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88C773-78FD-6195-C737-0D91F505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80739" y="2896730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F5628F-0851-2238-BFC1-0CDD62CC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8323728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Reporting Requirements and Due Dates for Local Governments</a:t>
            </a:r>
            <a:endParaRPr lang="en-US" sz="1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04343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89021C-2B50-6391-E6F6-53C5FA2C0F1E}"/>
              </a:ext>
            </a:extLst>
          </p:cNvPr>
          <p:cNvSpPr txBox="1">
            <a:spLocks/>
          </p:cNvSpPr>
          <p:nvPr/>
        </p:nvSpPr>
        <p:spPr>
          <a:xfrm>
            <a:off x="416167" y="2656742"/>
            <a:ext cx="11658602" cy="3333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Units are required by law to regularly submit certain financial information to the LGC. This includes, but is not limited to: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Annual Audit</a:t>
            </a:r>
            <a:r>
              <a:rPr lang="en-US" b="1" baseline="30000" dirty="0">
                <a:solidFill>
                  <a:srgbClr val="00247D"/>
                </a:solidFill>
              </a:rPr>
              <a:t>[3]</a:t>
            </a:r>
            <a:r>
              <a:rPr lang="en-US" baseline="30000" dirty="0">
                <a:solidFill>
                  <a:srgbClr val="00247D"/>
                </a:solidFill>
              </a:rPr>
              <a:t> </a:t>
            </a:r>
            <a:r>
              <a:rPr lang="en-US" dirty="0">
                <a:solidFill>
                  <a:srgbClr val="00247D"/>
                </a:solidFill>
              </a:rPr>
              <a:t>– Due </a:t>
            </a:r>
            <a:r>
              <a:rPr lang="en-US" u="sng" dirty="0">
                <a:solidFill>
                  <a:srgbClr val="00247D"/>
                </a:solidFill>
              </a:rPr>
              <a:t>Dec. 31 </a:t>
            </a:r>
            <a:r>
              <a:rPr lang="en-US" dirty="0">
                <a:solidFill>
                  <a:srgbClr val="00247D"/>
                </a:solidFill>
              </a:rPr>
              <a:t>for units with a June 30 fiscal year end</a:t>
            </a:r>
          </a:p>
          <a:p>
            <a:r>
              <a:rPr lang="en-US" b="1" dirty="0">
                <a:solidFill>
                  <a:srgbClr val="00247D"/>
                </a:solidFill>
              </a:rPr>
              <a:t>Annual Financial Information Report (AFIR)</a:t>
            </a:r>
            <a:r>
              <a:rPr lang="en-US" b="1" baseline="30000" dirty="0">
                <a:solidFill>
                  <a:srgbClr val="00247D"/>
                </a:solidFill>
              </a:rPr>
              <a:t>[4]</a:t>
            </a:r>
            <a:r>
              <a:rPr lang="en-US" baseline="30000" dirty="0">
                <a:solidFill>
                  <a:srgbClr val="00247D"/>
                </a:solidFill>
              </a:rPr>
              <a:t> </a:t>
            </a:r>
            <a:r>
              <a:rPr lang="en-US" dirty="0">
                <a:solidFill>
                  <a:srgbClr val="00247D"/>
                </a:solidFill>
              </a:rPr>
              <a:t>– Due </a:t>
            </a:r>
            <a:r>
              <a:rPr lang="en-US" u="sng" dirty="0">
                <a:solidFill>
                  <a:srgbClr val="00247D"/>
                </a:solidFill>
              </a:rPr>
              <a:t>Dec. 31 </a:t>
            </a:r>
          </a:p>
          <a:p>
            <a:r>
              <a:rPr lang="en-US" b="1" dirty="0">
                <a:solidFill>
                  <a:srgbClr val="00247D"/>
                </a:solidFill>
              </a:rPr>
              <a:t>Semi-Annual Cash and Investment Report (LGC-203)</a:t>
            </a:r>
            <a:r>
              <a:rPr lang="en-US" b="1" baseline="30000" dirty="0">
                <a:solidFill>
                  <a:srgbClr val="00247D"/>
                </a:solidFill>
              </a:rPr>
              <a:t>[5]</a:t>
            </a:r>
            <a:r>
              <a:rPr lang="en-US" baseline="30000" dirty="0">
                <a:solidFill>
                  <a:srgbClr val="00247D"/>
                </a:solidFill>
              </a:rPr>
              <a:t> </a:t>
            </a:r>
            <a:r>
              <a:rPr lang="en-US" dirty="0">
                <a:solidFill>
                  <a:srgbClr val="00247D"/>
                </a:solidFill>
              </a:rPr>
              <a:t>– Due </a:t>
            </a:r>
            <a:r>
              <a:rPr lang="en-US" u="sng" dirty="0">
                <a:solidFill>
                  <a:srgbClr val="00247D"/>
                </a:solidFill>
              </a:rPr>
              <a:t>Jan. 25</a:t>
            </a:r>
            <a:r>
              <a:rPr lang="en-US" dirty="0">
                <a:solidFill>
                  <a:srgbClr val="00247D"/>
                </a:solidFill>
              </a:rPr>
              <a:t> and </a:t>
            </a:r>
            <a:r>
              <a:rPr lang="en-US" u="sng" dirty="0">
                <a:solidFill>
                  <a:srgbClr val="00247D"/>
                </a:solidFill>
              </a:rPr>
              <a:t>July 25</a:t>
            </a:r>
          </a:p>
          <a:p>
            <a:r>
              <a:rPr lang="en-US" b="1" dirty="0">
                <a:solidFill>
                  <a:srgbClr val="00247D"/>
                </a:solidFill>
              </a:rPr>
              <a:t>Register of Deeds Fees Report (Counties)</a:t>
            </a:r>
            <a:r>
              <a:rPr lang="en-US" b="1" baseline="30000" dirty="0">
                <a:solidFill>
                  <a:srgbClr val="00247D"/>
                </a:solidFill>
              </a:rPr>
              <a:t>[6] </a:t>
            </a:r>
            <a:r>
              <a:rPr lang="en-US" dirty="0">
                <a:solidFill>
                  <a:srgbClr val="00247D"/>
                </a:solidFill>
              </a:rPr>
              <a:t>– Due on the </a:t>
            </a:r>
            <a:r>
              <a:rPr lang="en-US" u="sng" dirty="0">
                <a:solidFill>
                  <a:srgbClr val="00247D"/>
                </a:solidFill>
              </a:rPr>
              <a:t>10</a:t>
            </a:r>
            <a:r>
              <a:rPr lang="en-US" u="sng" baseline="30000" dirty="0">
                <a:solidFill>
                  <a:srgbClr val="00247D"/>
                </a:solidFill>
              </a:rPr>
              <a:t>th</a:t>
            </a:r>
            <a:r>
              <a:rPr lang="en-US" u="sng" dirty="0">
                <a:solidFill>
                  <a:srgbClr val="00247D"/>
                </a:solidFill>
              </a:rPr>
              <a:t> of each month</a:t>
            </a:r>
          </a:p>
          <a:p>
            <a:pPr marL="0" indent="0">
              <a:buNone/>
            </a:pPr>
            <a:endParaRPr lang="en-US" sz="1300" dirty="0">
              <a:solidFill>
                <a:srgbClr val="00247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47D"/>
                </a:solidFill>
              </a:rPr>
              <a:t>Visit the </a:t>
            </a:r>
            <a:r>
              <a:rPr lang="en-US" dirty="0">
                <a:solidFill>
                  <a:srgbClr val="00247D"/>
                </a:solidFill>
                <a:hlinkClick r:id="rId3"/>
              </a:rPr>
              <a:t>LGC Reporting Requirements and Due Dates page</a:t>
            </a:r>
            <a:r>
              <a:rPr lang="en-US" dirty="0">
                <a:solidFill>
                  <a:srgbClr val="00247D"/>
                </a:solidFill>
              </a:rPr>
              <a:t> for more information on these and other reporting deadlines.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0735300-808A-C6A3-608D-6922AD74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471" y="6326720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[3]</a:t>
            </a:r>
            <a:r>
              <a:rPr lang="en-US" sz="1600" dirty="0">
                <a:hlinkClick r:id="rId4"/>
              </a:rPr>
              <a:t>G.S. 159-34(a)</a:t>
            </a:r>
            <a:r>
              <a:rPr lang="en-US" sz="1600" dirty="0"/>
              <a:t> </a:t>
            </a:r>
            <a:r>
              <a:rPr lang="en-US" sz="1600" baseline="30000" dirty="0"/>
              <a:t>[4]</a:t>
            </a:r>
            <a:r>
              <a:rPr lang="en-US" sz="1600" dirty="0">
                <a:hlinkClick r:id="rId5"/>
              </a:rPr>
              <a:t>G.S. 159-33.1</a:t>
            </a:r>
            <a:r>
              <a:rPr lang="en-US" sz="1600" dirty="0"/>
              <a:t>  </a:t>
            </a:r>
            <a:r>
              <a:rPr lang="en-US" sz="1600" baseline="30000" dirty="0"/>
              <a:t>[5]</a:t>
            </a:r>
            <a:r>
              <a:rPr lang="en-US" sz="1600" dirty="0">
                <a:hlinkClick r:id="rId6"/>
              </a:rPr>
              <a:t>G.S. 159-33</a:t>
            </a:r>
            <a:r>
              <a:rPr lang="en-US" sz="1600" dirty="0"/>
              <a:t>  </a:t>
            </a:r>
            <a:r>
              <a:rPr lang="en-US" sz="1600" baseline="30000" dirty="0"/>
              <a:t>[6]</a:t>
            </a:r>
            <a:r>
              <a:rPr lang="en-US" sz="1600" dirty="0">
                <a:hlinkClick r:id="rId7"/>
              </a:rPr>
              <a:t>G.S. 161-11.5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FB3F2-400F-AF7E-91EA-5A15CACB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8323728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Key Areas of LGC Authority for Local Governments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1" y="3634228"/>
            <a:ext cx="4302960" cy="23568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To require the </a:t>
            </a:r>
            <a:r>
              <a:rPr lang="en-US" dirty="0">
                <a:solidFill>
                  <a:srgbClr val="00247D"/>
                </a:solidFill>
              </a:rPr>
              <a:t>f</a:t>
            </a:r>
            <a:r>
              <a:rPr lang="en-US" sz="2800" dirty="0">
                <a:solidFill>
                  <a:srgbClr val="00247D"/>
                </a:solidFill>
              </a:rPr>
              <a:t>inance </a:t>
            </a:r>
            <a:r>
              <a:rPr lang="en-US" dirty="0">
                <a:solidFill>
                  <a:srgbClr val="00247D"/>
                </a:solidFill>
              </a:rPr>
              <a:t>o</a:t>
            </a:r>
            <a:r>
              <a:rPr lang="en-US" sz="2800" dirty="0">
                <a:solidFill>
                  <a:srgbClr val="00247D"/>
                </a:solidFill>
              </a:rPr>
              <a:t>fficer or anyone performing the duties of the finance </a:t>
            </a:r>
            <a:r>
              <a:rPr lang="en-US" dirty="0">
                <a:solidFill>
                  <a:srgbClr val="00247D"/>
                </a:solidFill>
              </a:rPr>
              <a:t>o</a:t>
            </a:r>
            <a:r>
              <a:rPr lang="en-US" sz="2800" dirty="0">
                <a:solidFill>
                  <a:srgbClr val="00247D"/>
                </a:solidFill>
              </a:rPr>
              <a:t>fficer to participate in training.</a:t>
            </a:r>
            <a:r>
              <a:rPr lang="en-US" sz="2800" baseline="30000" dirty="0">
                <a:solidFill>
                  <a:srgbClr val="00247D"/>
                </a:solidFill>
              </a:rPr>
              <a:t>[</a:t>
            </a:r>
            <a:r>
              <a:rPr lang="en-US" baseline="30000" dirty="0">
                <a:solidFill>
                  <a:srgbClr val="00247D"/>
                </a:solidFill>
              </a:rPr>
              <a:t>7]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04343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89021C-2B50-6391-E6F6-53C5FA2C0F1E}"/>
              </a:ext>
            </a:extLst>
          </p:cNvPr>
          <p:cNvSpPr txBox="1">
            <a:spLocks/>
          </p:cNvSpPr>
          <p:nvPr/>
        </p:nvSpPr>
        <p:spPr>
          <a:xfrm>
            <a:off x="1040422" y="2575395"/>
            <a:ext cx="10111155" cy="323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The Local Government Commission has authority under certain circumstances: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573E23-68D1-18D8-6609-CCC53382423D}"/>
              </a:ext>
            </a:extLst>
          </p:cNvPr>
          <p:cNvSpPr txBox="1">
            <a:spLocks/>
          </p:cNvSpPr>
          <p:nvPr/>
        </p:nvSpPr>
        <p:spPr>
          <a:xfrm>
            <a:off x="4241855" y="3634227"/>
            <a:ext cx="4151867" cy="2778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 startAt="2"/>
            </a:pPr>
            <a:r>
              <a:rPr lang="en-US" dirty="0">
                <a:solidFill>
                  <a:srgbClr val="00247D"/>
                </a:solidFill>
              </a:rPr>
              <a:t>To require local governments and public authorities to contract with outside entities, such as a third-party bookkeeper, to fulfill the duties of finance officer.</a:t>
            </a:r>
            <a:r>
              <a:rPr lang="en-US" baseline="30000" dirty="0">
                <a:solidFill>
                  <a:srgbClr val="00247D"/>
                </a:solidFill>
              </a:rPr>
              <a:t>[8]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458136-1A29-C459-F409-E6AE0EF8312D}"/>
              </a:ext>
            </a:extLst>
          </p:cNvPr>
          <p:cNvSpPr txBox="1">
            <a:spLocks/>
          </p:cNvSpPr>
          <p:nvPr/>
        </p:nvSpPr>
        <p:spPr>
          <a:xfrm>
            <a:off x="8478543" y="3634227"/>
            <a:ext cx="3631985" cy="27789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247D"/>
                </a:solidFill>
              </a:rPr>
              <a:t>To impound the books and records of a local government and assume full control of all its financial affairs.</a:t>
            </a:r>
            <a:r>
              <a:rPr lang="en-US" baseline="30000" dirty="0">
                <a:solidFill>
                  <a:srgbClr val="00247D"/>
                </a:solidFill>
              </a:rPr>
              <a:t>[9]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0735300-808A-C6A3-608D-6922AD74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471" y="6326720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[7]</a:t>
            </a:r>
            <a:r>
              <a:rPr lang="en-US" sz="1600" dirty="0">
                <a:hlinkClick r:id="rId3"/>
              </a:rPr>
              <a:t>G.S. 159-25(d)</a:t>
            </a:r>
            <a:r>
              <a:rPr lang="en-US" sz="1600" dirty="0"/>
              <a:t>  </a:t>
            </a:r>
            <a:r>
              <a:rPr lang="en-US" sz="1600" baseline="30000" dirty="0"/>
              <a:t>[8]</a:t>
            </a:r>
            <a:r>
              <a:rPr lang="en-US" sz="1600" dirty="0">
                <a:hlinkClick r:id="rId3"/>
              </a:rPr>
              <a:t>G.S. 159-25(e)</a:t>
            </a:r>
            <a:r>
              <a:rPr lang="en-US" sz="1600" dirty="0"/>
              <a:t>  </a:t>
            </a:r>
            <a:r>
              <a:rPr lang="en-US" sz="1600" baseline="30000" dirty="0"/>
              <a:t>[9]</a:t>
            </a:r>
            <a:r>
              <a:rPr lang="en-US" sz="1600" dirty="0">
                <a:hlinkClick r:id="rId4"/>
              </a:rPr>
              <a:t>G.S. 159-181(c)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7297F1-F6B0-C174-948A-147E8E5B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Connect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Calendar of Duties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Local Government Finance 101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League of Municipalities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Association of County Commissioners</a:t>
            </a:r>
            <a:endParaRPr lang="en-US" dirty="0">
              <a:solidFill>
                <a:srgbClr val="00247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Finance Officers Association - Best Practices &amp; Resources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A speech bubble that reads, &quot;How can we help you?&quot;">
            <a:extLst>
              <a:ext uri="{FF2B5EF4-FFF2-40B4-BE49-F238E27FC236}">
                <a16:creationId xmlns:a16="http://schemas.microsoft.com/office/drawing/2014/main" id="{BA8EC3B2-7FF8-EDF4-6B9B-72DA384AE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92" r="14655"/>
          <a:stretch/>
        </p:blipFill>
        <p:spPr>
          <a:xfrm>
            <a:off x="7419327" y="1487084"/>
            <a:ext cx="3670704" cy="26712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1ADCD-CF2E-0E67-7A0D-50D3A302AF54}"/>
              </a:ext>
            </a:extLst>
          </p:cNvPr>
          <p:cNvSpPr txBox="1">
            <a:spLocks/>
          </p:cNvSpPr>
          <p:nvPr/>
        </p:nvSpPr>
        <p:spPr>
          <a:xfrm>
            <a:off x="6717323" y="4590234"/>
            <a:ext cx="5474677" cy="183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47D"/>
                </a:solidFill>
              </a:rPr>
              <a:t>Contact LGC Staff: </a:t>
            </a:r>
            <a:r>
              <a:rPr lang="en-US" dirty="0">
                <a:solidFill>
                  <a:srgbClr val="00247D"/>
                </a:solidFill>
              </a:rPr>
              <a:t>(919) 814-4300</a:t>
            </a:r>
          </a:p>
          <a:p>
            <a:r>
              <a:rPr lang="en-US" b="1" dirty="0">
                <a:solidFill>
                  <a:srgbClr val="00247D"/>
                </a:solidFill>
              </a:rPr>
              <a:t>Visit the </a:t>
            </a:r>
            <a:r>
              <a:rPr lang="en-US" b="1" dirty="0">
                <a:solidFill>
                  <a:srgbClr val="00247D"/>
                </a:solidFill>
                <a:hlinkClick r:id="rId11"/>
              </a:rPr>
              <a:t>LGC Website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Sign up for the </a:t>
            </a:r>
            <a:r>
              <a:rPr lang="en-US" b="1" dirty="0">
                <a:solidFill>
                  <a:srgbClr val="00247D"/>
                </a:solidFill>
                <a:hlinkClick r:id="rId12"/>
              </a:rPr>
              <a:t>LGC Staff Blog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Stay up to date with </a:t>
            </a:r>
            <a:r>
              <a:rPr lang="en-US" b="1" dirty="0">
                <a:solidFill>
                  <a:srgbClr val="00247D"/>
                </a:solidFill>
                <a:hlinkClick r:id="rId13"/>
              </a:rPr>
              <a:t>SLGFD Memos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Quiz: Module 1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6731"/>
            <a:ext cx="5257800" cy="32301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Who is ultimately responsible for the finances and fiscal health of a unit?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Who is the Chair of the Local Government Commission?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Does the Local Government Commission have the authority to impound the books and records and assume full control of all financial affairs of a unit?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504343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 descr="The word &quot;quiz&quot; spelled out in block capital letters on a starburst background">
            <a:extLst>
              <a:ext uri="{FF2B5EF4-FFF2-40B4-BE49-F238E27FC236}">
                <a16:creationId xmlns:a16="http://schemas.microsoft.com/office/drawing/2014/main" id="{7F0A2F42-D786-B388-AC59-D3C4C836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12" y="3030839"/>
            <a:ext cx="3752744" cy="228981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C41AE6-A30B-DC3B-A079-15B5690B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070"/>
            <a:ext cx="6593541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Responsibilities of Board Members</a:t>
            </a:r>
            <a:endParaRPr lang="en-US" sz="3200" dirty="0">
              <a:solidFill>
                <a:srgbClr val="00247D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68" y="2924911"/>
            <a:ext cx="5905359" cy="3527514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Members of a g</a:t>
            </a:r>
            <a:r>
              <a:rPr lang="en-US" sz="2800" dirty="0">
                <a:solidFill>
                  <a:srgbClr val="00247D"/>
                </a:solidFill>
              </a:rPr>
              <a:t>overning board have a fiduciary responsibility to the unit’s taxpayers and residents to manage funds and the unit appropriately.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governing board is ultimately responsible for the finances and fiscal health</a:t>
            </a:r>
            <a:r>
              <a:rPr lang="en-US" dirty="0">
                <a:solidFill>
                  <a:srgbClr val="00247D"/>
                </a:solidFill>
              </a:rPr>
              <a:t> </a:t>
            </a:r>
            <a:r>
              <a:rPr lang="en-US" sz="2800" dirty="0">
                <a:solidFill>
                  <a:srgbClr val="00247D"/>
                </a:solidFill>
              </a:rPr>
              <a:t>of the unit.</a:t>
            </a:r>
          </a:p>
        </p:txBody>
      </p:sp>
      <p:pic>
        <p:nvPicPr>
          <p:cNvPr id="6" name="Picture 5" descr="A photo of several people in business attire sitting at a dais with papers laid out in front of them.">
            <a:extLst>
              <a:ext uri="{FF2B5EF4-FFF2-40B4-BE49-F238E27FC236}">
                <a16:creationId xmlns:a16="http://schemas.microsoft.com/office/drawing/2014/main" id="{B1803AB8-FCEF-4F4C-3E9F-CCBE62F599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84" y="1095769"/>
            <a:ext cx="4994191" cy="523472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5A9190-7EA5-7E8A-20AD-6D996C75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070"/>
            <a:ext cx="6593541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Responsibilities of Board Members</a:t>
            </a:r>
            <a:endParaRPr lang="en-US" sz="3200" dirty="0">
              <a:solidFill>
                <a:srgbClr val="00247D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2" y="3522786"/>
            <a:ext cx="11374316" cy="24762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0247D"/>
                </a:solidFill>
              </a:rPr>
              <a:t>Local governing boards are granted specific financial authorities and responsibilities in </a:t>
            </a:r>
            <a:r>
              <a:rPr lang="en-US" sz="3200" i="1" dirty="0">
                <a:solidFill>
                  <a:srgbClr val="00247D"/>
                </a:solidFill>
              </a:rPr>
              <a:t>North Carolina General Statute 159, Article 3</a:t>
            </a:r>
            <a:r>
              <a:rPr lang="en-US" sz="3200" dirty="0">
                <a:solidFill>
                  <a:srgbClr val="00247D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47D"/>
                </a:solidFill>
              </a:rPr>
              <a:t>The Local Government Budget and Fiscal Control Act </a:t>
            </a:r>
            <a:r>
              <a:rPr lang="en-US" sz="3200" dirty="0">
                <a:solidFill>
                  <a:srgbClr val="00247D"/>
                </a:solidFill>
              </a:rPr>
              <a:t>(LGBFCA).</a:t>
            </a:r>
            <a:r>
              <a:rPr lang="en-US" sz="2800" baseline="30000" dirty="0">
                <a:solidFill>
                  <a:srgbClr val="00247D"/>
                </a:solidFill>
              </a:rPr>
              <a:t> [1] </a:t>
            </a:r>
            <a:endParaRPr lang="en-US" dirty="0">
              <a:solidFill>
                <a:srgbClr val="00247D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dirty="0">
              <a:solidFill>
                <a:srgbClr val="00247D"/>
              </a:solidFill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37EE24A4-3427-56CC-392D-CD3AD8B6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38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[1]</a:t>
            </a:r>
            <a:r>
              <a:rPr lang="en-US" sz="1600" dirty="0">
                <a:hlinkClick r:id="rId3"/>
              </a:rPr>
              <a:t>G.S. 159, Article 3. The Local Government Budget and Fiscal Control Act.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50B131-AD36-18CA-C167-DD3E6697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The Local Government Budget and Fiscal Control Act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8" y="2967069"/>
            <a:ext cx="5914293" cy="34337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247D"/>
                </a:solidFill>
              </a:rPr>
              <a:t>The LGBFCA sets forth requirements for local governments in areas such as: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Budgets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Fiscal control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Borrowing money</a:t>
            </a: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D12146-1179-F5F5-A50A-B199ADB47CC8}"/>
              </a:ext>
            </a:extLst>
          </p:cNvPr>
          <p:cNvSpPr txBox="1">
            <a:spLocks/>
          </p:cNvSpPr>
          <p:nvPr/>
        </p:nvSpPr>
        <p:spPr>
          <a:xfrm>
            <a:off x="6498771" y="2909584"/>
            <a:ext cx="5660571" cy="332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Members of governing boards should develop a strong working knowledge of the LGBFCA.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The act is just 35 pages and is available to read at </a:t>
            </a:r>
            <a:r>
              <a:rPr lang="en-US" dirty="0">
                <a:solidFill>
                  <a:srgbClr val="00247D"/>
                </a:solidFill>
                <a:hlinkClick r:id="rId3"/>
              </a:rPr>
              <a:t>ncleg.gov</a:t>
            </a:r>
            <a:r>
              <a:rPr lang="en-US" dirty="0">
                <a:solidFill>
                  <a:srgbClr val="00247D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47D"/>
                </a:solidFill>
              </a:rPr>
              <a:t>Key sections are covered in this training.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rgbClr val="00247D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rgbClr val="00247D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F53DD7-359D-31A8-AAA7-CEBA5F87A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18739" y="3094551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D58D71-E2BE-6BBF-4F12-032A0087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The Local Government Budget and Fiscal Control Act</a:t>
            </a:r>
            <a:endParaRPr lang="en-US" sz="3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53" y="3060853"/>
            <a:ext cx="5747362" cy="34337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Governing boards play a </a:t>
            </a:r>
            <a:r>
              <a:rPr lang="en-US" dirty="0">
                <a:solidFill>
                  <a:srgbClr val="00247D"/>
                </a:solidFill>
              </a:rPr>
              <a:t>crucial</a:t>
            </a:r>
            <a:r>
              <a:rPr lang="en-US" sz="2800" dirty="0">
                <a:solidFill>
                  <a:srgbClr val="00247D"/>
                </a:solidFill>
              </a:rPr>
              <a:t> role in overseeing a unit’s compliance with the LGBFCA.</a:t>
            </a:r>
          </a:p>
          <a:p>
            <a:pPr lvl="0"/>
            <a:r>
              <a:rPr lang="en-US" sz="2800" dirty="0">
                <a:solidFill>
                  <a:srgbClr val="00247D"/>
                </a:solidFill>
              </a:rPr>
              <a:t>Board members set expectations for employees to follow require</a:t>
            </a:r>
            <a:r>
              <a:rPr lang="en-US" dirty="0">
                <a:solidFill>
                  <a:srgbClr val="00247D"/>
                </a:solidFill>
              </a:rPr>
              <a:t>ments of the LGBFCA.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B2C666C-769E-7F39-A239-D5A720DA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5</a:t>
            </a:fld>
            <a:endParaRPr lang="en-US"/>
          </a:p>
        </p:txBody>
      </p:sp>
      <p:pic>
        <p:nvPicPr>
          <p:cNvPr id="10" name="Graphic 9" descr="Clipboard Checked with solid fill">
            <a:extLst>
              <a:ext uri="{FF2B5EF4-FFF2-40B4-BE49-F238E27FC236}">
                <a16:creationId xmlns:a16="http://schemas.microsoft.com/office/drawing/2014/main" id="{DFCD834B-533D-E40D-9932-4279A0D32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9069" y="2281604"/>
            <a:ext cx="3470572" cy="34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Local Government Commission (LGC)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5" y="2896729"/>
            <a:ext cx="6156683" cy="3410281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247D"/>
                </a:solidFill>
              </a:rPr>
              <a:t>Established in 1931 to address</a:t>
            </a:r>
            <a:r>
              <a:rPr lang="en-US" dirty="0">
                <a:solidFill>
                  <a:srgbClr val="00247D"/>
                </a:solidFill>
              </a:rPr>
              <a:t> fiscal challenges faced by local governments during the Great Depression, the </a:t>
            </a:r>
            <a:r>
              <a:rPr lang="en-US" b="1" dirty="0">
                <a:solidFill>
                  <a:srgbClr val="00247D"/>
                </a:solidFill>
              </a:rPr>
              <a:t>Local Government Commission</a:t>
            </a:r>
            <a:r>
              <a:rPr lang="en-US" dirty="0">
                <a:solidFill>
                  <a:srgbClr val="00247D"/>
                </a:solidFill>
              </a:rPr>
              <a:t> (LGC)</a:t>
            </a:r>
            <a:r>
              <a:rPr lang="en-US" baseline="30000" dirty="0">
                <a:solidFill>
                  <a:srgbClr val="00247D"/>
                </a:solidFill>
              </a:rPr>
              <a:t>[2] </a:t>
            </a:r>
            <a:r>
              <a:rPr lang="en-US" dirty="0">
                <a:solidFill>
                  <a:srgbClr val="00247D"/>
                </a:solidFill>
              </a:rPr>
              <a:t>continues to provide financial oversight for more than </a:t>
            </a:r>
            <a:r>
              <a:rPr lang="en-US" b="1" dirty="0">
                <a:solidFill>
                  <a:srgbClr val="00247D"/>
                </a:solidFill>
              </a:rPr>
              <a:t>1,100 units of local government </a:t>
            </a:r>
            <a:r>
              <a:rPr lang="en-US" dirty="0">
                <a:solidFill>
                  <a:srgbClr val="00247D"/>
                </a:solidFill>
              </a:rPr>
              <a:t>across the state, including </a:t>
            </a:r>
            <a:r>
              <a:rPr lang="en-US" b="1" dirty="0">
                <a:solidFill>
                  <a:srgbClr val="00247D"/>
                </a:solidFill>
              </a:rPr>
              <a:t>550+ municipalities</a:t>
            </a:r>
            <a:r>
              <a:rPr lang="en-US" dirty="0">
                <a:solidFill>
                  <a:srgbClr val="00247D"/>
                </a:solidFill>
              </a:rPr>
              <a:t> and </a:t>
            </a:r>
            <a:r>
              <a:rPr lang="en-US" b="1" dirty="0">
                <a:solidFill>
                  <a:srgbClr val="00247D"/>
                </a:solidFill>
              </a:rPr>
              <a:t>all</a:t>
            </a:r>
            <a:r>
              <a:rPr lang="en-US" dirty="0">
                <a:solidFill>
                  <a:srgbClr val="00247D"/>
                </a:solidFill>
              </a:rPr>
              <a:t> </a:t>
            </a:r>
            <a:r>
              <a:rPr lang="en-US" b="1" dirty="0">
                <a:solidFill>
                  <a:srgbClr val="00247D"/>
                </a:solidFill>
              </a:rPr>
              <a:t>100 counties</a:t>
            </a:r>
            <a:r>
              <a:rPr lang="en-US" dirty="0">
                <a:solidFill>
                  <a:srgbClr val="00247D"/>
                </a:solidFill>
              </a:rPr>
              <a:t>. </a:t>
            </a:r>
            <a:endParaRPr lang="en-US" sz="2800" dirty="0">
              <a:solidFill>
                <a:srgbClr val="00247D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An archival photo of people crowded around a bank during the Great Depression.">
            <a:extLst>
              <a:ext uri="{FF2B5EF4-FFF2-40B4-BE49-F238E27FC236}">
                <a16:creationId xmlns:a16="http://schemas.microsoft.com/office/drawing/2014/main" id="{E65DC4E6-93A2-C71E-2B80-EA4E8C6E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30" y="1647092"/>
            <a:ext cx="4809746" cy="3657600"/>
          </a:xfrm>
          <a:prstGeom prst="rect">
            <a:avLst/>
          </a:prstGeom>
        </p:spPr>
      </p:pic>
      <p:sp>
        <p:nvSpPr>
          <p:cNvPr id="6" name="Footer Placeholder 14">
            <a:extLst>
              <a:ext uri="{FF2B5EF4-FFF2-40B4-BE49-F238E27FC236}">
                <a16:creationId xmlns:a16="http://schemas.microsoft.com/office/drawing/2014/main" id="{B37A76CC-EA6B-E2DC-D609-4026509E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[2]</a:t>
            </a:r>
            <a:r>
              <a:rPr lang="en-US" sz="1600" dirty="0">
                <a:hlinkClick r:id="rId4"/>
              </a:rPr>
              <a:t>G.S. 159, Article 2. Local Government Commission.</a:t>
            </a:r>
            <a:endParaRPr lang="en-US" sz="16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97F41C9-3D4D-AEDC-9D95-F2E48E3A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4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5795681" cy="11562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47D"/>
                </a:solidFill>
                <a:latin typeface="Calibri Light" panose="020F0302020204030204"/>
              </a:rPr>
              <a:t>LGC Impact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8" y="2896730"/>
            <a:ext cx="6534659" cy="329305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247D"/>
                </a:solidFill>
              </a:rPr>
              <a:t>90+ years of LGC oversight has led to</a:t>
            </a:r>
            <a:r>
              <a:rPr lang="en-US" b="1" dirty="0">
                <a:solidFill>
                  <a:srgbClr val="00247D"/>
                </a:solidFill>
              </a:rPr>
              <a:t>:</a:t>
            </a:r>
          </a:p>
          <a:p>
            <a:r>
              <a:rPr lang="en-US" dirty="0">
                <a:solidFill>
                  <a:srgbClr val="00247D"/>
                </a:solidFill>
              </a:rPr>
              <a:t>Above-average debt ratings for local governments.</a:t>
            </a:r>
          </a:p>
          <a:p>
            <a:r>
              <a:rPr lang="en-US" sz="2800" dirty="0">
                <a:solidFill>
                  <a:srgbClr val="00247D"/>
                </a:solidFill>
              </a:rPr>
              <a:t>“AAA” credit rating for the state from all three ratings agencies.</a:t>
            </a:r>
          </a:p>
          <a:p>
            <a:r>
              <a:rPr lang="en-US" dirty="0">
                <a:solidFill>
                  <a:srgbClr val="00247D"/>
                </a:solidFill>
              </a:rPr>
              <a:t>Lower cost of borrowing for North Carolina taxpayers.</a:t>
            </a:r>
          </a:p>
          <a:p>
            <a:r>
              <a:rPr lang="en-US" sz="2800" dirty="0">
                <a:solidFill>
                  <a:srgbClr val="00247D"/>
                </a:solidFill>
              </a:rPr>
              <a:t>Confidence in North Carolina’s debt market and the fiscal health of its local governments.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862B93-67B3-4FAC-9A81-EF853DBC50B2}"/>
              </a:ext>
            </a:extLst>
          </p:cNvPr>
          <p:cNvSpPr txBox="1">
            <a:spLocks/>
          </p:cNvSpPr>
          <p:nvPr/>
        </p:nvSpPr>
        <p:spPr>
          <a:xfrm>
            <a:off x="7313990" y="2504342"/>
            <a:ext cx="4768281" cy="3977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rgbClr val="00247D"/>
                </a:solidFill>
              </a:rPr>
              <a:t>“When state and local officials talk about best practices in financial oversight, they often point to </a:t>
            </a:r>
            <a:r>
              <a:rPr lang="en-US" sz="3200" b="1" i="1" dirty="0">
                <a:solidFill>
                  <a:srgbClr val="00247D"/>
                </a:solidFill>
              </a:rPr>
              <a:t>North Carolina</a:t>
            </a:r>
            <a:r>
              <a:rPr lang="en-US" sz="3200" i="1" dirty="0">
                <a:solidFill>
                  <a:srgbClr val="00247D"/>
                </a:solidFill>
              </a:rPr>
              <a:t>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rgbClr val="00247D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rgbClr val="00247D"/>
                </a:solidFill>
              </a:rPr>
              <a:t>The Pew Charitable Trusts, “State Strategies to Detect Local Fiscal Distress” (2016)</a:t>
            </a:r>
          </a:p>
          <a:p>
            <a:pPr lvl="1">
              <a:spcBef>
                <a:spcPts val="1000"/>
              </a:spcBef>
            </a:pPr>
            <a:endParaRPr lang="en-US" sz="2800" dirty="0">
              <a:solidFill>
                <a:srgbClr val="00247D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800" dirty="0">
              <a:solidFill>
                <a:srgbClr val="00247D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US" sz="2800" dirty="0">
              <a:solidFill>
                <a:srgbClr val="00247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88C773-78FD-6195-C737-0D91F505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80739" y="3166360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E7DA15-1A20-48CA-9411-20ED685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5795681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LGC Members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96730"/>
            <a:ext cx="6261847" cy="2917915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The LGC is c</a:t>
            </a:r>
            <a:r>
              <a:rPr lang="en-US" sz="2800" dirty="0">
                <a:solidFill>
                  <a:srgbClr val="00247D"/>
                </a:solidFill>
              </a:rPr>
              <a:t>omposed of </a:t>
            </a:r>
            <a:r>
              <a:rPr lang="en-US" sz="2800" b="1" dirty="0">
                <a:solidFill>
                  <a:srgbClr val="00247D"/>
                </a:solidFill>
              </a:rPr>
              <a:t>nine </a:t>
            </a:r>
            <a:r>
              <a:rPr lang="en-US" b="1" dirty="0">
                <a:solidFill>
                  <a:srgbClr val="00247D"/>
                </a:solidFill>
              </a:rPr>
              <a:t>m</a:t>
            </a:r>
            <a:r>
              <a:rPr lang="en-US" sz="2800" b="1" dirty="0">
                <a:solidFill>
                  <a:srgbClr val="00247D"/>
                </a:solidFill>
              </a:rPr>
              <a:t>embers</a:t>
            </a:r>
            <a:r>
              <a:rPr lang="en-US" dirty="0">
                <a:solidFill>
                  <a:srgbClr val="00247D"/>
                </a:solidFill>
              </a:rPr>
              <a:t>.</a:t>
            </a:r>
            <a:endParaRPr lang="en-US" sz="2800" b="1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State Treasurer, </a:t>
            </a:r>
            <a:r>
              <a:rPr lang="en-US" sz="2800" b="1" dirty="0">
                <a:solidFill>
                  <a:srgbClr val="00247D"/>
                </a:solidFill>
              </a:rPr>
              <a:t>Brad Briner</a:t>
            </a:r>
            <a:r>
              <a:rPr lang="en-US" sz="2800" dirty="0">
                <a:solidFill>
                  <a:srgbClr val="00247D"/>
                </a:solidFill>
              </a:rPr>
              <a:t>, serves as Chair.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Other members include the State Auditor, Secretary of Revenue, Secretary of State, and five appointed members.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680447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A photo of Treasurer Brad Briner">
            <a:extLst>
              <a:ext uri="{FF2B5EF4-FFF2-40B4-BE49-F238E27FC236}">
                <a16:creationId xmlns:a16="http://schemas.microsoft.com/office/drawing/2014/main" id="{78F42F6C-B9BB-6C95-0D66-EBA946142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5567" y="2369745"/>
            <a:ext cx="4669308" cy="311287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2AD073-7541-E9BA-6358-FEABCF3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8036858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LGC Meetings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6731"/>
            <a:ext cx="5257800" cy="3230110"/>
          </a:xfrm>
        </p:spPr>
        <p:txBody>
          <a:bodyPr>
            <a:normAutofit fontScale="925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LGC </a:t>
            </a:r>
            <a:r>
              <a:rPr lang="en-US" sz="2800" dirty="0">
                <a:solidFill>
                  <a:srgbClr val="00247D"/>
                </a:solidFill>
              </a:rPr>
              <a:t>meetings are held the first Tuesday of each month at 1:30 p.m.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Meetings can be live streamed </a:t>
            </a:r>
            <a:r>
              <a:rPr lang="en-US" dirty="0">
                <a:solidFill>
                  <a:srgbClr val="00247D"/>
                </a:solidFill>
              </a:rPr>
              <a:t>from the LGC page on the Department of State Treasurer </a:t>
            </a:r>
            <a:r>
              <a:rPr lang="en-US" dirty="0">
                <a:solidFill>
                  <a:srgbClr val="00247D"/>
                </a:solidFill>
                <a:hlinkClick r:id="rId2"/>
              </a:rPr>
              <a:t>website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LGC page also contains </a:t>
            </a:r>
            <a:r>
              <a:rPr lang="en-US" dirty="0">
                <a:solidFill>
                  <a:srgbClr val="00247D"/>
                </a:solidFill>
              </a:rPr>
              <a:t>links to meeting agendas and recordings of past meetings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7518" y="2486414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D8D682-CE51-630F-6C0D-A080C1A8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A screenshot of the Local Government Commission landing page on the Department of State Treasurer website, showing various menu options and a photo of a city hall.">
            <a:extLst>
              <a:ext uri="{FF2B5EF4-FFF2-40B4-BE49-F238E27FC236}">
                <a16:creationId xmlns:a16="http://schemas.microsoft.com/office/drawing/2014/main" id="{480C9B69-33ED-33D3-D4E4-39F204368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37" y="2896731"/>
            <a:ext cx="5702887" cy="27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d039593b-b3c6-4c10-8732-8aac6422e621" xsi:nil="true"/>
    <DescriptionOfUse xmlns="53b27bb2-5cdf-4d5d-a8a9-08b1d48a6f4c" xsi:nil="true"/>
    <_dlc_DocId xmlns="d039593b-b3c6-4c10-8732-8aac6422e621">SZA3YSNECVJS-1827996637-12</_dlc_DocId>
    <_dlc_DocIdUrl xmlns="d039593b-b3c6-4c10-8732-8aac6422e621">
      <Url>https://nctreasurer365.sharepoint.com/sites/Compass/comm/CommunicationsTools/_layouts/15/DocIdRedir.aspx?ID=SZA3YSNECVJS-1827996637-12</Url>
      <Description>SZA3YSNECVJS-1827996637-12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9B1D48414246AA735B60F522209D" ma:contentTypeVersion="9" ma:contentTypeDescription="Create a new document." ma:contentTypeScope="" ma:versionID="41e411bcb892c173a6bf82363949cf3b">
  <xsd:schema xmlns:xsd="http://www.w3.org/2001/XMLSchema" xmlns:xs="http://www.w3.org/2001/XMLSchema" xmlns:p="http://schemas.microsoft.com/office/2006/metadata/properties" xmlns:ns2="d039593b-b3c6-4c10-8732-8aac6422e621" xmlns:ns3="53b27bb2-5cdf-4d5d-a8a9-08b1d48a6f4c" targetNamespace="http://schemas.microsoft.com/office/2006/metadata/properties" ma:root="true" ma:fieldsID="a0b0d398c162cf4084a55c5300ed1bc9" ns2:_="" ns3:_="">
    <xsd:import namespace="d039593b-b3c6-4c10-8732-8aac6422e621"/>
    <xsd:import namespace="53b27bb2-5cdf-4d5d-a8a9-08b1d48a6f4c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593b-b3c6-4c10-8732-8aac6422e621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bb2-5cdf-4d5d-a8a9-08b1d48a6f4c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ABC9A-2C3F-4D6D-847A-CACCDE0767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EF03708-149D-43A4-9D3A-121F06E2FD63}">
  <ds:schemaRefs>
    <ds:schemaRef ds:uri="http://purl.org/dc/terms/"/>
    <ds:schemaRef ds:uri="http://schemas.microsoft.com/office/2006/metadata/properties"/>
    <ds:schemaRef ds:uri="53b27bb2-5cdf-4d5d-a8a9-08b1d48a6f4c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d039593b-b3c6-4c10-8732-8aac6422e621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9E2039C-72BE-46FA-ACB9-67309C34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593b-b3c6-4c10-8732-8aac6422e621"/>
    <ds:schemaRef ds:uri="53b27bb2-5cdf-4d5d-a8a9-08b1d48a6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1050</Words>
  <Application>Microsoft Office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Trajan Pro 3</vt:lpstr>
      <vt:lpstr>Office Theme</vt:lpstr>
      <vt:lpstr>Module 1: Responsibilities of Board Members &amp; Introduction to Local Government Commission</vt:lpstr>
      <vt:lpstr>Responsibilities of Board Members</vt:lpstr>
      <vt:lpstr>Responsibilities of Board Members</vt:lpstr>
      <vt:lpstr>The Local Government Budget and Fiscal Control Act</vt:lpstr>
      <vt:lpstr>The Local Government Budget and Fiscal Control Act</vt:lpstr>
      <vt:lpstr>Local Government Commission (LGC)</vt:lpstr>
      <vt:lpstr>LGC Impact</vt:lpstr>
      <vt:lpstr>LGC Members</vt:lpstr>
      <vt:lpstr>LGC Meetings</vt:lpstr>
      <vt:lpstr>LGC Staff</vt:lpstr>
      <vt:lpstr>Reporting Requirements and Due Dates for Local Governments</vt:lpstr>
      <vt:lpstr>Key Areas of LGC Authority for Local Governments</vt:lpstr>
      <vt:lpstr>Resources</vt:lpstr>
      <vt:lpstr>Quiz: Module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Luke Henkhaus</cp:lastModifiedBy>
  <cp:revision>65</cp:revision>
  <cp:lastPrinted>2025-03-11T17:25:40Z</cp:lastPrinted>
  <dcterms:created xsi:type="dcterms:W3CDTF">2024-09-30T14:06:28Z</dcterms:created>
  <dcterms:modified xsi:type="dcterms:W3CDTF">2025-06-02T18:27:36Z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0x010100B6749B1D48414246AA735B60F522209D</vt:lpwstr>
  </property>
  <property fmtid="{D5CDD505-2E9C-101B-9397-08002B2CF9AE}" pid="3" name="_dlc_DocIdItemGuid">
    <vt:lpwstr>a6195ad5-a38b-486c-b78d-7e86f19c76d8</vt:lpwstr>
  </property>
</Properties>
</file>