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15"/>
  </p:notesMasterIdLst>
  <p:sldIdLst>
    <p:sldId id="278" r:id="rId6"/>
    <p:sldId id="262" r:id="rId7"/>
    <p:sldId id="263" r:id="rId8"/>
    <p:sldId id="265" r:id="rId9"/>
    <p:sldId id="264" r:id="rId10"/>
    <p:sldId id="266" r:id="rId11"/>
    <p:sldId id="277" r:id="rId12"/>
    <p:sldId id="267" r:id="rId13"/>
    <p:sldId id="268" r:id="rId14"/>
    <p:sldId id="274" r:id="rId15"/>
    <p:sldId id="276" r:id="rId16"/>
    <p:sldId id="269" r:id="rId17"/>
    <p:sldId id="272" r:id="rId18"/>
    <p:sldId id="273" r:id="rId19"/>
    <p:sldId id="299" r:id="rId20"/>
    <p:sldId id="300" r:id="rId21"/>
    <p:sldId id="301" r:id="rId22"/>
    <p:sldId id="302" r:id="rId23"/>
    <p:sldId id="303" r:id="rId24"/>
    <p:sldId id="304" r:id="rId25"/>
    <p:sldId id="305" r:id="rId26"/>
    <p:sldId id="280" r:id="rId27"/>
    <p:sldId id="283" r:id="rId28"/>
    <p:sldId id="287" r:id="rId29"/>
    <p:sldId id="291" r:id="rId30"/>
    <p:sldId id="306" r:id="rId31"/>
    <p:sldId id="275" r:id="rId32"/>
    <p:sldId id="289" r:id="rId33"/>
    <p:sldId id="307" r:id="rId34"/>
    <p:sldId id="271" r:id="rId35"/>
    <p:sldId id="308" r:id="rId36"/>
    <p:sldId id="270" r:id="rId37"/>
    <p:sldId id="309" r:id="rId38"/>
    <p:sldId id="310" r:id="rId39"/>
    <p:sldId id="297"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279"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281" r:id="rId81"/>
    <p:sldId id="282"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284" r:id="rId102"/>
    <p:sldId id="369" r:id="rId103"/>
    <p:sldId id="370" r:id="rId104"/>
    <p:sldId id="371" r:id="rId105"/>
    <p:sldId id="372" r:id="rId106"/>
    <p:sldId id="373" r:id="rId107"/>
    <p:sldId id="374" r:id="rId108"/>
    <p:sldId id="375" r:id="rId109"/>
    <p:sldId id="376" r:id="rId110"/>
    <p:sldId id="377" r:id="rId111"/>
    <p:sldId id="378" r:id="rId112"/>
    <p:sldId id="379" r:id="rId113"/>
    <p:sldId id="380" r:id="rId1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47D"/>
    <a:srgbClr val="FFFFFF"/>
    <a:srgbClr val="FFFF66"/>
    <a:srgbClr val="003767"/>
    <a:srgbClr val="5076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autoAdjust="0"/>
    <p:restoredTop sz="94643" autoAdjust="0"/>
  </p:normalViewPr>
  <p:slideViewPr>
    <p:cSldViewPr snapToGrid="0">
      <p:cViewPr varScale="1">
        <p:scale>
          <a:sx n="90" d="100"/>
          <a:sy n="90" d="100"/>
        </p:scale>
        <p:origin x="96" y="3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viewProps" Target="view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D70158E-56E3-412E-BB18-9B2F051DBC72}" type="datetimeFigureOut">
              <a:rPr lang="en-US" smtClean="0"/>
              <a:t>6/6/2025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EFAFA0-CD39-4732-AEB3-F04A9D73A1EC}" type="slidenum">
              <a:rPr lang="en-US" smtClean="0"/>
              <a:t>‹#›</a:t>
            </a:fld>
            <a:endParaRPr lang="en-US"/>
          </a:p>
        </p:txBody>
      </p:sp>
    </p:spTree>
    <p:extLst>
      <p:ext uri="{BB962C8B-B14F-4D97-AF65-F5344CB8AC3E}">
        <p14:creationId xmlns:p14="http://schemas.microsoft.com/office/powerpoint/2010/main" val="170677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4906-5698-D032-EC91-A82A638E57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6D4EF2-4D3B-3E80-7C76-93ACAEF9FA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7A5433-9051-B289-058A-D945D2B498BD}"/>
              </a:ext>
            </a:extLst>
          </p:cNvPr>
          <p:cNvSpPr>
            <a:spLocks noGrp="1"/>
          </p:cNvSpPr>
          <p:nvPr>
            <p:ph type="dt" sz="half" idx="10"/>
          </p:nvPr>
        </p:nvSpPr>
        <p:spPr/>
        <p:txBody>
          <a:bodyPr/>
          <a:lstStyle/>
          <a:p>
            <a:fld id="{99CA47B8-785C-4A46-B362-693C62751A49}" type="datetimeFigureOut">
              <a:rPr lang="en-US" smtClean="0"/>
              <a:t>6/6/2025</a:t>
            </a:fld>
            <a:endParaRPr lang="en-US"/>
          </a:p>
        </p:txBody>
      </p:sp>
      <p:sp>
        <p:nvSpPr>
          <p:cNvPr id="5" name="Footer Placeholder 4">
            <a:extLst>
              <a:ext uri="{FF2B5EF4-FFF2-40B4-BE49-F238E27FC236}">
                <a16:creationId xmlns:a16="http://schemas.microsoft.com/office/drawing/2014/main" id="{2C9ADC4B-C1F8-47E4-E1D0-AF1B1F3D7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B13FDC-9B15-0448-7C71-33E736DAFB9A}"/>
              </a:ext>
            </a:extLst>
          </p:cNvPr>
          <p:cNvSpPr>
            <a:spLocks noGrp="1"/>
          </p:cNvSpPr>
          <p:nvPr>
            <p:ph type="sldNum" sz="quarter" idx="12"/>
          </p:nvPr>
        </p:nvSpPr>
        <p:spPr/>
        <p:txBody>
          <a:bodyPr/>
          <a:lstStyle/>
          <a:p>
            <a:fld id="{D0A0CA5A-5976-4C5C-8430-DE8EEFD09A73}" type="slidenum">
              <a:rPr lang="en-US" smtClean="0"/>
              <a:t>‹#›</a:t>
            </a:fld>
            <a:endParaRPr lang="en-US"/>
          </a:p>
        </p:txBody>
      </p:sp>
    </p:spTree>
    <p:extLst>
      <p:ext uri="{BB962C8B-B14F-4D97-AF65-F5344CB8AC3E}">
        <p14:creationId xmlns:p14="http://schemas.microsoft.com/office/powerpoint/2010/main" val="371461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C9CA-C534-81D0-84C3-28B5D0B1C1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D6C6E6-602A-D51D-09F0-AB7506C1FB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FC82B-5934-ADC4-CDFC-58CD9ACA281A}"/>
              </a:ext>
            </a:extLst>
          </p:cNvPr>
          <p:cNvSpPr>
            <a:spLocks noGrp="1"/>
          </p:cNvSpPr>
          <p:nvPr>
            <p:ph type="dt" sz="half" idx="10"/>
          </p:nvPr>
        </p:nvSpPr>
        <p:spPr/>
        <p:txBody>
          <a:bodyPr/>
          <a:lstStyle/>
          <a:p>
            <a:fld id="{99CA47B8-785C-4A46-B362-693C62751A49}" type="datetimeFigureOut">
              <a:rPr lang="en-US" smtClean="0"/>
              <a:t>6/6/2025</a:t>
            </a:fld>
            <a:endParaRPr lang="en-US"/>
          </a:p>
        </p:txBody>
      </p:sp>
      <p:sp>
        <p:nvSpPr>
          <p:cNvPr id="5" name="Footer Placeholder 4">
            <a:extLst>
              <a:ext uri="{FF2B5EF4-FFF2-40B4-BE49-F238E27FC236}">
                <a16:creationId xmlns:a16="http://schemas.microsoft.com/office/drawing/2014/main" id="{C71421E7-4186-956F-1722-BE3EAE797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45584-CCFA-AB1F-595D-094A6433C15A}"/>
              </a:ext>
            </a:extLst>
          </p:cNvPr>
          <p:cNvSpPr>
            <a:spLocks noGrp="1"/>
          </p:cNvSpPr>
          <p:nvPr>
            <p:ph type="sldNum" sz="quarter" idx="12"/>
          </p:nvPr>
        </p:nvSpPr>
        <p:spPr/>
        <p:txBody>
          <a:bodyPr/>
          <a:lstStyle/>
          <a:p>
            <a:fld id="{D0A0CA5A-5976-4C5C-8430-DE8EEFD09A73}" type="slidenum">
              <a:rPr lang="en-US" smtClean="0"/>
              <a:t>‹#›</a:t>
            </a:fld>
            <a:endParaRPr lang="en-US"/>
          </a:p>
        </p:txBody>
      </p:sp>
    </p:spTree>
    <p:extLst>
      <p:ext uri="{BB962C8B-B14F-4D97-AF65-F5344CB8AC3E}">
        <p14:creationId xmlns:p14="http://schemas.microsoft.com/office/powerpoint/2010/main" val="510082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10152-EC49-8389-ACCF-A755A4B65C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B87B0B-6616-2C77-2FBB-CD3D44F768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952A4-CA5C-4B67-78F7-D0A5C5571EA9}"/>
              </a:ext>
            </a:extLst>
          </p:cNvPr>
          <p:cNvSpPr>
            <a:spLocks noGrp="1"/>
          </p:cNvSpPr>
          <p:nvPr>
            <p:ph type="dt" sz="half" idx="10"/>
          </p:nvPr>
        </p:nvSpPr>
        <p:spPr/>
        <p:txBody>
          <a:bodyPr/>
          <a:lstStyle/>
          <a:p>
            <a:fld id="{99CA47B8-785C-4A46-B362-693C62751A49}" type="datetimeFigureOut">
              <a:rPr lang="en-US" smtClean="0"/>
              <a:t>6/6/2025</a:t>
            </a:fld>
            <a:endParaRPr lang="en-US"/>
          </a:p>
        </p:txBody>
      </p:sp>
      <p:sp>
        <p:nvSpPr>
          <p:cNvPr id="5" name="Footer Placeholder 4">
            <a:extLst>
              <a:ext uri="{FF2B5EF4-FFF2-40B4-BE49-F238E27FC236}">
                <a16:creationId xmlns:a16="http://schemas.microsoft.com/office/drawing/2014/main" id="{D6A3891F-748C-279C-8652-DB70F9F660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716F4-8014-B99A-A9E9-2DF7EBD70F9C}"/>
              </a:ext>
            </a:extLst>
          </p:cNvPr>
          <p:cNvSpPr>
            <a:spLocks noGrp="1"/>
          </p:cNvSpPr>
          <p:nvPr>
            <p:ph type="sldNum" sz="quarter" idx="12"/>
          </p:nvPr>
        </p:nvSpPr>
        <p:spPr/>
        <p:txBody>
          <a:bodyPr/>
          <a:lstStyle/>
          <a:p>
            <a:fld id="{D0A0CA5A-5976-4C5C-8430-DE8EEFD09A73}" type="slidenum">
              <a:rPr lang="en-US" smtClean="0"/>
              <a:t>‹#›</a:t>
            </a:fld>
            <a:endParaRPr lang="en-US"/>
          </a:p>
        </p:txBody>
      </p:sp>
    </p:spTree>
    <p:extLst>
      <p:ext uri="{BB962C8B-B14F-4D97-AF65-F5344CB8AC3E}">
        <p14:creationId xmlns:p14="http://schemas.microsoft.com/office/powerpoint/2010/main" val="3457949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CC7D-78DD-B32A-910E-2180057F7B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806B38-29EF-694E-6077-8690EB88B0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FDABD-0619-B58B-F9B8-DA7D79D64365}"/>
              </a:ext>
            </a:extLst>
          </p:cNvPr>
          <p:cNvSpPr>
            <a:spLocks noGrp="1"/>
          </p:cNvSpPr>
          <p:nvPr>
            <p:ph type="dt" sz="half" idx="10"/>
          </p:nvPr>
        </p:nvSpPr>
        <p:spPr/>
        <p:txBody>
          <a:bodyPr/>
          <a:lstStyle/>
          <a:p>
            <a:fld id="{99CA47B8-785C-4A46-B362-693C62751A49}" type="datetimeFigureOut">
              <a:rPr lang="en-US" smtClean="0"/>
              <a:t>6/6/2025</a:t>
            </a:fld>
            <a:endParaRPr lang="en-US"/>
          </a:p>
        </p:txBody>
      </p:sp>
      <p:sp>
        <p:nvSpPr>
          <p:cNvPr id="5" name="Footer Placeholder 4">
            <a:extLst>
              <a:ext uri="{FF2B5EF4-FFF2-40B4-BE49-F238E27FC236}">
                <a16:creationId xmlns:a16="http://schemas.microsoft.com/office/drawing/2014/main" id="{3D1EE907-4B6D-6565-59A2-B860A4AA8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D95E-8497-C068-E0D8-5CCBABB57729}"/>
              </a:ext>
            </a:extLst>
          </p:cNvPr>
          <p:cNvSpPr>
            <a:spLocks noGrp="1"/>
          </p:cNvSpPr>
          <p:nvPr>
            <p:ph type="sldNum" sz="quarter" idx="12"/>
          </p:nvPr>
        </p:nvSpPr>
        <p:spPr/>
        <p:txBody>
          <a:bodyPr/>
          <a:lstStyle/>
          <a:p>
            <a:fld id="{D0A0CA5A-5976-4C5C-8430-DE8EEFD09A73}" type="slidenum">
              <a:rPr lang="en-US" smtClean="0"/>
              <a:t>‹#›</a:t>
            </a:fld>
            <a:endParaRPr lang="en-US"/>
          </a:p>
        </p:txBody>
      </p:sp>
    </p:spTree>
    <p:extLst>
      <p:ext uri="{BB962C8B-B14F-4D97-AF65-F5344CB8AC3E}">
        <p14:creationId xmlns:p14="http://schemas.microsoft.com/office/powerpoint/2010/main" val="4097712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FFA5-B184-F438-CFB6-0D69BFDCE2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B24576-E754-1AC6-1416-717F24B4D1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7020B2-C920-A3D9-6BAA-5AE159A63BF8}"/>
              </a:ext>
            </a:extLst>
          </p:cNvPr>
          <p:cNvSpPr>
            <a:spLocks noGrp="1"/>
          </p:cNvSpPr>
          <p:nvPr>
            <p:ph type="dt" sz="half" idx="10"/>
          </p:nvPr>
        </p:nvSpPr>
        <p:spPr/>
        <p:txBody>
          <a:bodyPr/>
          <a:lstStyle/>
          <a:p>
            <a:fld id="{99CA47B8-785C-4A46-B362-693C62751A49}" type="datetimeFigureOut">
              <a:rPr lang="en-US" smtClean="0"/>
              <a:t>6/6/2025</a:t>
            </a:fld>
            <a:endParaRPr lang="en-US"/>
          </a:p>
        </p:txBody>
      </p:sp>
      <p:sp>
        <p:nvSpPr>
          <p:cNvPr id="5" name="Footer Placeholder 4">
            <a:extLst>
              <a:ext uri="{FF2B5EF4-FFF2-40B4-BE49-F238E27FC236}">
                <a16:creationId xmlns:a16="http://schemas.microsoft.com/office/drawing/2014/main" id="{791149A3-78A6-84EA-7B61-4822C3B6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155AD-51F0-9D27-2BEB-066E1A1A5850}"/>
              </a:ext>
            </a:extLst>
          </p:cNvPr>
          <p:cNvSpPr>
            <a:spLocks noGrp="1"/>
          </p:cNvSpPr>
          <p:nvPr>
            <p:ph type="sldNum" sz="quarter" idx="12"/>
          </p:nvPr>
        </p:nvSpPr>
        <p:spPr/>
        <p:txBody>
          <a:bodyPr/>
          <a:lstStyle/>
          <a:p>
            <a:fld id="{D0A0CA5A-5976-4C5C-8430-DE8EEFD09A73}" type="slidenum">
              <a:rPr lang="en-US" smtClean="0"/>
              <a:t>‹#›</a:t>
            </a:fld>
            <a:endParaRPr lang="en-US"/>
          </a:p>
        </p:txBody>
      </p:sp>
    </p:spTree>
    <p:extLst>
      <p:ext uri="{BB962C8B-B14F-4D97-AF65-F5344CB8AC3E}">
        <p14:creationId xmlns:p14="http://schemas.microsoft.com/office/powerpoint/2010/main" val="350283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98988-6CEB-7558-38D1-5EF48670D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8CF07C-7BD4-B163-7FD6-9508E2B6C7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11AE3D-1D8C-AAB5-0BF0-5882406CF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26B0F3-F537-D14E-86F8-5BF55AE383B8}"/>
              </a:ext>
            </a:extLst>
          </p:cNvPr>
          <p:cNvSpPr>
            <a:spLocks noGrp="1"/>
          </p:cNvSpPr>
          <p:nvPr>
            <p:ph type="dt" sz="half" idx="10"/>
          </p:nvPr>
        </p:nvSpPr>
        <p:spPr/>
        <p:txBody>
          <a:bodyPr/>
          <a:lstStyle/>
          <a:p>
            <a:fld id="{99CA47B8-785C-4A46-B362-693C62751A49}" type="datetimeFigureOut">
              <a:rPr lang="en-US" smtClean="0"/>
              <a:t>6/6/2025</a:t>
            </a:fld>
            <a:endParaRPr lang="en-US"/>
          </a:p>
        </p:txBody>
      </p:sp>
      <p:sp>
        <p:nvSpPr>
          <p:cNvPr id="6" name="Footer Placeholder 5">
            <a:extLst>
              <a:ext uri="{FF2B5EF4-FFF2-40B4-BE49-F238E27FC236}">
                <a16:creationId xmlns:a16="http://schemas.microsoft.com/office/drawing/2014/main" id="{E391CEEC-DDD6-9231-B4BF-65404168B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5C42E-CBB5-EBD3-B1DD-2844AA8C0EC2}"/>
              </a:ext>
            </a:extLst>
          </p:cNvPr>
          <p:cNvSpPr>
            <a:spLocks noGrp="1"/>
          </p:cNvSpPr>
          <p:nvPr>
            <p:ph type="sldNum" sz="quarter" idx="12"/>
          </p:nvPr>
        </p:nvSpPr>
        <p:spPr/>
        <p:txBody>
          <a:bodyPr/>
          <a:lstStyle/>
          <a:p>
            <a:fld id="{D0A0CA5A-5976-4C5C-8430-DE8EEFD09A73}" type="slidenum">
              <a:rPr lang="en-US" smtClean="0"/>
              <a:t>‹#›</a:t>
            </a:fld>
            <a:endParaRPr lang="en-US"/>
          </a:p>
        </p:txBody>
      </p:sp>
    </p:spTree>
    <p:extLst>
      <p:ext uri="{BB962C8B-B14F-4D97-AF65-F5344CB8AC3E}">
        <p14:creationId xmlns:p14="http://schemas.microsoft.com/office/powerpoint/2010/main" val="232343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5BB18-C06C-0085-07C5-D252AADA7A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A87DC9-3425-FDBB-7D87-2BBB3E6A10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71443C-31CA-4805-1053-7460CC355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4B8D0D-2E1A-C9B7-D57A-FC1CF7F12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59FC1E-C52D-3F04-85EE-9CEFF951EE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478752-29CB-27D7-A2C5-2DE83AAE0AF1}"/>
              </a:ext>
            </a:extLst>
          </p:cNvPr>
          <p:cNvSpPr>
            <a:spLocks noGrp="1"/>
          </p:cNvSpPr>
          <p:nvPr>
            <p:ph type="dt" sz="half" idx="10"/>
          </p:nvPr>
        </p:nvSpPr>
        <p:spPr/>
        <p:txBody>
          <a:bodyPr/>
          <a:lstStyle/>
          <a:p>
            <a:fld id="{99CA47B8-785C-4A46-B362-693C62751A49}" type="datetimeFigureOut">
              <a:rPr lang="en-US" smtClean="0"/>
              <a:t>6/6/2025</a:t>
            </a:fld>
            <a:endParaRPr lang="en-US"/>
          </a:p>
        </p:txBody>
      </p:sp>
      <p:sp>
        <p:nvSpPr>
          <p:cNvPr id="8" name="Footer Placeholder 7">
            <a:extLst>
              <a:ext uri="{FF2B5EF4-FFF2-40B4-BE49-F238E27FC236}">
                <a16:creationId xmlns:a16="http://schemas.microsoft.com/office/drawing/2014/main" id="{B091833D-B446-7C62-754D-6AC96CB55C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D06700-D725-0E3F-B628-B92A115F69D8}"/>
              </a:ext>
            </a:extLst>
          </p:cNvPr>
          <p:cNvSpPr>
            <a:spLocks noGrp="1"/>
          </p:cNvSpPr>
          <p:nvPr>
            <p:ph type="sldNum" sz="quarter" idx="12"/>
          </p:nvPr>
        </p:nvSpPr>
        <p:spPr/>
        <p:txBody>
          <a:bodyPr/>
          <a:lstStyle/>
          <a:p>
            <a:fld id="{D0A0CA5A-5976-4C5C-8430-DE8EEFD09A73}" type="slidenum">
              <a:rPr lang="en-US" smtClean="0"/>
              <a:t>‹#›</a:t>
            </a:fld>
            <a:endParaRPr lang="en-US"/>
          </a:p>
        </p:txBody>
      </p:sp>
    </p:spTree>
    <p:extLst>
      <p:ext uri="{BB962C8B-B14F-4D97-AF65-F5344CB8AC3E}">
        <p14:creationId xmlns:p14="http://schemas.microsoft.com/office/powerpoint/2010/main" val="3765492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1F89-B513-0F1F-75DF-1E0898F766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D283EB-211B-F871-06DF-B2E6F949467F}"/>
              </a:ext>
            </a:extLst>
          </p:cNvPr>
          <p:cNvSpPr>
            <a:spLocks noGrp="1"/>
          </p:cNvSpPr>
          <p:nvPr>
            <p:ph type="dt" sz="half" idx="10"/>
          </p:nvPr>
        </p:nvSpPr>
        <p:spPr/>
        <p:txBody>
          <a:bodyPr/>
          <a:lstStyle/>
          <a:p>
            <a:fld id="{99CA47B8-785C-4A46-B362-693C62751A49}" type="datetimeFigureOut">
              <a:rPr lang="en-US" smtClean="0"/>
              <a:t>6/6/2025</a:t>
            </a:fld>
            <a:endParaRPr lang="en-US"/>
          </a:p>
        </p:txBody>
      </p:sp>
      <p:sp>
        <p:nvSpPr>
          <p:cNvPr id="4" name="Footer Placeholder 3">
            <a:extLst>
              <a:ext uri="{FF2B5EF4-FFF2-40B4-BE49-F238E27FC236}">
                <a16:creationId xmlns:a16="http://schemas.microsoft.com/office/drawing/2014/main" id="{39FDAE35-F876-EDEF-FF49-A29BC84E85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D6EF81-DADA-31EF-A8F0-26ADD1F20233}"/>
              </a:ext>
            </a:extLst>
          </p:cNvPr>
          <p:cNvSpPr>
            <a:spLocks noGrp="1"/>
          </p:cNvSpPr>
          <p:nvPr>
            <p:ph type="sldNum" sz="quarter" idx="12"/>
          </p:nvPr>
        </p:nvSpPr>
        <p:spPr/>
        <p:txBody>
          <a:bodyPr/>
          <a:lstStyle/>
          <a:p>
            <a:fld id="{D0A0CA5A-5976-4C5C-8430-DE8EEFD09A73}" type="slidenum">
              <a:rPr lang="en-US" smtClean="0"/>
              <a:t>‹#›</a:t>
            </a:fld>
            <a:endParaRPr lang="en-US"/>
          </a:p>
        </p:txBody>
      </p:sp>
    </p:spTree>
    <p:extLst>
      <p:ext uri="{BB962C8B-B14F-4D97-AF65-F5344CB8AC3E}">
        <p14:creationId xmlns:p14="http://schemas.microsoft.com/office/powerpoint/2010/main" val="213627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18D23F-4598-7326-039D-E1BD88128923}"/>
              </a:ext>
            </a:extLst>
          </p:cNvPr>
          <p:cNvSpPr>
            <a:spLocks noGrp="1"/>
          </p:cNvSpPr>
          <p:nvPr>
            <p:ph type="dt" sz="half" idx="10"/>
          </p:nvPr>
        </p:nvSpPr>
        <p:spPr/>
        <p:txBody>
          <a:bodyPr/>
          <a:lstStyle/>
          <a:p>
            <a:fld id="{99CA47B8-785C-4A46-B362-693C62751A49}" type="datetimeFigureOut">
              <a:rPr lang="en-US" smtClean="0"/>
              <a:t>6/6/2025</a:t>
            </a:fld>
            <a:endParaRPr lang="en-US"/>
          </a:p>
        </p:txBody>
      </p:sp>
      <p:sp>
        <p:nvSpPr>
          <p:cNvPr id="3" name="Footer Placeholder 2">
            <a:extLst>
              <a:ext uri="{FF2B5EF4-FFF2-40B4-BE49-F238E27FC236}">
                <a16:creationId xmlns:a16="http://schemas.microsoft.com/office/drawing/2014/main" id="{F9A28055-F321-28F1-FD83-E7815D1403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F6698A-0EB6-3EEB-EB2B-34CFE3BADA5A}"/>
              </a:ext>
            </a:extLst>
          </p:cNvPr>
          <p:cNvSpPr>
            <a:spLocks noGrp="1"/>
          </p:cNvSpPr>
          <p:nvPr>
            <p:ph type="sldNum" sz="quarter" idx="12"/>
          </p:nvPr>
        </p:nvSpPr>
        <p:spPr/>
        <p:txBody>
          <a:bodyPr/>
          <a:lstStyle/>
          <a:p>
            <a:fld id="{D0A0CA5A-5976-4C5C-8430-DE8EEFD09A73}" type="slidenum">
              <a:rPr lang="en-US" smtClean="0"/>
              <a:t>‹#›</a:t>
            </a:fld>
            <a:endParaRPr lang="en-US"/>
          </a:p>
        </p:txBody>
      </p:sp>
    </p:spTree>
    <p:extLst>
      <p:ext uri="{BB962C8B-B14F-4D97-AF65-F5344CB8AC3E}">
        <p14:creationId xmlns:p14="http://schemas.microsoft.com/office/powerpoint/2010/main" val="46542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6BDE-FD7A-21EE-D958-97D734EE0D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D3CEEB-AEA9-A70A-E4EA-C28336B637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B74E4A-C66B-88DF-876B-3414858742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FDDF5B-D683-6A91-2A34-7A7ED0D6FA8A}"/>
              </a:ext>
            </a:extLst>
          </p:cNvPr>
          <p:cNvSpPr>
            <a:spLocks noGrp="1"/>
          </p:cNvSpPr>
          <p:nvPr>
            <p:ph type="dt" sz="half" idx="10"/>
          </p:nvPr>
        </p:nvSpPr>
        <p:spPr/>
        <p:txBody>
          <a:bodyPr/>
          <a:lstStyle/>
          <a:p>
            <a:fld id="{99CA47B8-785C-4A46-B362-693C62751A49}" type="datetimeFigureOut">
              <a:rPr lang="en-US" smtClean="0"/>
              <a:t>6/6/2025</a:t>
            </a:fld>
            <a:endParaRPr lang="en-US"/>
          </a:p>
        </p:txBody>
      </p:sp>
      <p:sp>
        <p:nvSpPr>
          <p:cNvPr id="6" name="Footer Placeholder 5">
            <a:extLst>
              <a:ext uri="{FF2B5EF4-FFF2-40B4-BE49-F238E27FC236}">
                <a16:creationId xmlns:a16="http://schemas.microsoft.com/office/drawing/2014/main" id="{70B9DDD0-1633-D613-2D94-EDF53F20E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02E6B-A011-B8F5-16FE-3473DCBE2D1E}"/>
              </a:ext>
            </a:extLst>
          </p:cNvPr>
          <p:cNvSpPr>
            <a:spLocks noGrp="1"/>
          </p:cNvSpPr>
          <p:nvPr>
            <p:ph type="sldNum" sz="quarter" idx="12"/>
          </p:nvPr>
        </p:nvSpPr>
        <p:spPr/>
        <p:txBody>
          <a:bodyPr/>
          <a:lstStyle/>
          <a:p>
            <a:fld id="{D0A0CA5A-5976-4C5C-8430-DE8EEFD09A73}" type="slidenum">
              <a:rPr lang="en-US" smtClean="0"/>
              <a:t>‹#›</a:t>
            </a:fld>
            <a:endParaRPr lang="en-US"/>
          </a:p>
        </p:txBody>
      </p:sp>
    </p:spTree>
    <p:extLst>
      <p:ext uri="{BB962C8B-B14F-4D97-AF65-F5344CB8AC3E}">
        <p14:creationId xmlns:p14="http://schemas.microsoft.com/office/powerpoint/2010/main" val="143296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ADA3C-49D7-ECC8-65DD-3F767A6E1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A2AAB5-656C-C0C5-5FC1-F717EC8E92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1DCEEF-780A-B063-9786-75932EFB4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6E32B-9B18-7438-4713-EA8EE301BFFB}"/>
              </a:ext>
            </a:extLst>
          </p:cNvPr>
          <p:cNvSpPr>
            <a:spLocks noGrp="1"/>
          </p:cNvSpPr>
          <p:nvPr>
            <p:ph type="dt" sz="half" idx="10"/>
          </p:nvPr>
        </p:nvSpPr>
        <p:spPr/>
        <p:txBody>
          <a:bodyPr/>
          <a:lstStyle/>
          <a:p>
            <a:fld id="{99CA47B8-785C-4A46-B362-693C62751A49}" type="datetimeFigureOut">
              <a:rPr lang="en-US" smtClean="0"/>
              <a:t>6/6/2025</a:t>
            </a:fld>
            <a:endParaRPr lang="en-US"/>
          </a:p>
        </p:txBody>
      </p:sp>
      <p:sp>
        <p:nvSpPr>
          <p:cNvPr id="6" name="Footer Placeholder 5">
            <a:extLst>
              <a:ext uri="{FF2B5EF4-FFF2-40B4-BE49-F238E27FC236}">
                <a16:creationId xmlns:a16="http://schemas.microsoft.com/office/drawing/2014/main" id="{3E96A0CD-F4A3-A5D6-C68E-A0D4492B1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7C165-B639-1226-7C24-E70C5B9CB4F6}"/>
              </a:ext>
            </a:extLst>
          </p:cNvPr>
          <p:cNvSpPr>
            <a:spLocks noGrp="1"/>
          </p:cNvSpPr>
          <p:nvPr>
            <p:ph type="sldNum" sz="quarter" idx="12"/>
          </p:nvPr>
        </p:nvSpPr>
        <p:spPr/>
        <p:txBody>
          <a:bodyPr/>
          <a:lstStyle/>
          <a:p>
            <a:fld id="{D0A0CA5A-5976-4C5C-8430-DE8EEFD09A73}" type="slidenum">
              <a:rPr lang="en-US" smtClean="0"/>
              <a:t>‹#›</a:t>
            </a:fld>
            <a:endParaRPr lang="en-US"/>
          </a:p>
        </p:txBody>
      </p:sp>
    </p:spTree>
    <p:extLst>
      <p:ext uri="{BB962C8B-B14F-4D97-AF65-F5344CB8AC3E}">
        <p14:creationId xmlns:p14="http://schemas.microsoft.com/office/powerpoint/2010/main" val="317022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E47A24-8947-BF2F-C346-53F3DF58F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85DCA9-0B9D-409B-7C49-3F9028F403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108CD-33F1-427D-FD03-63031756D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CA47B8-785C-4A46-B362-693C62751A49}" type="datetimeFigureOut">
              <a:rPr lang="en-US" smtClean="0"/>
              <a:t>6/6/2025</a:t>
            </a:fld>
            <a:endParaRPr lang="en-US"/>
          </a:p>
        </p:txBody>
      </p:sp>
      <p:sp>
        <p:nvSpPr>
          <p:cNvPr id="5" name="Footer Placeholder 4">
            <a:extLst>
              <a:ext uri="{FF2B5EF4-FFF2-40B4-BE49-F238E27FC236}">
                <a16:creationId xmlns:a16="http://schemas.microsoft.com/office/drawing/2014/main" id="{E4C8145E-B737-F3AB-DF5B-C165780E3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7685D7-00B4-22C7-F98B-0411CD6EF1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0CA5A-5976-4C5C-8430-DE8EEFD09A73}" type="slidenum">
              <a:rPr lang="en-US" smtClean="0"/>
              <a:t>‹#›</a:t>
            </a:fld>
            <a:endParaRPr lang="en-US"/>
          </a:p>
        </p:txBody>
      </p:sp>
    </p:spTree>
    <p:extLst>
      <p:ext uri="{BB962C8B-B14F-4D97-AF65-F5344CB8AC3E}">
        <p14:creationId xmlns:p14="http://schemas.microsoft.com/office/powerpoint/2010/main" val="3685062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ctreasurer.com/state-and-local-government-finance-division/local-government-commission/memo-document"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www.nctreasurer.com/divisions/state-and-local-government-finance/local-government-commission" TargetMode="External"/><Relationship Id="rId4" Type="http://schemas.openxmlformats.org/officeDocument/2006/relationships/hyperlink" Target="https://www.nctreasurer.com/divisions/state-and-local-government-finance/lgc/balance-sheet"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6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hyperlink" Target="https://ncleg.gov/EnactedLegislation/Statutes/PDF/BySection/Chapter_160A/GS_160A-87.pdf" TargetMode="External"/><Relationship Id="rId4" Type="http://schemas.openxmlformats.org/officeDocument/2006/relationships/image" Target="../media/image65.svg"/><Relationship Id="rId9" Type="http://schemas.openxmlformats.org/officeDocument/2006/relationships/hyperlink" Target="https://ncleg.gov/EnactedLegislation/Statutes/PDF/BySection/Chapter_160A/GS_160A-86.pd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s://www.ncleg.gov/EnactedLegislation/Statutes/PDF/BySection/Chapter_133/GS_133-32.pdf"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ncleg.gov/EnactedLegislation/Statutes/PDF/BySection/Chapter_14/GS_14-234.1.pdf" TargetMode="External"/><Relationship Id="rId5" Type="http://schemas.openxmlformats.org/officeDocument/2006/relationships/hyperlink" Target="https://ncleg.gov/EnactedLegislation/Statutes/PDF/BySection/Chapter_14/GS_14-234.pdf" TargetMode="External"/><Relationship Id="rId4" Type="http://schemas.openxmlformats.org/officeDocument/2006/relationships/image" Target="../media/image71.svg"/></Relationships>
</file>

<file path=ppt/slides/_rels/slide107.xml.rels><?xml version="1.0" encoding="UTF-8" standalone="yes"?>
<Relationships xmlns="http://schemas.openxmlformats.org/package/2006/relationships"><Relationship Id="rId3" Type="http://schemas.openxmlformats.org/officeDocument/2006/relationships/hyperlink" Target="https://www.sog.unc.edu/resources/microsites/ethics-local-government-officials"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sog.unc.edu/courses/ethics-elected-officials" TargetMode="External"/><Relationship Id="rId5" Type="http://schemas.openxmlformats.org/officeDocument/2006/relationships/hyperlink" Target="https://www.nctreasurer.com/divisions/state-and-local-government-finance/lgc/local-fiscal-management/annual-audit/financial-performance-indicators-concern" TargetMode="External"/><Relationship Id="rId4" Type="http://schemas.openxmlformats.org/officeDocument/2006/relationships/hyperlink" Target="https://www.sog.unc.edu/sites/www.sog.unc.edu/files/course_materials/CMG%2007_Ethics.pdf"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s://www.gfoa.org/best-practices--resources" TargetMode="External"/><Relationship Id="rId13" Type="http://schemas.openxmlformats.org/officeDocument/2006/relationships/hyperlink" Target="https://www.nctreasurer.com/state-and-local-government-finance-division/local-government-commission/memo-document?field_document_entity_terms_target_id=All&amp;field_document_entity_terms_target_id_1=52&amp;combine=" TargetMode="External"/><Relationship Id="rId3" Type="http://schemas.openxmlformats.org/officeDocument/2006/relationships/hyperlink" Target="https://ncfinanceconnect.com/" TargetMode="External"/><Relationship Id="rId7" Type="http://schemas.openxmlformats.org/officeDocument/2006/relationships/hyperlink" Target="https://www.ncacc.org/" TargetMode="External"/><Relationship Id="rId12" Type="http://schemas.openxmlformats.org/officeDocument/2006/relationships/hyperlink" Target="https://www.nctreasurer.com/divisions/state-and-local-government-finance/lgc/balance-sheet" TargetMode="External"/><Relationship Id="rId2" Type="http://schemas.openxmlformats.org/officeDocument/2006/relationships/hyperlink" Target="https://www.sog.unc.edu/" TargetMode="External"/><Relationship Id="rId1" Type="http://schemas.openxmlformats.org/officeDocument/2006/relationships/slideLayout" Target="../slideLayouts/slideLayout2.xml"/><Relationship Id="rId6" Type="http://schemas.openxmlformats.org/officeDocument/2006/relationships/hyperlink" Target="https://www.nclm.org/" TargetMode="External"/><Relationship Id="rId11" Type="http://schemas.openxmlformats.org/officeDocument/2006/relationships/hyperlink" Target="https://www.nctreasurer.com/divisions/state-and-local-government-finance/local-government-commission" TargetMode="External"/><Relationship Id="rId5" Type="http://schemas.openxmlformats.org/officeDocument/2006/relationships/hyperlink" Target="https://view.officeapps.live.com/op/embed.aspx?src=https://ncfinanceconnect.com/wp-content/uploads/2024/07/Local-Government-Finance-101.pptx" TargetMode="External"/><Relationship Id="rId10" Type="http://schemas.openxmlformats.org/officeDocument/2006/relationships/image" Target="../media/image10.png"/><Relationship Id="rId4" Type="http://schemas.openxmlformats.org/officeDocument/2006/relationships/hyperlink" Target="https://www.sog.unc.edu/sites/default/files/reports/LFB_65_2024-2025_FinanceCalendar_Allison.pdf" TargetMode="External"/><Relationship Id="rId9"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ctreasurer.com/divisions/state-and-local-government-finance/lgc/information-finance-officers/lgc-reporting-requirements-and-due-dates" TargetMode="External"/><Relationship Id="rId7" Type="http://schemas.openxmlformats.org/officeDocument/2006/relationships/hyperlink" Target="https://ncleg.gov/EnactedLegislation/Statutes/PDF/BySection/Chapter_161/GS_161-11.5.pdf"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ncleg.gov/EnactedLegislation/Statutes/PDF/BySection/Chapter_159/GS_159-33.pdf" TargetMode="External"/><Relationship Id="rId5" Type="http://schemas.openxmlformats.org/officeDocument/2006/relationships/hyperlink" Target="https://www.ncleg.gov/EnactedLegislation/Statutes/PDF/BySection/Chapter_159/GS_159-33.1.pdf" TargetMode="External"/><Relationship Id="rId4" Type="http://schemas.openxmlformats.org/officeDocument/2006/relationships/hyperlink" Target="https://www.ncleg.gov/EnactedLegislation/Statutes/PDF/BySection/Chapter_159/GS_159-34.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ncleg.gov/EnactedLegislation/Statutes/PDF/BySection/Chapter_159/GS_159-25.pdf"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ncleg.gov/EnactedLegislation/Statutes/PDF/BySection/Chapter_159/GS_159-181.pd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gfoa.org/best-practices--resources" TargetMode="External"/><Relationship Id="rId13" Type="http://schemas.openxmlformats.org/officeDocument/2006/relationships/hyperlink" Target="https://www.nctreasurer.com/state-and-local-government-finance-division/local-government-commission/memo-document?field_document_entity_terms_target_id=All&amp;field_document_entity_terms_target_id_1=52&amp;combine=" TargetMode="External"/><Relationship Id="rId3" Type="http://schemas.openxmlformats.org/officeDocument/2006/relationships/hyperlink" Target="https://ncfinanceconnect.com/" TargetMode="External"/><Relationship Id="rId7" Type="http://schemas.openxmlformats.org/officeDocument/2006/relationships/hyperlink" Target="https://www.ncacc.org/" TargetMode="External"/><Relationship Id="rId12" Type="http://schemas.openxmlformats.org/officeDocument/2006/relationships/hyperlink" Target="https://www.nctreasurer.com/divisions/state-and-local-government-finance/lgc/balance-sheet" TargetMode="External"/><Relationship Id="rId2" Type="http://schemas.openxmlformats.org/officeDocument/2006/relationships/hyperlink" Target="https://www.sog.unc.edu/" TargetMode="External"/><Relationship Id="rId1" Type="http://schemas.openxmlformats.org/officeDocument/2006/relationships/slideLayout" Target="../slideLayouts/slideLayout2.xml"/><Relationship Id="rId6" Type="http://schemas.openxmlformats.org/officeDocument/2006/relationships/hyperlink" Target="https://www.nclm.org/" TargetMode="External"/><Relationship Id="rId11" Type="http://schemas.openxmlformats.org/officeDocument/2006/relationships/hyperlink" Target="https://www.nctreasurer.com/divisions/state-and-local-government-finance/local-government-commission" TargetMode="External"/><Relationship Id="rId5" Type="http://schemas.openxmlformats.org/officeDocument/2006/relationships/hyperlink" Target="https://view.officeapps.live.com/op/embed.aspx?src=https://ncfinanceconnect.com/wp-content/uploads/2024/07/Local-Government-Finance-101.pptx" TargetMode="External"/><Relationship Id="rId10" Type="http://schemas.openxmlformats.org/officeDocument/2006/relationships/image" Target="../media/image10.png"/><Relationship Id="rId4" Type="http://schemas.openxmlformats.org/officeDocument/2006/relationships/hyperlink" Target="https://www.sog.unc.edu/sites/default/files/reports/LFB_65_2024-2025_FinanceCalendar_Allison.pdf" TargetMode="Externa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ncleg.gov/EnactedLegislation/Statutes/PDF/ByArticle/Chapter_159/Article_3.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ncleg.gov/EnactedLegislation/Statutes/PDF/BySection/Chapter_159/GS_159-8.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ncleg.gov/EnactedLegislation/Statutes/PDF/BySection/Chapter_159/GS_159-8.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ncleg.gov/EnactedLegislation/Statutes/PDF/BySection/Chapter_159/GS_159-9.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ncleg.gov/EnactedLegislation/Statutes/PDF/BySection/Chapter_159/GS_159-13.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ncleg.gov/EnactedLegislation/Statutes/PDF/BySection/Chapter_159/GS_159-13.pdf"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canons.sog.unc.edu/2012/03/budgets-and-the-tax-collection-percentag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ncleg.gov/EnactedLegislation/Statutes/PDF/BySection/Chapter_159/GS_159-10.pdf"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ncleg.gov/EnactedLegislation/Statutes/PDF/BySection/Chapter_159/GS_159-13.pdf" TargetMode="External"/><Relationship Id="rId5" Type="http://schemas.openxmlformats.org/officeDocument/2006/relationships/hyperlink" Target="https://ncleg.gov/EnactedLegislation/Statutes/PDF/BySection/Chapter_159/GS_159-12.pdf" TargetMode="External"/><Relationship Id="rId4" Type="http://schemas.openxmlformats.org/officeDocument/2006/relationships/hyperlink" Target="https://ncleg.gov/EnactedLegislation/Statutes/PDF/BySection/Chapter_159/GS_159-11.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ncleg.gov/EnactedLegislation/Statutes/PDF/BySection/Chapter_159/GS_159-16.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ncleg.gov/EnactedLegislation/Statutes/PDF/BySection/Chapter_159/GS_159-15.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nctreasurer.com/documents/files/slgfd/lgc/resources/worksheets/lgcworksheets/download"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ncfinanceconnect.com/collections/sample-fund-balance-policie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ogos.nctreasurer.com/Reporting/Report/External?applicationCode=FinRpts" TargetMode="External"/><Relationship Id="rId2" Type="http://schemas.openxmlformats.org/officeDocument/2006/relationships/hyperlink" Target="https://www.nctreasurer.com/blog/2022/07/11/myth-8-lgc-staff-guidance-fund-balance-available" TargetMode="Externa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s://ncleg.gov/EnactedLegislation/Statutes/PDF/BySection/Chapter_159/GS_159-18.pdf" TargetMode="Externa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ncleg.gov/EnactedLegislation/Statutes/PDF/BySection/Chapter_159/GS_159-22.pdf"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hyperlink" Target="https://ncleg.gov/EnactedLegislation/Statutes/PDF/ByArticle/Chapter_159/Article_3.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canons.sog.unc.edu/2015/06/transferring-money-from-an-enterprise-fund-authority-limitations-and-consequences/" TargetMode="External"/><Relationship Id="rId1" Type="http://schemas.openxmlformats.org/officeDocument/2006/relationships/slideLayout" Target="../slideLayouts/slideLayout2.xml"/><Relationship Id="rId5" Type="http://schemas.openxmlformats.org/officeDocument/2006/relationships/hyperlink" Target="https://ncleg.gov/EnactedLegislation/Statutes/PDF/BySection/Chapter_159/GS_159-13.pdf" TargetMode="Externa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nctreasurer.com/documents/files/slgfd/lgc/resources/worksheets/lgcworksheets/download" TargetMode="External"/><Relationship Id="rId3" Type="http://schemas.openxmlformats.org/officeDocument/2006/relationships/hyperlink" Target="https://ncfinanceconnect.com/lgfp-manual-section/budget-development/" TargetMode="External"/><Relationship Id="rId7" Type="http://schemas.openxmlformats.org/officeDocument/2006/relationships/hyperlink" Target="https://www.nctreasurer.com/documents/files/slgfd/sample-budget-amendment-exhibit-c/download?attachment" TargetMode="External"/><Relationship Id="rId2" Type="http://schemas.openxmlformats.org/officeDocument/2006/relationships/hyperlink" Target="https://view.officeapps.live.com/op/embed.aspx?src=https://ncfinanceconnect.com/wp-content/uploads/2024/10/Budgeting-Presentation.pptx" TargetMode="External"/><Relationship Id="rId1" Type="http://schemas.openxmlformats.org/officeDocument/2006/relationships/slideLayout" Target="../slideLayouts/slideLayout2.xml"/><Relationship Id="rId6" Type="http://schemas.openxmlformats.org/officeDocument/2006/relationships/hyperlink" Target="https://ncfinanceconnect.com/lgfp-manual-section/budget-development/#implementation-tools" TargetMode="External"/><Relationship Id="rId5" Type="http://schemas.openxmlformats.org/officeDocument/2006/relationships/hyperlink" Target="https://ncfinanceconnect.com/lgfp-manual-section/budget-development/#sample-ordinances" TargetMode="External"/><Relationship Id="rId10" Type="http://schemas.openxmlformats.org/officeDocument/2006/relationships/image" Target="../media/image3.png"/><Relationship Id="rId4" Type="http://schemas.openxmlformats.org/officeDocument/2006/relationships/hyperlink" Target="https://ncfinanceconnect.com/lgfp-manual-section/fund-balance/" TargetMode="External"/><Relationship Id="rId9" Type="http://schemas.openxmlformats.org/officeDocument/2006/relationships/hyperlink" Target="https://ncfinanceconnect.com/collections/sample-fund-balance-policies/"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gfoa.org/best-practices--resources" TargetMode="External"/><Relationship Id="rId13" Type="http://schemas.openxmlformats.org/officeDocument/2006/relationships/hyperlink" Target="https://www.nctreasurer.com/state-and-local-government-finance-division/local-government-commission/memo-document?field_document_entity_terms_target_id=All&amp;field_document_entity_terms_target_id_1=52&amp;combine=" TargetMode="External"/><Relationship Id="rId3" Type="http://schemas.openxmlformats.org/officeDocument/2006/relationships/hyperlink" Target="https://ncfinanceconnect.com/" TargetMode="External"/><Relationship Id="rId7" Type="http://schemas.openxmlformats.org/officeDocument/2006/relationships/hyperlink" Target="https://www.ncacc.org/" TargetMode="External"/><Relationship Id="rId12" Type="http://schemas.openxmlformats.org/officeDocument/2006/relationships/hyperlink" Target="https://www.nctreasurer.com/divisions/state-and-local-government-finance/lgc/balance-sheet" TargetMode="External"/><Relationship Id="rId2" Type="http://schemas.openxmlformats.org/officeDocument/2006/relationships/hyperlink" Target="https://www.sog.unc.edu/" TargetMode="External"/><Relationship Id="rId1" Type="http://schemas.openxmlformats.org/officeDocument/2006/relationships/slideLayout" Target="../slideLayouts/slideLayout2.xml"/><Relationship Id="rId6" Type="http://schemas.openxmlformats.org/officeDocument/2006/relationships/hyperlink" Target="https://www.nclm.org/" TargetMode="External"/><Relationship Id="rId11" Type="http://schemas.openxmlformats.org/officeDocument/2006/relationships/hyperlink" Target="https://www.nctreasurer.com/divisions/state-and-local-government-finance/local-government-commission" TargetMode="External"/><Relationship Id="rId5" Type="http://schemas.openxmlformats.org/officeDocument/2006/relationships/hyperlink" Target="https://view.officeapps.live.com/op/embed.aspx?src=https://ncfinanceconnect.com/wp-content/uploads/2024/07/Local-Government-Finance-101.pptx" TargetMode="External"/><Relationship Id="rId10" Type="http://schemas.openxmlformats.org/officeDocument/2006/relationships/image" Target="../media/image10.png"/><Relationship Id="rId4" Type="http://schemas.openxmlformats.org/officeDocument/2006/relationships/hyperlink" Target="https://www.sog.unc.edu/sites/default/files/reports/LFB_65_2024-2025_FinanceCalendar_Allison.pdf" TargetMode="Externa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ncleg.gov/EnactedLegislation/Statutes/PDF/BySection/Chapter_159/GS_159-24.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ncleg.gov/EnactedLegislation/Statutes/PDF/BySection/Chapter_159/GS_159-25.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ncleg.gov/EnactedLegislation/SessionLaws/PDF/2021-2022/SL2022-53.pdf"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ncleg.gov/EnactedLegislation/Statutes/PDF/BySection/Chapter_159/GS_159-29.pdf" TargetMode="External"/><Relationship Id="rId5" Type="http://schemas.openxmlformats.org/officeDocument/2006/relationships/hyperlink" Target="https://www.sog.unc.edu/sites/default/files/reports/2022-11-22b%2020220194%20LFB%2062.pdf" TargetMode="External"/><Relationship Id="rId4" Type="http://schemas.openxmlformats.org/officeDocument/2006/relationships/hyperlink" Target="https://www.nctreasurer.com/documents/files/slgfdlgc/revised-fidelity-bond-requirements-and-other-modifications-gs-159-29/download"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ncleg.gov/EnactedLegislation/Statutes/PDF/ByArticle/Chapter_159/Article_3.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ncleg.gov/EnactedLegislation/Statutes/PDF/BySection/Chapter_159/GS_159-25.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ctreasurer.com/divisions/state-and-local-government-finance/lgc/information-finance-officers#SampleBookkeeperContract-660"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www.nctreasurer.com/documents/files/slgfd/sample-financial-summary-exhibit-d/download?attachment" TargetMode="External"/><Relationship Id="rId4" Type="http://schemas.openxmlformats.org/officeDocument/2006/relationships/image" Target="../media/image30.sv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www.sog.unc.edu/sites/default/files/reports/2022-11-22b%2020220194%20LFB%2062.pdf" TargetMode="External"/><Relationship Id="rId3" Type="http://schemas.openxmlformats.org/officeDocument/2006/relationships/hyperlink" Target="https://www.ncgfoa.org/certification-program/" TargetMode="External"/><Relationship Id="rId7" Type="http://schemas.openxmlformats.org/officeDocument/2006/relationships/hyperlink" Target="https://www.nctreasurer.com/documents/files/slgfdlgc/revised-fidelity-bond-requirements-and-other-modifications-gs-159-29/download" TargetMode="External"/><Relationship Id="rId2" Type="http://schemas.openxmlformats.org/officeDocument/2006/relationships/hyperlink" Target="https://www.ncgfoa.org/"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nctreasurer.com/divisions/state-and-local-government-finance/lgc/information-finance-officers#SampleBookkeeperContract-660" TargetMode="External"/><Relationship Id="rId4" Type="http://schemas.openxmlformats.org/officeDocument/2006/relationships/hyperlink" Target="https://www.nctreasurer.com/documents/files/slgfd/sample-financial-summary-exhibit-d/download?attachment"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gfoa.org/best-practices--resources" TargetMode="External"/><Relationship Id="rId13" Type="http://schemas.openxmlformats.org/officeDocument/2006/relationships/hyperlink" Target="https://www.nctreasurer.com/state-and-local-government-finance-division/local-government-commission/memo-document?field_document_entity_terms_target_id=All&amp;field_document_entity_terms_target_id_1=52&amp;combine=" TargetMode="External"/><Relationship Id="rId3" Type="http://schemas.openxmlformats.org/officeDocument/2006/relationships/hyperlink" Target="https://ncfinanceconnect.com/" TargetMode="External"/><Relationship Id="rId7" Type="http://schemas.openxmlformats.org/officeDocument/2006/relationships/hyperlink" Target="https://www.ncacc.org/" TargetMode="External"/><Relationship Id="rId12" Type="http://schemas.openxmlformats.org/officeDocument/2006/relationships/hyperlink" Target="https://www.nctreasurer.com/divisions/state-and-local-government-finance/lgc/balance-sheet" TargetMode="External"/><Relationship Id="rId2" Type="http://schemas.openxmlformats.org/officeDocument/2006/relationships/hyperlink" Target="https://www.sog.unc.edu/" TargetMode="External"/><Relationship Id="rId1" Type="http://schemas.openxmlformats.org/officeDocument/2006/relationships/slideLayout" Target="../slideLayouts/slideLayout2.xml"/><Relationship Id="rId6" Type="http://schemas.openxmlformats.org/officeDocument/2006/relationships/hyperlink" Target="https://www.nclm.org/" TargetMode="External"/><Relationship Id="rId11" Type="http://schemas.openxmlformats.org/officeDocument/2006/relationships/hyperlink" Target="https://www.nctreasurer.com/divisions/state-and-local-government-finance/local-government-commission" TargetMode="External"/><Relationship Id="rId5" Type="http://schemas.openxmlformats.org/officeDocument/2006/relationships/hyperlink" Target="https://view.officeapps.live.com/op/embed.aspx?src=https://ncfinanceconnect.com/wp-content/uploads/2024/07/Local-Government-Finance-101.pptx" TargetMode="External"/><Relationship Id="rId10" Type="http://schemas.openxmlformats.org/officeDocument/2006/relationships/image" Target="../media/image10.png"/><Relationship Id="rId4" Type="http://schemas.openxmlformats.org/officeDocument/2006/relationships/hyperlink" Target="https://www.sog.unc.edu/sites/default/files/reports/LFB_65_2024-2025_FinanceCalendar_Allison.pdf" TargetMode="External"/><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ncleg.gov/EnactedLegislation/Statutes/PDF/BySection/Chapter_159/GS_159-28.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3" Type="http://schemas.openxmlformats.org/officeDocument/2006/relationships/hyperlink" Target="https://ncleg.gov/EnactedLegislation/Statutes/PDF/BySection/Chapter_159/GS_159-28.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ncleg.gov/EnactedLegislation/Statutes/PDF/BySection/Chapter_159/GS_159-28.pdf" TargetMode="External"/><Relationship Id="rId4" Type="http://schemas.openxmlformats.org/officeDocument/2006/relationships/image" Target="../media/image34.svg"/></Relationships>
</file>

<file path=ppt/slides/_rels/slide54.xml.rels><?xml version="1.0" encoding="UTF-8" standalone="yes"?>
<Relationships xmlns="http://schemas.openxmlformats.org/package/2006/relationships"><Relationship Id="rId3" Type="http://schemas.openxmlformats.org/officeDocument/2006/relationships/hyperlink" Target="https://ncleg.gov/EnactedLegislation/Statutes/PDF/BySection/Chapter_159/GS_159-28.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reports.oah.state.nc.us/ncac/title%2020%20-%20state%20treasurer/chapter%2003%20-%20local%20government%20commission/20%20ncac%2003%20.0410.pdf" TargetMode="External"/><Relationship Id="rId2" Type="http://schemas.openxmlformats.org/officeDocument/2006/relationships/hyperlink" Target="https://lgcportal.nctreasurer.com/other/preaudit-system-certification/" TargetMode="External"/><Relationship Id="rId1" Type="http://schemas.openxmlformats.org/officeDocument/2006/relationships/slideLayout" Target="../slideLayouts/slideLayout2.xml"/><Relationship Id="rId6" Type="http://schemas.openxmlformats.org/officeDocument/2006/relationships/hyperlink" Target="http://reports.oah.state.nc.us/ncac/title%2020%20-%20state%20treasurer/chapter%2003%20-%20local%20government%20commission/20%20ncac%2003%20.0409.pdf" TargetMode="External"/><Relationship Id="rId5" Type="http://schemas.openxmlformats.org/officeDocument/2006/relationships/hyperlink" Target="https://ncleg.gov/EnactedLegislation/Statutes/PDF/BySection/Chapter_159/GS_159-28.pdf" TargetMode="External"/><Relationship Id="rId4" Type="http://schemas.openxmlformats.org/officeDocument/2006/relationships/hyperlink" Target="https://www.nctreasurer.com/documents/files/slgfd/memos/changes-pre-audit-certification-requirements-electronic-obligations-and-payments-administrative-code/ope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nctreasurer.com/blog/2021/09/08/automated-systems-and-pre-audit-requirement"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nctreasurer.com/documents/files/slgfd/memos/changes-pre-audit-certification-requirements-electronic-obligations-and-payments-administrative-code/open" TargetMode="External"/><Relationship Id="rId5" Type="http://schemas.openxmlformats.org/officeDocument/2006/relationships/hyperlink" Target="https://slg-document-portal.powerappsportals.us/PreAuditConfirmedUnits/" TargetMode="External"/><Relationship Id="rId4" Type="http://schemas.openxmlformats.org/officeDocument/2006/relationships/hyperlink" Target="https://lgcportal.nctreasurer.com/other/preaudit-system-certification/"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gfoa.org/best-practices--resources" TargetMode="External"/><Relationship Id="rId13" Type="http://schemas.openxmlformats.org/officeDocument/2006/relationships/hyperlink" Target="https://www.nctreasurer.com/state-and-local-government-finance-division/local-government-commission/memo-document?field_document_entity_terms_target_id=All&amp;field_document_entity_terms_target_id_1=52&amp;combine=" TargetMode="External"/><Relationship Id="rId3" Type="http://schemas.openxmlformats.org/officeDocument/2006/relationships/hyperlink" Target="https://ncfinanceconnect.com/" TargetMode="External"/><Relationship Id="rId7" Type="http://schemas.openxmlformats.org/officeDocument/2006/relationships/hyperlink" Target="https://www.ncacc.org/" TargetMode="External"/><Relationship Id="rId12" Type="http://schemas.openxmlformats.org/officeDocument/2006/relationships/hyperlink" Target="https://www.nctreasurer.com/divisions/state-and-local-government-finance/lgc/balance-sheet" TargetMode="External"/><Relationship Id="rId2" Type="http://schemas.openxmlformats.org/officeDocument/2006/relationships/hyperlink" Target="https://www.sog.unc.edu/" TargetMode="External"/><Relationship Id="rId1" Type="http://schemas.openxmlformats.org/officeDocument/2006/relationships/slideLayout" Target="../slideLayouts/slideLayout2.xml"/><Relationship Id="rId6" Type="http://schemas.openxmlformats.org/officeDocument/2006/relationships/hyperlink" Target="https://www.nclm.org/" TargetMode="External"/><Relationship Id="rId11" Type="http://schemas.openxmlformats.org/officeDocument/2006/relationships/hyperlink" Target="https://www.nctreasurer.com/divisions/state-and-local-government-finance/local-government-commission" TargetMode="External"/><Relationship Id="rId5" Type="http://schemas.openxmlformats.org/officeDocument/2006/relationships/hyperlink" Target="https://view.officeapps.live.com/op/embed.aspx?src=https://ncfinanceconnect.com/wp-content/uploads/2024/07/Local-Government-Finance-101.pptx" TargetMode="External"/><Relationship Id="rId10" Type="http://schemas.openxmlformats.org/officeDocument/2006/relationships/image" Target="../media/image10.png"/><Relationship Id="rId4" Type="http://schemas.openxmlformats.org/officeDocument/2006/relationships/hyperlink" Target="https://www.sog.unc.edu/sites/default/files/reports/LFB_65_2024-2025_FinanceCalendar_Allison.pdf" TargetMode="External"/><Relationship Id="rId9"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ncleg.gov/EnactedLegislation/Statutes/PDF/ByArticle/Chapter_159/Article_2.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lgcportal.nctreasurer.com/AnnualAuditReports/"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ncleg.gov/EnactedLegislation/Statutes/PDF/BySection/Chapter_159/GS_159-34.pdf" TargetMode="External"/><Relationship Id="rId5" Type="http://schemas.openxmlformats.org/officeDocument/2006/relationships/image" Target="../media/image37.sv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8" Type="http://schemas.openxmlformats.org/officeDocument/2006/relationships/hyperlink" Target="http://reports.oah.state.nc.us/ncac/title%2020%20-%20state%20treasurer/chapter%2003%20-%20local%20government%20commission/20%20ncac%2003%20.0502.pdf" TargetMode="External"/><Relationship Id="rId3" Type="http://schemas.openxmlformats.org/officeDocument/2006/relationships/hyperlink" Target="https://www.nctreasurer.com/state-and-local-government-finance-division/local-government-commission/audit-resources#:~:text=FY2021%20and%20Later-,Sample%20RFP%20for%20Audit%20Services,-Two%20sample%20RFPs" TargetMode="External"/><Relationship Id="rId7" Type="http://schemas.openxmlformats.org/officeDocument/2006/relationships/hyperlink" Target="https://ncleg.gov/EnactedLegislation/Statutes/PDF/BySection/Chapter_159/GS_159-34.pdf" TargetMode="External"/><Relationship Id="rId2" Type="http://schemas.openxmlformats.org/officeDocument/2006/relationships/hyperlink" Target="https://www.nctreasurer.com/divisions/state-and-local-government-finance-division/lgc/local-fiscal-management/annual-audit/submitting-your-audit#:~:text=to%20the%20LGC-,Submitting%20Audit%20Contracts,-LGC%20File%20Portal"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hyperlink" Target="https://www.nctreasurer.com/state-and-local-government-finance-division/local-government-commission/local-fiscal-management/annual-audit" TargetMode="External"/><Relationship Id="rId9" Type="http://schemas.openxmlformats.org/officeDocument/2006/relationships/hyperlink" Target="http://reports.oah.state.nc.us/ncac/title%2020%20-%20state%20treasurer/chapter%2003%20-%20local%20government%20commission/20%20ncac%2003%20.0501.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nctreasurer.com/state-and-local-government-finance-division/local-government-commission/audit-resources#:~:text=Accounting%20Firms%20Catalog"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ncleg.gov/EnactedLegislation/Statutes/PDF/BySection/Chapter_159/GS_159-34.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reports.oah.state.nc.us/ncac/title%2020%20-%20state%20treasurer/chapter%2003%20-%20local%20government%20commission/20%20ncac%2003%20.0502.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nctreasurer.com/divisions/state-and-local-government-finance-division/lgc/local-fiscal-management/annual-audit/submitting-your-audit#:~:text=Instructions%20for%20Submitting%20Contract,Audit%20Contract%20Form%20%2D%202024" TargetMode="External"/><Relationship Id="rId2" Type="http://schemas.openxmlformats.org/officeDocument/2006/relationships/hyperlink" Target="https://www.nctreasurer.com/blog/2024/12/20/fy2025-audit-due-dates"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reports.oah.state.nc.us/ncac/title%2020%20-%20state%20treasurer/chapter%2003%20-%20local%20government%20commission/20%20ncac%2003%20.0502.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reports.oah.state.nc.us/ncac/title%2020%20-%20state%20treasurer/chapter%2003%20-%20local%20government%20commission/20%20ncac%2003%20.0502.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reports.oah.state.nc.us/ncac/title%2020%20-%20state%20treasurer/chapter%2003%20-%20local%20government%20commission/20%20ncac%2003%20.0502.pdf" TargetMode="External"/><Relationship Id="rId4" Type="http://schemas.openxmlformats.org/officeDocument/2006/relationships/image" Target="../media/image45.sv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ctreasurer.com/divisions/state-and-local-government-finance-division/lgc/local-fiscal-management/annual-audit/submitting-your-audit#DataInputWorkbooks-624" TargetMode="Externa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73.xml.rels><?xml version="1.0" encoding="UTF-8" standalone="yes"?>
<Relationships xmlns="http://schemas.openxmlformats.org/package/2006/relationships"><Relationship Id="rId3" Type="http://schemas.openxmlformats.org/officeDocument/2006/relationships/hyperlink" Target="https://www.nctreasurer.com/divisions/state-and-local-government-finance/lgc/local-fiscal-management/annual-audit/fpic-sample-responses-and-resources#:~:text=Material%20Weaknesses%2C%20Significant,response%20is%20required."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reports.oah.state.nc.us/ncac/title%2020%20-%20state%20treasurer/chapter%2003%20-%20local%20government%20commission/20%20ncac%2003%20.0508.pdf" TargetMode="External"/><Relationship Id="rId5" Type="http://schemas.openxmlformats.org/officeDocument/2006/relationships/image" Target="../media/image48.svg"/><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3" Type="http://schemas.openxmlformats.org/officeDocument/2006/relationships/hyperlink" Target="https://lgcportal.nctreasurer.com/audits/fpic-response/" TargetMode="External"/><Relationship Id="rId2" Type="http://schemas.openxmlformats.org/officeDocument/2006/relationships/hyperlink" Target="https://www.nctreasurer.com/divisions/state-and-local-government-finance/lgc/local-fiscal-management/annual-audit/fpic-sample-responses-and-resources"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hyperlink" Target="https://www.nctreasurer.com/divisions/state-and-local-government-finance-division/lgc/local-fiscal-management/annual-audit/submitting-your-audit#:~:text=to%20the%20LGC-,Submitting%20Audit%20Contracts,-LGC%20File%20Portal"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s://www.nctreasurer.com/divisions/state-and-local-government-finance/lgc/local-fiscal-management/annual-audit/financial-performance-indicators-and-responses-lgc#ElementsofResponsestoFinancialPerformanceIndicatorsofConcern-3826" TargetMode="External"/><Relationship Id="rId3" Type="http://schemas.openxmlformats.org/officeDocument/2006/relationships/hyperlink" Target="https://www.nctreasurer.com/state-and-local-government-finance-division/local-government-commission/audit-resources" TargetMode="External"/><Relationship Id="rId7" Type="http://schemas.openxmlformats.org/officeDocument/2006/relationships/hyperlink" Target="https://www.nctreasurer.com/divisions/state-and-local-government-finance/lgc/local-fiscal-management/annual-audit/financial-performance-indicators-concern"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lgcportal.nctreasurer.com/AnnualAuditReports/" TargetMode="External"/><Relationship Id="rId5" Type="http://schemas.openxmlformats.org/officeDocument/2006/relationships/hyperlink" Target="https://www.nctreasurer.com/blog/2024/12/20/fy2025-audit-due-dates" TargetMode="External"/><Relationship Id="rId4" Type="http://schemas.openxmlformats.org/officeDocument/2006/relationships/hyperlink" Target="https://www.nctreasurer.com/divisions/state-and-local-government-finance-division/lgc/local-fiscal-management/annual-audit/submitting-your-audit"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gfoa.org/best-practices--resources" TargetMode="External"/><Relationship Id="rId13" Type="http://schemas.openxmlformats.org/officeDocument/2006/relationships/hyperlink" Target="https://www.nctreasurer.com/state-and-local-government-finance-division/local-government-commission/memo-document?field_document_entity_terms_target_id=All&amp;field_document_entity_terms_target_id_1=52&amp;combine=" TargetMode="External"/><Relationship Id="rId3" Type="http://schemas.openxmlformats.org/officeDocument/2006/relationships/hyperlink" Target="https://ncfinanceconnect.com/" TargetMode="External"/><Relationship Id="rId7" Type="http://schemas.openxmlformats.org/officeDocument/2006/relationships/hyperlink" Target="https://www.ncacc.org/" TargetMode="External"/><Relationship Id="rId12" Type="http://schemas.openxmlformats.org/officeDocument/2006/relationships/hyperlink" Target="https://www.nctreasurer.com/divisions/state-and-local-government-finance/lgc/balance-sheet" TargetMode="External"/><Relationship Id="rId2" Type="http://schemas.openxmlformats.org/officeDocument/2006/relationships/hyperlink" Target="https://www.sog.unc.edu/" TargetMode="External"/><Relationship Id="rId1" Type="http://schemas.openxmlformats.org/officeDocument/2006/relationships/slideLayout" Target="../slideLayouts/slideLayout2.xml"/><Relationship Id="rId6" Type="http://schemas.openxmlformats.org/officeDocument/2006/relationships/hyperlink" Target="https://www.nclm.org/" TargetMode="External"/><Relationship Id="rId11" Type="http://schemas.openxmlformats.org/officeDocument/2006/relationships/hyperlink" Target="https://www.nctreasurer.com/divisions/state-and-local-government-finance/local-government-commission" TargetMode="External"/><Relationship Id="rId5" Type="http://schemas.openxmlformats.org/officeDocument/2006/relationships/hyperlink" Target="https://view.officeapps.live.com/op/embed.aspx?src=https://ncfinanceconnect.com/wp-content/uploads/2024/07/Local-Government-Finance-101.pptx" TargetMode="External"/><Relationship Id="rId10" Type="http://schemas.openxmlformats.org/officeDocument/2006/relationships/image" Target="../media/image10.png"/><Relationship Id="rId4" Type="http://schemas.openxmlformats.org/officeDocument/2006/relationships/hyperlink" Target="https://www.sog.unc.edu/sites/default/files/reports/LFB_65_2024-2025_FinanceCalendar_Allison.pdf" TargetMode="External"/><Relationship Id="rId9"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ncleg.gov/enactedlegislation/statutes/pdf/bychapter/chapter_143d.pdf"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canons.sog.unc.edu/2023/11/internal-control-in-financial-management-understanding-the-basics/"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83.xml.rels><?xml version="1.0" encoding="UTF-8" standalone="yes"?>
<Relationships xmlns="http://schemas.openxmlformats.org/package/2006/relationships"><Relationship Id="rId3" Type="http://schemas.openxmlformats.org/officeDocument/2006/relationships/hyperlink" Target="https://ncfinanceconnect.com/lgfp-manual-section/chapter-9-internal-controls/" TargetMode="External"/><Relationship Id="rId2" Type="http://schemas.openxmlformats.org/officeDocument/2006/relationships/hyperlink" Target="https://www.nctreasurer.com/documents/files/slgfd/memos/internal-controls-small-unit-government/open"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ncleg.gov/EnactedLegislation/Statutes/PDF/BySection/Chapter_159/GS_159-25.pdf" TargetMode="External"/><Relationship Id="rId4" Type="http://schemas.openxmlformats.org/officeDocument/2006/relationships/image" Target="../media/image56.svg"/></Relationships>
</file>

<file path=ppt/slides/_rels/slide87.xml.rels><?xml version="1.0" encoding="UTF-8" standalone="yes"?>
<Relationships xmlns="http://schemas.openxmlformats.org/package/2006/relationships"><Relationship Id="rId8" Type="http://schemas.openxmlformats.org/officeDocument/2006/relationships/hyperlink" Target="https://www.nctreasurer.com/documents/files/slgfd/internal-controls-and-petty-cash-exhibit-i/download?attachment" TargetMode="External"/><Relationship Id="rId3" Type="http://schemas.openxmlformats.org/officeDocument/2006/relationships/hyperlink" Target="https://ncfinanceconnect.com/lgfp-manual-section/chapter-9-internal-controls/" TargetMode="External"/><Relationship Id="rId7" Type="http://schemas.openxmlformats.org/officeDocument/2006/relationships/hyperlink" Target="https://www.nctreasurer.com/divisions/state-and-local-government-finance/lgc/local-fiscal-management/annual-audit/financial-performance-indicators-concern"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nctreasurer.com/documents/files/slgfd/memos/internal-controls-small-unit-government/open" TargetMode="External"/><Relationship Id="rId11" Type="http://schemas.openxmlformats.org/officeDocument/2006/relationships/hyperlink" Target="https://www.nctreasurer.com/documents/files/slgfd/sample-fleet-maintenance-policy-exhibit-l/download?attachment" TargetMode="External"/><Relationship Id="rId5" Type="http://schemas.openxmlformats.org/officeDocument/2006/relationships/hyperlink" Target="https://canons.sog.unc.edu/2023/11/internal-control-in-financial-management-understanding-the-basics/" TargetMode="External"/><Relationship Id="rId10" Type="http://schemas.openxmlformats.org/officeDocument/2006/relationships/hyperlink" Target="https://www.nctreasurer.com/documents/files/slgfd/sample-credit-card-policy-exhibit-h/download?attachment" TargetMode="External"/><Relationship Id="rId4" Type="http://schemas.openxmlformats.org/officeDocument/2006/relationships/hyperlink" Target="https://ncfinanceconnect.com/wp-content/uploads/2025/01/Internal-Control-Process-Slides.pdf" TargetMode="External"/><Relationship Id="rId9" Type="http://schemas.openxmlformats.org/officeDocument/2006/relationships/hyperlink" Target="https://www.nctreasurer.com/documents/files/slgfd/internal-controls-over-inventory-and-capital-assets-exhibit-k/download?attachment"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www.gfoa.org/best-practices--resources" TargetMode="External"/><Relationship Id="rId13" Type="http://schemas.openxmlformats.org/officeDocument/2006/relationships/hyperlink" Target="https://www.nctreasurer.com/state-and-local-government-finance-division/local-government-commission/memo-document?field_document_entity_terms_target_id=All&amp;field_document_entity_terms_target_id_1=52&amp;combine=" TargetMode="External"/><Relationship Id="rId3" Type="http://schemas.openxmlformats.org/officeDocument/2006/relationships/hyperlink" Target="https://ncfinanceconnect.com/" TargetMode="External"/><Relationship Id="rId7" Type="http://schemas.openxmlformats.org/officeDocument/2006/relationships/hyperlink" Target="https://www.ncacc.org/" TargetMode="External"/><Relationship Id="rId12" Type="http://schemas.openxmlformats.org/officeDocument/2006/relationships/hyperlink" Target="https://www.nctreasurer.com/divisions/state-and-local-government-finance/lgc/balance-sheet" TargetMode="External"/><Relationship Id="rId2" Type="http://schemas.openxmlformats.org/officeDocument/2006/relationships/hyperlink" Target="https://www.sog.unc.edu/" TargetMode="External"/><Relationship Id="rId1" Type="http://schemas.openxmlformats.org/officeDocument/2006/relationships/slideLayout" Target="../slideLayouts/slideLayout2.xml"/><Relationship Id="rId6" Type="http://schemas.openxmlformats.org/officeDocument/2006/relationships/hyperlink" Target="https://www.nclm.org/" TargetMode="External"/><Relationship Id="rId11" Type="http://schemas.openxmlformats.org/officeDocument/2006/relationships/hyperlink" Target="https://www.nctreasurer.com/divisions/state-and-local-government-finance/local-government-commission" TargetMode="External"/><Relationship Id="rId5" Type="http://schemas.openxmlformats.org/officeDocument/2006/relationships/hyperlink" Target="https://view.officeapps.live.com/op/embed.aspx?src=https://ncfinanceconnect.com/wp-content/uploads/2024/07/Local-Government-Finance-101.pptx" TargetMode="External"/><Relationship Id="rId10" Type="http://schemas.openxmlformats.org/officeDocument/2006/relationships/image" Target="../media/image10.png"/><Relationship Id="rId4" Type="http://schemas.openxmlformats.org/officeDocument/2006/relationships/hyperlink" Target="https://www.sog.unc.edu/sites/default/files/reports/LFB_65_2024-2025_FinanceCalendar_Allison.pdf" TargetMode="External"/><Relationship Id="rId9"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ctreasurer.com/divisions/state-and-local-government-finance/lgc/local-government-commission"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ncleg.gov/EnactedLegislation/Statutes/PDF/BySection/Chapter_159/GS_159-13.pdf"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hyperlink" Target="https://ncleg.gov/EnactedLegislation/Statutes/PDF/BySection/Chapter_159/GS_159-136.pdf" TargetMode="External"/><Relationship Id="rId3" Type="http://schemas.openxmlformats.org/officeDocument/2006/relationships/image" Target="../media/image58.png"/><Relationship Id="rId7" Type="http://schemas.openxmlformats.org/officeDocument/2006/relationships/hyperlink" Target="https://ncleg.gov/EnactedLegislation/Statutes/PDF/BySection/Chapter_159/GS_159-35.pdf"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mailto:LGC131@nctreasurer.com" TargetMode="External"/><Relationship Id="rId5" Type="http://schemas.openxmlformats.org/officeDocument/2006/relationships/hyperlink" Target="mailto:LGC129@nctreasurer.com" TargetMode="External"/><Relationship Id="rId4" Type="http://schemas.openxmlformats.org/officeDocument/2006/relationships/image" Target="../media/image59.svg"/></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nctreasurer.com/documents/files/slgfd/sample-debt-management-policy-exhibit-f/download?attachment"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nctreasurer.com/divisions/state-and-local-government-finance/lgc/local-debt-management/applying-debt#LGCApproval-419" TargetMode="External"/><Relationship Id="rId7" Type="http://schemas.openxmlformats.org/officeDocument/2006/relationships/hyperlink" Target="https://ncleg.gov/EnactedLegislation/Statutes/PDF/BySection/Chapter_159/GS_159-153.pdf" TargetMode="External"/><Relationship Id="rId2" Type="http://schemas.openxmlformats.org/officeDocument/2006/relationships/hyperlink" Target="https://slg-document-portal.powerappsportals.us/LGCDebtApproval/" TargetMode="External"/><Relationship Id="rId1" Type="http://schemas.openxmlformats.org/officeDocument/2006/relationships/slideLayout" Target="../slideLayouts/slideLayout2.xml"/><Relationship Id="rId6" Type="http://schemas.openxmlformats.org/officeDocument/2006/relationships/hyperlink" Target="https://ncleg.gov/EnactedLegislation/Statutes/PDF/BySection/Chapter_159/GS_159-51.pdf" TargetMode="External"/><Relationship Id="rId5" Type="http://schemas.openxmlformats.org/officeDocument/2006/relationships/image" Target="../media/image61.jp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hyperlink" Target="https://www.nctreasurer.com/documents/files/slgfdlgc/guidelines-review-and-approval-debt-applications/download?attachment"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hyperlink" Target="https://www.nctreasurer.com/divisions/state-and-local-government-finance/lgc/local-debt-management/applying-debt#ApplicationandAuditDeadlines-422"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www.nctreasurer.com/divisions/state-and-local-government-finance/lgc/local-fiscal-management/annual-audit/financial-performance-indicators-concern" TargetMode="External"/><Relationship Id="rId3" Type="http://schemas.openxmlformats.org/officeDocument/2006/relationships/hyperlink" Target="https://www.nctreasurer.com/divisions/state-and-local-government-finance/lgc/data-and-reports" TargetMode="External"/><Relationship Id="rId7" Type="http://schemas.openxmlformats.org/officeDocument/2006/relationships/hyperlink" Target="https://www.nctreasurer.com/documents/files/slgfdlgc/guidelines-review-and-approval-debt-applications/download?attachment"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slg-document-portal.powerappsportals.us/LGCDebtApproval/" TargetMode="External"/><Relationship Id="rId5" Type="http://schemas.openxmlformats.org/officeDocument/2006/relationships/hyperlink" Target="https://www.nctreasurer.com/divisions/state-and-local-government-finance/lgc/local-debt-management/applying-debt" TargetMode="External"/><Relationship Id="rId10" Type="http://schemas.openxmlformats.org/officeDocument/2006/relationships/hyperlink" Target="https://canons.sog.unc.edu/2023/07/how-often-do-local-general-obligation-bond-referenda-succeed-in-north-carolina/" TargetMode="External"/><Relationship Id="rId4" Type="http://schemas.openxmlformats.org/officeDocument/2006/relationships/hyperlink" Target="https://www.nctreasurer.com/documents/files/slgfd/sample-debt-management-policy-exhibit-f/download?attachment" TargetMode="External"/><Relationship Id="rId9" Type="http://schemas.openxmlformats.org/officeDocument/2006/relationships/hyperlink" Target="https://canons.sog.unc.edu/2022/10/local-government-commission-lgc-approval-of-debt-leases-and-other-contracts-involving-capital-assets-including-recent-changes-related-to-local-governments-on-the-unit-assistance-list/"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www.gfoa.org/best-practices--resources" TargetMode="External"/><Relationship Id="rId13" Type="http://schemas.openxmlformats.org/officeDocument/2006/relationships/hyperlink" Target="https://www.nctreasurer.com/state-and-local-government-finance-division/local-government-commission/memo-document?field_document_entity_terms_target_id=All&amp;field_document_entity_terms_target_id_1=52&amp;combine=" TargetMode="External"/><Relationship Id="rId3" Type="http://schemas.openxmlformats.org/officeDocument/2006/relationships/hyperlink" Target="https://ncfinanceconnect.com/" TargetMode="External"/><Relationship Id="rId7" Type="http://schemas.openxmlformats.org/officeDocument/2006/relationships/hyperlink" Target="https://www.ncacc.org/" TargetMode="External"/><Relationship Id="rId12" Type="http://schemas.openxmlformats.org/officeDocument/2006/relationships/hyperlink" Target="https://www.nctreasurer.com/divisions/state-and-local-government-finance/lgc/balance-sheet" TargetMode="External"/><Relationship Id="rId2" Type="http://schemas.openxmlformats.org/officeDocument/2006/relationships/hyperlink" Target="https://www.sog.unc.edu/" TargetMode="External"/><Relationship Id="rId1" Type="http://schemas.openxmlformats.org/officeDocument/2006/relationships/slideLayout" Target="../slideLayouts/slideLayout2.xml"/><Relationship Id="rId6" Type="http://schemas.openxmlformats.org/officeDocument/2006/relationships/hyperlink" Target="https://www.nclm.org/" TargetMode="External"/><Relationship Id="rId11" Type="http://schemas.openxmlformats.org/officeDocument/2006/relationships/hyperlink" Target="https://www.nctreasurer.com/divisions/state-and-local-government-finance/local-government-commission" TargetMode="External"/><Relationship Id="rId5" Type="http://schemas.openxmlformats.org/officeDocument/2006/relationships/hyperlink" Target="https://view.officeapps.live.com/op/embed.aspx?src=https://ncfinanceconnect.com/wp-content/uploads/2024/07/Local-Government-Finance-101.pptx" TargetMode="External"/><Relationship Id="rId10" Type="http://schemas.openxmlformats.org/officeDocument/2006/relationships/image" Target="../media/image10.png"/><Relationship Id="rId4" Type="http://schemas.openxmlformats.org/officeDocument/2006/relationships/hyperlink" Target="https://www.sog.unc.edu/sites/default/files/reports/LFB_65_2024-2025_FinanceCalendar_Allison.pdf" TargetMode="Externa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C9BFE2-7F27-AE62-3C77-8084D588B494}"/>
              </a:ext>
              <a:ext uri="{C183D7F6-B498-43B3-948B-1728B52AA6E4}">
                <adec:decorative xmlns:adec="http://schemas.microsoft.com/office/drawing/2017/decorative" val="1"/>
              </a:ext>
            </a:extLst>
          </p:cNvPr>
          <p:cNvSpPr/>
          <p:nvPr/>
        </p:nvSpPr>
        <p:spPr>
          <a:xfrm>
            <a:off x="-47273" y="2"/>
            <a:ext cx="12239273" cy="6857998"/>
          </a:xfrm>
          <a:prstGeom prst="rect">
            <a:avLst/>
          </a:prstGeom>
          <a:solidFill>
            <a:srgbClr val="002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613EEF3-F486-9DD5-5335-D21E2F321D41}"/>
              </a:ext>
              <a:ext uri="{C183D7F6-B498-43B3-948B-1728B52AA6E4}">
                <adec:decorative xmlns:adec="http://schemas.microsoft.com/office/drawing/2017/decorative" val="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 t="26731" r="32940" b="6536"/>
          <a:stretch/>
        </p:blipFill>
        <p:spPr>
          <a:xfrm>
            <a:off x="-47274" y="0"/>
            <a:ext cx="12239273" cy="6858000"/>
          </a:xfrm>
          <a:prstGeom prst="rect">
            <a:avLst/>
          </a:prstGeom>
        </p:spPr>
      </p:pic>
      <p:pic>
        <p:nvPicPr>
          <p:cNvPr id="6" name="Picture 5" descr="Logo and seal of the North Carolina Department of State Treasurer ">
            <a:extLst>
              <a:ext uri="{FF2B5EF4-FFF2-40B4-BE49-F238E27FC236}">
                <a16:creationId xmlns:a16="http://schemas.microsoft.com/office/drawing/2014/main" id="{63042335-DF96-8F2A-AF87-745136E8490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55" y="580963"/>
            <a:ext cx="12984709" cy="2289637"/>
          </a:xfrm>
          <a:prstGeom prst="rect">
            <a:avLst/>
          </a:prstGeom>
        </p:spPr>
      </p:pic>
      <p:sp>
        <p:nvSpPr>
          <p:cNvPr id="2" name="Title 1">
            <a:extLst>
              <a:ext uri="{FF2B5EF4-FFF2-40B4-BE49-F238E27FC236}">
                <a16:creationId xmlns:a16="http://schemas.microsoft.com/office/drawing/2014/main" id="{EDC8F94F-2979-60B7-8CE4-A18DBF355EEE}"/>
              </a:ext>
            </a:extLst>
          </p:cNvPr>
          <p:cNvSpPr txBox="1">
            <a:spLocks noGrp="1"/>
          </p:cNvSpPr>
          <p:nvPr>
            <p:ph type="title" idx="4294967295"/>
          </p:nvPr>
        </p:nvSpPr>
        <p:spPr>
          <a:xfrm>
            <a:off x="447181" y="2843151"/>
            <a:ext cx="11297636"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mn-lt"/>
                <a:ea typeface="+mn-ea"/>
                <a:cs typeface="+mn-cs"/>
              </a:rPr>
              <a:t>Module 1:</a:t>
            </a:r>
            <a:br>
              <a:rPr kumimoji="0" lang="en-US" sz="5400" b="0" i="0" u="none" strike="noStrike" kern="1200" cap="none" spc="0" normalizeH="0" baseline="0" noProof="0" dirty="0">
                <a:ln>
                  <a:noFill/>
                </a:ln>
                <a:solidFill>
                  <a:schemeClr val="bg1"/>
                </a:solidFill>
                <a:effectLst/>
                <a:uLnTx/>
                <a:uFillTx/>
                <a:latin typeface="+mn-lt"/>
                <a:ea typeface="+mn-ea"/>
                <a:cs typeface="+mn-cs"/>
              </a:rPr>
            </a:br>
            <a:r>
              <a:rPr kumimoji="0" lang="en-US" sz="5400" b="0" i="0" u="none" strike="noStrike" kern="1200" cap="none" spc="0" normalizeH="0" baseline="0" noProof="0" dirty="0">
                <a:ln>
                  <a:noFill/>
                </a:ln>
                <a:solidFill>
                  <a:schemeClr val="bg1"/>
                </a:solidFill>
                <a:effectLst/>
                <a:uLnTx/>
                <a:uFillTx/>
                <a:latin typeface="+mn-lt"/>
                <a:ea typeface="+mn-ea"/>
                <a:cs typeface="+mn-cs"/>
              </a:rPr>
              <a:t>Responsibilities of Board Members &amp; Introduction to Local Government Commission</a:t>
            </a:r>
          </a:p>
        </p:txBody>
      </p:sp>
      <p:sp>
        <p:nvSpPr>
          <p:cNvPr id="3" name="TextBox 2">
            <a:extLst>
              <a:ext uri="{FF2B5EF4-FFF2-40B4-BE49-F238E27FC236}">
                <a16:creationId xmlns:a16="http://schemas.microsoft.com/office/drawing/2014/main" id="{3FD35A20-810A-4862-2D96-C61EF6039A7A}"/>
              </a:ext>
            </a:extLst>
          </p:cNvPr>
          <p:cNvSpPr txBox="1"/>
          <p:nvPr/>
        </p:nvSpPr>
        <p:spPr>
          <a:xfrm>
            <a:off x="0" y="6384414"/>
            <a:ext cx="2354633" cy="400110"/>
          </a:xfrm>
          <a:prstGeom prst="rect">
            <a:avLst/>
          </a:prstGeom>
          <a:noFill/>
        </p:spPr>
        <p:txBody>
          <a:bodyPr wrap="square" rtlCol="0">
            <a:spAutoFit/>
          </a:bodyPr>
          <a:lstStyle/>
          <a:p>
            <a:pPr algn="ctr"/>
            <a:r>
              <a:rPr lang="en-US" sz="2000" dirty="0">
                <a:solidFill>
                  <a:schemeClr val="bg1"/>
                </a:solidFill>
              </a:rPr>
              <a:t>Revised March 2025</a:t>
            </a:r>
          </a:p>
        </p:txBody>
      </p:sp>
      <p:sp>
        <p:nvSpPr>
          <p:cNvPr id="4" name="Slide Number Placeholder 3">
            <a:extLst>
              <a:ext uri="{FF2B5EF4-FFF2-40B4-BE49-F238E27FC236}">
                <a16:creationId xmlns:a16="http://schemas.microsoft.com/office/drawing/2014/main" id="{886AB6B4-7D92-7987-4931-DC2F39C53E65}"/>
              </a:ext>
            </a:extLst>
          </p:cNvPr>
          <p:cNvSpPr>
            <a:spLocks noGrp="1"/>
          </p:cNvSpPr>
          <p:nvPr>
            <p:ph type="sldNum" sz="quarter" idx="12"/>
          </p:nvPr>
        </p:nvSpPr>
        <p:spPr/>
        <p:txBody>
          <a:bodyPr/>
          <a:lstStyle/>
          <a:p>
            <a:fld id="{D0A0CA5A-5976-4C5C-8430-DE8EEFD09A73}" type="slidenum">
              <a:rPr lang="en-US" smtClean="0"/>
              <a:t>1</a:t>
            </a:fld>
            <a:endParaRPr lang="en-US" dirty="0"/>
          </a:p>
        </p:txBody>
      </p:sp>
    </p:spTree>
    <p:extLst>
      <p:ext uri="{BB962C8B-B14F-4D97-AF65-F5344CB8AC3E}">
        <p14:creationId xmlns:p14="http://schemas.microsoft.com/office/powerpoint/2010/main" val="157548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5795681" cy="1156273"/>
          </a:xfrm>
        </p:spPr>
        <p:txBody>
          <a:bodyPr>
            <a:normAutofit/>
          </a:bodyPr>
          <a:lstStyle/>
          <a:p>
            <a:r>
              <a:rPr lang="en-US" sz="4400" dirty="0">
                <a:solidFill>
                  <a:srgbClr val="00247D"/>
                </a:solidFill>
                <a:latin typeface="Calibri Light" panose="020F0302020204030204"/>
                <a:ea typeface="+mj-ea"/>
                <a:cs typeface="+mj-cs"/>
              </a:rPr>
              <a:t>LGC Staff</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312828" y="2896730"/>
            <a:ext cx="6534659" cy="3293054"/>
          </a:xfrm>
        </p:spPr>
        <p:txBody>
          <a:bodyPr>
            <a:normAutofit/>
          </a:bodyPr>
          <a:lstStyle/>
          <a:p>
            <a:pPr marL="228600" lvl="0" indent="-228600">
              <a:lnSpc>
                <a:spcPct val="90000"/>
              </a:lnSpc>
              <a:spcBef>
                <a:spcPts val="1000"/>
              </a:spcBef>
              <a:buFont typeface="Arial" panose="020B0604020202020204" pitchFamily="34" charset="0"/>
              <a:buChar char="•"/>
            </a:pPr>
            <a:r>
              <a:rPr lang="en-US" dirty="0">
                <a:solidFill>
                  <a:srgbClr val="00247D"/>
                </a:solidFill>
              </a:rPr>
              <a:t>The LGC is staffed by employees of the </a:t>
            </a:r>
            <a:r>
              <a:rPr lang="en-US" b="1" dirty="0">
                <a:solidFill>
                  <a:srgbClr val="00247D"/>
                </a:solidFill>
              </a:rPr>
              <a:t>State and Local Government Finance Division </a:t>
            </a:r>
            <a:r>
              <a:rPr lang="en-US" dirty="0">
                <a:solidFill>
                  <a:srgbClr val="00247D"/>
                </a:solidFill>
              </a:rPr>
              <a:t>(SLGFD) within the Department of State Treasurer (DST). </a:t>
            </a:r>
          </a:p>
          <a:p>
            <a:pPr marL="228600" lvl="0" indent="-228600">
              <a:lnSpc>
                <a:spcPct val="90000"/>
              </a:lnSpc>
              <a:spcBef>
                <a:spcPts val="1000"/>
              </a:spcBef>
              <a:buFont typeface="Arial" panose="020B0604020202020204" pitchFamily="34" charset="0"/>
              <a:buChar char="•"/>
            </a:pPr>
            <a:r>
              <a:rPr lang="en-US" dirty="0">
                <a:solidFill>
                  <a:srgbClr val="00247D"/>
                </a:solidFill>
              </a:rPr>
              <a:t>LGC staff work hard to assist the LGC and units of local government across the state.</a:t>
            </a: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68044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1" name="Content Placeholder 2">
            <a:extLst>
              <a:ext uri="{FF2B5EF4-FFF2-40B4-BE49-F238E27FC236}">
                <a16:creationId xmlns:a16="http://schemas.microsoft.com/office/drawing/2014/main" id="{A1862B93-67B3-4FAC-9A81-EF853DBC50B2}"/>
              </a:ext>
            </a:extLst>
          </p:cNvPr>
          <p:cNvSpPr txBox="1">
            <a:spLocks/>
          </p:cNvSpPr>
          <p:nvPr/>
        </p:nvSpPr>
        <p:spPr>
          <a:xfrm>
            <a:off x="7313990" y="2504342"/>
            <a:ext cx="4768281" cy="397743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247D"/>
                </a:solidFill>
              </a:rPr>
              <a:t>LGC staff provide:</a:t>
            </a:r>
          </a:p>
          <a:p>
            <a:pPr lvl="1">
              <a:spcBef>
                <a:spcPts val="1000"/>
              </a:spcBef>
            </a:pPr>
            <a:r>
              <a:rPr lang="en-US" sz="2800" dirty="0">
                <a:solidFill>
                  <a:srgbClr val="00247D"/>
                </a:solidFill>
              </a:rPr>
              <a:t>Expert assistance to units as needed.</a:t>
            </a:r>
          </a:p>
          <a:p>
            <a:pPr lvl="1">
              <a:spcBef>
                <a:spcPts val="1000"/>
              </a:spcBef>
            </a:pPr>
            <a:r>
              <a:rPr lang="en-US" sz="2800" dirty="0">
                <a:solidFill>
                  <a:srgbClr val="00247D"/>
                </a:solidFill>
              </a:rPr>
              <a:t>In-person and virtual education/training for local officials.</a:t>
            </a:r>
          </a:p>
          <a:p>
            <a:pPr lvl="1">
              <a:spcBef>
                <a:spcPts val="1000"/>
              </a:spcBef>
            </a:pPr>
            <a:r>
              <a:rPr lang="en-US" sz="2800" dirty="0">
                <a:solidFill>
                  <a:srgbClr val="00247D"/>
                </a:solidFill>
              </a:rPr>
              <a:t>Up-to-date guidance on local government finance via </a:t>
            </a:r>
            <a:r>
              <a:rPr lang="en-US" sz="2800" dirty="0">
                <a:solidFill>
                  <a:srgbClr val="00247D"/>
                </a:solidFill>
                <a:hlinkClick r:id="rId3"/>
              </a:rPr>
              <a:t>memos</a:t>
            </a:r>
            <a:r>
              <a:rPr lang="en-US" sz="2800" dirty="0">
                <a:solidFill>
                  <a:srgbClr val="00247D"/>
                </a:solidFill>
              </a:rPr>
              <a:t> and </a:t>
            </a:r>
            <a:r>
              <a:rPr lang="en-US" sz="2800" dirty="0">
                <a:solidFill>
                  <a:srgbClr val="00247D"/>
                </a:solidFill>
                <a:hlinkClick r:id="rId4"/>
              </a:rPr>
              <a:t>blog posts</a:t>
            </a:r>
            <a:r>
              <a:rPr lang="en-US" sz="2800" dirty="0">
                <a:solidFill>
                  <a:srgbClr val="00247D"/>
                </a:solidFill>
              </a:rPr>
              <a:t>.</a:t>
            </a:r>
          </a:p>
          <a:p>
            <a:pPr lvl="1">
              <a:spcBef>
                <a:spcPts val="1000"/>
              </a:spcBef>
            </a:pPr>
            <a:r>
              <a:rPr lang="en-US" sz="2800" dirty="0">
                <a:solidFill>
                  <a:srgbClr val="00247D"/>
                </a:solidFill>
              </a:rPr>
              <a:t>Helpful information and resources on the </a:t>
            </a:r>
            <a:r>
              <a:rPr lang="en-US" sz="2800" dirty="0">
                <a:solidFill>
                  <a:srgbClr val="00247D"/>
                </a:solidFill>
                <a:hlinkClick r:id="rId5"/>
              </a:rPr>
              <a:t>LGC website</a:t>
            </a:r>
            <a:r>
              <a:rPr lang="en-US" sz="2800" dirty="0">
                <a:solidFill>
                  <a:srgbClr val="00247D"/>
                </a:solidFill>
              </a:rPr>
              <a:t>.</a:t>
            </a:r>
          </a:p>
          <a:p>
            <a:pPr lvl="1">
              <a:spcBef>
                <a:spcPts val="1000"/>
              </a:spcBef>
            </a:pPr>
            <a:endParaRPr lang="en-US" sz="2800" dirty="0">
              <a:solidFill>
                <a:srgbClr val="00247D"/>
              </a:solidFill>
            </a:endParaRPr>
          </a:p>
          <a:p>
            <a:pPr lvl="1">
              <a:spcBef>
                <a:spcPts val="1000"/>
              </a:spcBef>
            </a:pPr>
            <a:endParaRPr lang="en-US" sz="2800" dirty="0">
              <a:solidFill>
                <a:srgbClr val="00247D"/>
              </a:solidFill>
            </a:endParaRPr>
          </a:p>
          <a:p>
            <a:pPr lvl="1">
              <a:spcBef>
                <a:spcPts val="1000"/>
              </a:spcBef>
            </a:pPr>
            <a:endParaRPr lang="en-US" sz="2800" dirty="0">
              <a:solidFill>
                <a:srgbClr val="00247D"/>
              </a:solidFill>
            </a:endParaRPr>
          </a:p>
          <a:p>
            <a:pPr marL="914400" lvl="1" indent="-457200">
              <a:spcBef>
                <a:spcPts val="1000"/>
              </a:spcBef>
              <a:buFont typeface="+mj-lt"/>
              <a:buAutoNum type="arabicPeriod"/>
            </a:pPr>
            <a:endParaRPr lang="en-US" sz="2800" dirty="0">
              <a:solidFill>
                <a:srgbClr val="00247D"/>
              </a:solidFill>
            </a:endParaRPr>
          </a:p>
          <a:p>
            <a:pPr marL="914400" lvl="1" indent="-457200">
              <a:spcBef>
                <a:spcPts val="1000"/>
              </a:spcBef>
              <a:buFont typeface="+mj-lt"/>
              <a:buAutoNum type="arabicPeriod"/>
            </a:pPr>
            <a:endParaRPr lang="en-US" sz="2800" dirty="0">
              <a:solidFill>
                <a:srgbClr val="00247D"/>
              </a:solidFill>
            </a:endParaRPr>
          </a:p>
        </p:txBody>
      </p:sp>
      <p:cxnSp>
        <p:nvCxnSpPr>
          <p:cNvPr id="12" name="Straight Connector 11">
            <a:extLst>
              <a:ext uri="{FF2B5EF4-FFF2-40B4-BE49-F238E27FC236}">
                <a16:creationId xmlns:a16="http://schemas.microsoft.com/office/drawing/2014/main" id="{4F88C773-78FD-6195-C737-0D91F505C28A}"/>
              </a:ext>
              <a:ext uri="{C183D7F6-B498-43B3-948B-1728B52AA6E4}">
                <adec:decorative xmlns:adec="http://schemas.microsoft.com/office/drawing/2017/decorative" val="1"/>
              </a:ext>
            </a:extLst>
          </p:cNvPr>
          <p:cNvCxnSpPr>
            <a:cxnSpLocks/>
          </p:cNvCxnSpPr>
          <p:nvPr/>
        </p:nvCxnSpPr>
        <p:spPr>
          <a:xfrm>
            <a:off x="7080739" y="2896730"/>
            <a:ext cx="0" cy="2638034"/>
          </a:xfrm>
          <a:prstGeom prst="line">
            <a:avLst/>
          </a:prstGeom>
          <a:ln/>
        </p:spPr>
        <p:style>
          <a:lnRef idx="1">
            <a:schemeClr val="accent2"/>
          </a:lnRef>
          <a:fillRef idx="0">
            <a:schemeClr val="accent2"/>
          </a:fillRef>
          <a:effectRef idx="0">
            <a:schemeClr val="accent2"/>
          </a:effectRef>
          <a:fontRef idx="minor">
            <a:schemeClr val="tx1"/>
          </a:fontRef>
        </p:style>
      </p:cxnSp>
      <p:sp>
        <p:nvSpPr>
          <p:cNvPr id="10" name="Slide Number Placeholder 9">
            <a:extLst>
              <a:ext uri="{FF2B5EF4-FFF2-40B4-BE49-F238E27FC236}">
                <a16:creationId xmlns:a16="http://schemas.microsoft.com/office/drawing/2014/main" id="{2EF5628F-0851-2238-BFC1-0CDD62CC7523}"/>
              </a:ext>
            </a:extLst>
          </p:cNvPr>
          <p:cNvSpPr>
            <a:spLocks noGrp="1"/>
          </p:cNvSpPr>
          <p:nvPr>
            <p:ph type="sldNum" sz="quarter" idx="12"/>
          </p:nvPr>
        </p:nvSpPr>
        <p:spPr/>
        <p:txBody>
          <a:bodyPr/>
          <a:lstStyle/>
          <a:p>
            <a:fld id="{D0A0CA5A-5976-4C5C-8430-DE8EEFD09A73}" type="slidenum">
              <a:rPr lang="en-US" smtClean="0"/>
              <a:t>10</a:t>
            </a:fld>
            <a:endParaRPr lang="en-US"/>
          </a:p>
        </p:txBody>
      </p:sp>
    </p:spTree>
    <p:extLst>
      <p:ext uri="{BB962C8B-B14F-4D97-AF65-F5344CB8AC3E}">
        <p14:creationId xmlns:p14="http://schemas.microsoft.com/office/powerpoint/2010/main" val="31456311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Quiz: Module 7</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636775"/>
            <a:ext cx="5907833" cy="3433763"/>
          </a:xfrm>
        </p:spPr>
        <p:txBody>
          <a:bodyPr>
            <a:normAutofit/>
          </a:bodyPr>
          <a:lstStyle/>
          <a:p>
            <a:pPr marL="514350" indent="-514350">
              <a:lnSpc>
                <a:spcPct val="90000"/>
              </a:lnSpc>
              <a:spcBef>
                <a:spcPts val="1000"/>
              </a:spcBef>
              <a:buFont typeface="+mj-lt"/>
              <a:buAutoNum type="arabicPeriod"/>
            </a:pPr>
            <a:r>
              <a:rPr lang="en-US" sz="2800" dirty="0">
                <a:solidFill>
                  <a:srgbClr val="00247D"/>
                </a:solidFill>
              </a:rPr>
              <a:t>What is a tool that can be used to leverage available resources?</a:t>
            </a:r>
          </a:p>
          <a:p>
            <a:pPr marL="514350" indent="-514350">
              <a:lnSpc>
                <a:spcPct val="90000"/>
              </a:lnSpc>
              <a:spcBef>
                <a:spcPts val="1000"/>
              </a:spcBef>
              <a:buFont typeface="+mj-lt"/>
              <a:buAutoNum type="arabicPeriod"/>
            </a:pPr>
            <a:r>
              <a:rPr lang="en-US" sz="2800" dirty="0">
                <a:solidFill>
                  <a:srgbClr val="00247D"/>
                </a:solidFill>
              </a:rPr>
              <a:t>Does debt service have to be included in the budget?</a:t>
            </a:r>
          </a:p>
          <a:p>
            <a:pPr marL="514350" indent="-514350">
              <a:lnSpc>
                <a:spcPct val="90000"/>
              </a:lnSpc>
              <a:spcBef>
                <a:spcPts val="1000"/>
              </a:spcBef>
              <a:buFont typeface="+mj-lt"/>
              <a:buAutoNum type="arabicPeriod"/>
            </a:pPr>
            <a:r>
              <a:rPr lang="en-US" sz="2800" dirty="0">
                <a:solidFill>
                  <a:srgbClr val="00247D"/>
                </a:solidFill>
              </a:rPr>
              <a:t>What is one thing a good debt policy should include?</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The word &quot;quiz&quot; spelled out in block capital letters on a starburst background">
            <a:extLst>
              <a:ext uri="{FF2B5EF4-FFF2-40B4-BE49-F238E27FC236}">
                <a16:creationId xmlns:a16="http://schemas.microsoft.com/office/drawing/2014/main" id="{F2FFF942-9903-D668-63EC-5F6E71FC2135}"/>
              </a:ext>
            </a:extLst>
          </p:cNvPr>
          <p:cNvPicPr>
            <a:picLocks noChangeAspect="1"/>
          </p:cNvPicPr>
          <p:nvPr/>
        </p:nvPicPr>
        <p:blipFill>
          <a:blip r:embed="rId3"/>
          <a:stretch>
            <a:fillRect/>
          </a:stretch>
        </p:blipFill>
        <p:spPr>
          <a:xfrm>
            <a:off x="7323994" y="2423707"/>
            <a:ext cx="3752744" cy="2289810"/>
          </a:xfrm>
          <a:prstGeom prst="rect">
            <a:avLst/>
          </a:prstGeom>
        </p:spPr>
      </p:pic>
      <p:sp>
        <p:nvSpPr>
          <p:cNvPr id="9" name="Slide Number Placeholder 8">
            <a:extLst>
              <a:ext uri="{FF2B5EF4-FFF2-40B4-BE49-F238E27FC236}">
                <a16:creationId xmlns:a16="http://schemas.microsoft.com/office/drawing/2014/main" id="{CC0B892E-765F-91DB-675F-ADF25D94C72F}"/>
              </a:ext>
            </a:extLst>
          </p:cNvPr>
          <p:cNvSpPr>
            <a:spLocks noGrp="1"/>
          </p:cNvSpPr>
          <p:nvPr>
            <p:ph type="sldNum" sz="quarter" idx="12"/>
          </p:nvPr>
        </p:nvSpPr>
        <p:spPr/>
        <p:txBody>
          <a:bodyPr/>
          <a:lstStyle/>
          <a:p>
            <a:fld id="{D0A0CA5A-5976-4C5C-8430-DE8EEFD09A73}" type="slidenum">
              <a:rPr lang="en-US" smtClean="0"/>
              <a:t>100</a:t>
            </a:fld>
            <a:endParaRPr lang="en-US"/>
          </a:p>
        </p:txBody>
      </p:sp>
    </p:spTree>
    <p:extLst>
      <p:ext uri="{BB962C8B-B14F-4D97-AF65-F5344CB8AC3E}">
        <p14:creationId xmlns:p14="http://schemas.microsoft.com/office/powerpoint/2010/main" val="26379416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C9BFE2-7F27-AE62-3C77-8084D588B494}"/>
              </a:ext>
              <a:ext uri="{C183D7F6-B498-43B3-948B-1728B52AA6E4}">
                <adec:decorative xmlns:adec="http://schemas.microsoft.com/office/drawing/2017/decorative" val="1"/>
              </a:ext>
            </a:extLst>
          </p:cNvPr>
          <p:cNvSpPr/>
          <p:nvPr/>
        </p:nvSpPr>
        <p:spPr>
          <a:xfrm>
            <a:off x="-47273" y="2"/>
            <a:ext cx="12239273" cy="6857998"/>
          </a:xfrm>
          <a:prstGeom prst="rect">
            <a:avLst/>
          </a:prstGeom>
          <a:solidFill>
            <a:srgbClr val="002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613EEF3-F486-9DD5-5335-D21E2F321D41}"/>
              </a:ext>
              <a:ext uri="{C183D7F6-B498-43B3-948B-1728B52AA6E4}">
                <adec:decorative xmlns:adec="http://schemas.microsoft.com/office/drawing/2017/decorative" val="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 t="26731" r="32940" b="6536"/>
          <a:stretch/>
        </p:blipFill>
        <p:spPr>
          <a:xfrm>
            <a:off x="-47274" y="0"/>
            <a:ext cx="12239273" cy="6858000"/>
          </a:xfrm>
          <a:prstGeom prst="rect">
            <a:avLst/>
          </a:prstGeom>
        </p:spPr>
      </p:pic>
      <p:pic>
        <p:nvPicPr>
          <p:cNvPr id="6" name="Picture 5">
            <a:extLst>
              <a:ext uri="{FF2B5EF4-FFF2-40B4-BE49-F238E27FC236}">
                <a16:creationId xmlns:a16="http://schemas.microsoft.com/office/drawing/2014/main" id="{63042335-DF96-8F2A-AF87-745136E849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55" y="1595718"/>
            <a:ext cx="12984709" cy="2289637"/>
          </a:xfrm>
          <a:prstGeom prst="rect">
            <a:avLst/>
          </a:prstGeom>
        </p:spPr>
      </p:pic>
      <p:sp>
        <p:nvSpPr>
          <p:cNvPr id="2" name="Title 1">
            <a:extLst>
              <a:ext uri="{FF2B5EF4-FFF2-40B4-BE49-F238E27FC236}">
                <a16:creationId xmlns:a16="http://schemas.microsoft.com/office/drawing/2014/main" id="{F78F6DEE-2A37-D415-75F8-5BF6F7003FF1}"/>
              </a:ext>
            </a:extLst>
          </p:cNvPr>
          <p:cNvSpPr txBox="1">
            <a:spLocks noGrp="1"/>
          </p:cNvSpPr>
          <p:nvPr>
            <p:ph type="title" idx="4294967295"/>
          </p:nvPr>
        </p:nvSpPr>
        <p:spPr>
          <a:xfrm>
            <a:off x="1702324" y="3885355"/>
            <a:ext cx="874007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mn-lt"/>
                <a:ea typeface="+mn-ea"/>
                <a:cs typeface="+mn-cs"/>
              </a:rPr>
              <a:t>Module 8:</a:t>
            </a:r>
            <a:br>
              <a:rPr kumimoji="0" lang="en-US" sz="5400" b="0" i="0" u="none" strike="noStrike" kern="1200" cap="none" spc="0" normalizeH="0" baseline="0" noProof="0" dirty="0">
                <a:ln>
                  <a:noFill/>
                </a:ln>
                <a:solidFill>
                  <a:schemeClr val="bg1"/>
                </a:solidFill>
                <a:effectLst/>
                <a:uLnTx/>
                <a:uFillTx/>
                <a:latin typeface="+mn-lt"/>
                <a:ea typeface="+mn-ea"/>
                <a:cs typeface="+mn-cs"/>
              </a:rPr>
            </a:br>
            <a:r>
              <a:rPr kumimoji="0" lang="en-US" sz="5400" b="0" i="0" u="none" strike="noStrike" kern="1200" cap="none" spc="0" normalizeH="0" baseline="0" noProof="0" dirty="0">
                <a:ln>
                  <a:noFill/>
                </a:ln>
                <a:solidFill>
                  <a:schemeClr val="bg1"/>
                </a:solidFill>
                <a:effectLst/>
                <a:uLnTx/>
                <a:uFillTx/>
                <a:latin typeface="+mn-lt"/>
                <a:ea typeface="+mn-ea"/>
                <a:cs typeface="+mn-cs"/>
              </a:rPr>
              <a:t>Ethics &amp; Conflicts of Interest</a:t>
            </a:r>
          </a:p>
        </p:txBody>
      </p:sp>
      <p:sp>
        <p:nvSpPr>
          <p:cNvPr id="3" name="TextBox 2">
            <a:extLst>
              <a:ext uri="{FF2B5EF4-FFF2-40B4-BE49-F238E27FC236}">
                <a16:creationId xmlns:a16="http://schemas.microsoft.com/office/drawing/2014/main" id="{EF9C7AF5-DCD6-A7E5-DB67-059455ABD88D}"/>
              </a:ext>
            </a:extLst>
          </p:cNvPr>
          <p:cNvSpPr txBox="1"/>
          <p:nvPr/>
        </p:nvSpPr>
        <p:spPr>
          <a:xfrm>
            <a:off x="0" y="6384414"/>
            <a:ext cx="2354633" cy="400110"/>
          </a:xfrm>
          <a:prstGeom prst="rect">
            <a:avLst/>
          </a:prstGeom>
          <a:noFill/>
        </p:spPr>
        <p:txBody>
          <a:bodyPr wrap="square" rtlCol="0">
            <a:spAutoFit/>
          </a:bodyPr>
          <a:lstStyle/>
          <a:p>
            <a:pPr algn="ctr"/>
            <a:r>
              <a:rPr lang="en-US" sz="2000" dirty="0">
                <a:solidFill>
                  <a:schemeClr val="bg1"/>
                </a:solidFill>
              </a:rPr>
              <a:t>Revised March 2025</a:t>
            </a:r>
          </a:p>
        </p:txBody>
      </p:sp>
      <p:sp>
        <p:nvSpPr>
          <p:cNvPr id="4" name="Slide Number Placeholder 3">
            <a:extLst>
              <a:ext uri="{FF2B5EF4-FFF2-40B4-BE49-F238E27FC236}">
                <a16:creationId xmlns:a16="http://schemas.microsoft.com/office/drawing/2014/main" id="{584BED77-A717-9733-C376-C3F13705D8C9}"/>
              </a:ext>
            </a:extLst>
          </p:cNvPr>
          <p:cNvSpPr>
            <a:spLocks noGrp="1"/>
          </p:cNvSpPr>
          <p:nvPr>
            <p:ph type="sldNum" sz="quarter" idx="12"/>
          </p:nvPr>
        </p:nvSpPr>
        <p:spPr/>
        <p:txBody>
          <a:bodyPr/>
          <a:lstStyle/>
          <a:p>
            <a:fld id="{D0A0CA5A-5976-4C5C-8430-DE8EEFD09A73}" type="slidenum">
              <a:rPr lang="en-US" smtClean="0"/>
              <a:t>101</a:t>
            </a:fld>
            <a:endParaRPr lang="en-US"/>
          </a:p>
        </p:txBody>
      </p:sp>
    </p:spTree>
    <p:extLst>
      <p:ext uri="{BB962C8B-B14F-4D97-AF65-F5344CB8AC3E}">
        <p14:creationId xmlns:p14="http://schemas.microsoft.com/office/powerpoint/2010/main" val="24701628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Disclaimer</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1" y="2636774"/>
            <a:ext cx="10171670" cy="3914881"/>
          </a:xfrm>
        </p:spPr>
        <p:txBody>
          <a:bodyPr>
            <a:normAutofit/>
          </a:bodyPr>
          <a:lstStyle/>
          <a:p>
            <a:pPr marL="0" lvl="0" indent="0">
              <a:lnSpc>
                <a:spcPct val="90000"/>
              </a:lnSpc>
              <a:spcBef>
                <a:spcPts val="1000"/>
              </a:spcBef>
              <a:spcAft>
                <a:spcPts val="1000"/>
              </a:spcAft>
              <a:buNone/>
            </a:pPr>
            <a:r>
              <a:rPr lang="en-US" sz="2400" dirty="0">
                <a:solidFill>
                  <a:srgbClr val="00247D"/>
                </a:solidFill>
              </a:rPr>
              <a:t>Please note that neither the Local Government Commission (LGC) nor the State and Local Government Finance Division (SLGFD) play any role in implementing, enforcing, or interpreting North Carolina ethics laws and guidelines applicable to local elected officials. </a:t>
            </a:r>
          </a:p>
          <a:p>
            <a:pPr marL="0" lvl="0" indent="0">
              <a:lnSpc>
                <a:spcPct val="90000"/>
              </a:lnSpc>
              <a:spcBef>
                <a:spcPts val="1000"/>
              </a:spcBef>
              <a:spcAft>
                <a:spcPts val="1000"/>
              </a:spcAft>
              <a:buNone/>
            </a:pPr>
            <a:r>
              <a:rPr lang="en-US" sz="2400" dirty="0">
                <a:solidFill>
                  <a:srgbClr val="00247D"/>
                </a:solidFill>
              </a:rPr>
              <a:t>This brief module is provided purely to inform local governing board members of their basic responsibilities in the areas of ethics and conflicts of interest. It is not meant to be an exhaustive guide, an authoritative source, or legal advice. </a:t>
            </a:r>
          </a:p>
          <a:p>
            <a:pPr marL="0" lvl="0" indent="0">
              <a:lnSpc>
                <a:spcPct val="90000"/>
              </a:lnSpc>
              <a:spcBef>
                <a:spcPts val="1000"/>
              </a:spcBef>
              <a:spcAft>
                <a:spcPts val="1000"/>
              </a:spcAft>
              <a:buNone/>
            </a:pPr>
            <a:r>
              <a:rPr lang="en-US" sz="2400" dirty="0">
                <a:solidFill>
                  <a:srgbClr val="00247D"/>
                </a:solidFill>
              </a:rPr>
              <a:t>Please see the resources at the end of the module for additional information, and contact the appropriate organization or authority for guidance related to specific questions/concerns. </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9" name="Slide Number Placeholder 8">
            <a:extLst>
              <a:ext uri="{FF2B5EF4-FFF2-40B4-BE49-F238E27FC236}">
                <a16:creationId xmlns:a16="http://schemas.microsoft.com/office/drawing/2014/main" id="{EB0A8A6D-2402-EB7C-9063-C90DB2861A52}"/>
              </a:ext>
            </a:extLst>
          </p:cNvPr>
          <p:cNvSpPr>
            <a:spLocks noGrp="1"/>
          </p:cNvSpPr>
          <p:nvPr>
            <p:ph type="sldNum" sz="quarter" idx="12"/>
          </p:nvPr>
        </p:nvSpPr>
        <p:spPr/>
        <p:txBody>
          <a:bodyPr/>
          <a:lstStyle/>
          <a:p>
            <a:fld id="{D0A0CA5A-5976-4C5C-8430-DE8EEFD09A73}" type="slidenum">
              <a:rPr lang="en-US" smtClean="0"/>
              <a:t>102</a:t>
            </a:fld>
            <a:endParaRPr lang="en-US"/>
          </a:p>
        </p:txBody>
      </p:sp>
    </p:spTree>
    <p:extLst>
      <p:ext uri="{BB962C8B-B14F-4D97-AF65-F5344CB8AC3E}">
        <p14:creationId xmlns:p14="http://schemas.microsoft.com/office/powerpoint/2010/main" val="28074178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Ethics Requirements </a:t>
            </a:r>
            <a:r>
              <a:rPr lang="en-US" dirty="0">
                <a:solidFill>
                  <a:srgbClr val="00247D"/>
                </a:solidFill>
                <a:latin typeface="Calibri Light" panose="020F0302020204030204"/>
              </a:rPr>
              <a:t>f</a:t>
            </a:r>
            <a:r>
              <a:rPr lang="en-US" sz="4400" dirty="0">
                <a:solidFill>
                  <a:srgbClr val="00247D"/>
                </a:solidFill>
                <a:latin typeface="Calibri Light" panose="020F0302020204030204"/>
                <a:ea typeface="+mj-ea"/>
                <a:cs typeface="+mj-cs"/>
              </a:rPr>
              <a:t>or Local Governing Boards</a:t>
            </a:r>
            <a:endParaRPr lang="en-US" sz="3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63146" y="2872962"/>
            <a:ext cx="5156886" cy="3107709"/>
          </a:xfrm>
        </p:spPr>
        <p:txBody>
          <a:bodyPr>
            <a:normAutofit fontScale="92500" lnSpcReduction="10000"/>
          </a:bodyPr>
          <a:lstStyle/>
          <a:p>
            <a:pPr marL="0" indent="0">
              <a:lnSpc>
                <a:spcPct val="120000"/>
              </a:lnSpc>
              <a:buNone/>
            </a:pPr>
            <a:r>
              <a:rPr lang="en-US" sz="3000" b="1" dirty="0">
                <a:solidFill>
                  <a:srgbClr val="00247D"/>
                </a:solidFill>
              </a:rPr>
              <a:t>North Carolina law requires all governing boards to: </a:t>
            </a:r>
          </a:p>
          <a:p>
            <a:pPr lvl="1">
              <a:lnSpc>
                <a:spcPct val="120000"/>
              </a:lnSpc>
            </a:pPr>
            <a:r>
              <a:rPr lang="en-US" sz="2800" dirty="0">
                <a:solidFill>
                  <a:srgbClr val="00247D"/>
                </a:solidFill>
              </a:rPr>
              <a:t>Adopt a code of ethics.</a:t>
            </a:r>
            <a:r>
              <a:rPr lang="en-US" sz="2800" baseline="30000" dirty="0">
                <a:solidFill>
                  <a:srgbClr val="00247D"/>
                </a:solidFill>
              </a:rPr>
              <a:t>[1]</a:t>
            </a:r>
          </a:p>
          <a:p>
            <a:pPr lvl="1">
              <a:lnSpc>
                <a:spcPct val="120000"/>
              </a:lnSpc>
            </a:pPr>
            <a:r>
              <a:rPr lang="en-US" sz="2800" dirty="0">
                <a:solidFill>
                  <a:srgbClr val="00247D"/>
                </a:solidFill>
              </a:rPr>
              <a:t>Receive ethics training within 12 months of being elected or reelected to office.</a:t>
            </a:r>
            <a:r>
              <a:rPr lang="en-US" sz="2800" baseline="30000" dirty="0">
                <a:solidFill>
                  <a:srgbClr val="00247D"/>
                </a:solidFill>
              </a:rPr>
              <a:t>[2]</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grpSp>
        <p:nvGrpSpPr>
          <p:cNvPr id="30" name="Group 29" descr="Graphic of a man and a woman in business attire with a completed checklist between them">
            <a:extLst>
              <a:ext uri="{FF2B5EF4-FFF2-40B4-BE49-F238E27FC236}">
                <a16:creationId xmlns:a16="http://schemas.microsoft.com/office/drawing/2014/main" id="{CD4958F4-21B3-2353-DA28-069E389F75CC}"/>
              </a:ext>
            </a:extLst>
          </p:cNvPr>
          <p:cNvGrpSpPr/>
          <p:nvPr/>
        </p:nvGrpSpPr>
        <p:grpSpPr>
          <a:xfrm>
            <a:off x="7280715" y="2425568"/>
            <a:ext cx="3617947" cy="1519358"/>
            <a:chOff x="7280715" y="2425568"/>
            <a:chExt cx="3617947" cy="1519358"/>
          </a:xfrm>
        </p:grpSpPr>
        <p:pic>
          <p:nvPicPr>
            <p:cNvPr id="20" name="Graphic 19" descr="Office worker female outline">
              <a:extLst>
                <a:ext uri="{FF2B5EF4-FFF2-40B4-BE49-F238E27FC236}">
                  <a16:creationId xmlns:a16="http://schemas.microsoft.com/office/drawing/2014/main" id="{27D8C166-188D-1716-ED6F-08F5B38D3D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0715" y="2425568"/>
              <a:ext cx="1519358" cy="1519358"/>
            </a:xfrm>
            <a:prstGeom prst="rect">
              <a:avLst/>
            </a:prstGeom>
          </p:spPr>
        </p:pic>
        <p:pic>
          <p:nvPicPr>
            <p:cNvPr id="22" name="Graphic 21" descr="Office worker male outline">
              <a:extLst>
                <a:ext uri="{FF2B5EF4-FFF2-40B4-BE49-F238E27FC236}">
                  <a16:creationId xmlns:a16="http://schemas.microsoft.com/office/drawing/2014/main" id="{586AB592-4AEE-E8D2-11DC-CD78049541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79304" y="2425568"/>
              <a:ext cx="1519358" cy="1519358"/>
            </a:xfrm>
            <a:prstGeom prst="rect">
              <a:avLst/>
            </a:prstGeom>
          </p:spPr>
        </p:pic>
        <p:pic>
          <p:nvPicPr>
            <p:cNvPr id="24" name="Graphic 23" descr="Clipboard Checked with solid fill">
              <a:extLst>
                <a:ext uri="{FF2B5EF4-FFF2-40B4-BE49-F238E27FC236}">
                  <a16:creationId xmlns:a16="http://schemas.microsoft.com/office/drawing/2014/main" id="{1C78BCDB-109E-89C4-45AD-E26C10117C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32489" y="2789473"/>
              <a:ext cx="914400" cy="914400"/>
            </a:xfrm>
            <a:prstGeom prst="rect">
              <a:avLst/>
            </a:prstGeom>
          </p:spPr>
        </p:pic>
      </p:grpSp>
      <p:sp>
        <p:nvSpPr>
          <p:cNvPr id="11" name="TextBox 10">
            <a:extLst>
              <a:ext uri="{FF2B5EF4-FFF2-40B4-BE49-F238E27FC236}">
                <a16:creationId xmlns:a16="http://schemas.microsoft.com/office/drawing/2014/main" id="{230CD2F7-8867-D1A5-7055-070583C599DB}"/>
              </a:ext>
            </a:extLst>
          </p:cNvPr>
          <p:cNvSpPr txBox="1"/>
          <p:nvPr/>
        </p:nvSpPr>
        <p:spPr>
          <a:xfrm>
            <a:off x="6780770" y="4035325"/>
            <a:ext cx="5291781" cy="1892826"/>
          </a:xfrm>
          <a:prstGeom prst="rect">
            <a:avLst/>
          </a:prstGeom>
          <a:noFill/>
        </p:spPr>
        <p:txBody>
          <a:bodyPr wrap="square">
            <a:spAutoFit/>
          </a:bodyPr>
          <a:lstStyle/>
          <a:p>
            <a:pPr>
              <a:lnSpc>
                <a:spcPct val="90000"/>
              </a:lnSpc>
              <a:spcBef>
                <a:spcPts val="1000"/>
              </a:spcBef>
            </a:pPr>
            <a:r>
              <a:rPr lang="en-US" sz="2600" dirty="0">
                <a:solidFill>
                  <a:srgbClr val="00247D"/>
                </a:solidFill>
              </a:rPr>
              <a:t>Elected officials </a:t>
            </a:r>
            <a:r>
              <a:rPr lang="en-US" sz="2600" b="1" dirty="0">
                <a:solidFill>
                  <a:srgbClr val="00247D"/>
                </a:solidFill>
              </a:rPr>
              <a:t>set the tone </a:t>
            </a:r>
            <a:r>
              <a:rPr lang="en-US" sz="2600" dirty="0">
                <a:solidFill>
                  <a:srgbClr val="00247D"/>
                </a:solidFill>
              </a:rPr>
              <a:t>for the organization by carefully adhering to standards of ethical behavior, avoiding impropriety in the exercise of official duties. </a:t>
            </a:r>
          </a:p>
        </p:txBody>
      </p:sp>
      <p:cxnSp>
        <p:nvCxnSpPr>
          <p:cNvPr id="12" name="Straight Connector 11">
            <a:extLst>
              <a:ext uri="{FF2B5EF4-FFF2-40B4-BE49-F238E27FC236}">
                <a16:creationId xmlns:a16="http://schemas.microsoft.com/office/drawing/2014/main" id="{3CD09C0D-5879-F5E3-D8EE-5ABCAA880260}"/>
              </a:ext>
              <a:ext uri="{C183D7F6-B498-43B3-948B-1728B52AA6E4}">
                <adec:decorative xmlns:adec="http://schemas.microsoft.com/office/drawing/2017/decorative" val="1"/>
              </a:ext>
            </a:extLst>
          </p:cNvPr>
          <p:cNvCxnSpPr>
            <a:cxnSpLocks/>
          </p:cNvCxnSpPr>
          <p:nvPr/>
        </p:nvCxnSpPr>
        <p:spPr>
          <a:xfrm>
            <a:off x="6644017" y="4226011"/>
            <a:ext cx="0" cy="1539445"/>
          </a:xfrm>
          <a:prstGeom prst="line">
            <a:avLst/>
          </a:prstGeom>
          <a:ln/>
        </p:spPr>
        <p:style>
          <a:lnRef idx="1">
            <a:schemeClr val="accent2"/>
          </a:lnRef>
          <a:fillRef idx="0">
            <a:schemeClr val="accent2"/>
          </a:fillRef>
          <a:effectRef idx="0">
            <a:schemeClr val="accent2"/>
          </a:effectRef>
          <a:fontRef idx="minor">
            <a:schemeClr val="tx1"/>
          </a:fontRef>
        </p:style>
      </p:cxnSp>
      <p:sp>
        <p:nvSpPr>
          <p:cNvPr id="27" name="Footer Placeholder 14">
            <a:extLst>
              <a:ext uri="{FF2B5EF4-FFF2-40B4-BE49-F238E27FC236}">
                <a16:creationId xmlns:a16="http://schemas.microsoft.com/office/drawing/2014/main" id="{5E82B113-922B-9D6C-8FE8-15045B03E91B}"/>
              </a:ext>
            </a:extLst>
          </p:cNvPr>
          <p:cNvSpPr>
            <a:spLocks noGrp="1"/>
          </p:cNvSpPr>
          <p:nvPr>
            <p:ph type="ftr" sz="quarter" idx="11"/>
          </p:nvPr>
        </p:nvSpPr>
        <p:spPr>
          <a:xfrm>
            <a:off x="83187" y="6307005"/>
            <a:ext cx="6465621" cy="365125"/>
          </a:xfrm>
        </p:spPr>
        <p:txBody>
          <a:bodyPr/>
          <a:lstStyle/>
          <a:p>
            <a:pPr algn="l"/>
            <a:r>
              <a:rPr lang="en-US" sz="1600" baseline="30000" dirty="0"/>
              <a:t>[1]</a:t>
            </a:r>
            <a:r>
              <a:rPr lang="en-US" sz="1600" dirty="0">
                <a:hlinkClick r:id="rId9"/>
              </a:rPr>
              <a:t>G.S. 160A-86</a:t>
            </a:r>
            <a:r>
              <a:rPr lang="en-US" sz="1600" dirty="0"/>
              <a:t>  </a:t>
            </a:r>
            <a:r>
              <a:rPr lang="en-US" sz="1600" baseline="30000" dirty="0"/>
              <a:t>[2]</a:t>
            </a:r>
            <a:r>
              <a:rPr lang="en-US" sz="1600" dirty="0">
                <a:hlinkClick r:id="rId10"/>
              </a:rPr>
              <a:t>G.S. 160A-87</a:t>
            </a:r>
            <a:endParaRPr lang="en-US" sz="1600" dirty="0"/>
          </a:p>
        </p:txBody>
      </p:sp>
      <p:sp>
        <p:nvSpPr>
          <p:cNvPr id="26" name="Slide Number Placeholder 25">
            <a:extLst>
              <a:ext uri="{FF2B5EF4-FFF2-40B4-BE49-F238E27FC236}">
                <a16:creationId xmlns:a16="http://schemas.microsoft.com/office/drawing/2014/main" id="{1605A33E-C8F5-D877-AE9C-205F210BC9F2}"/>
              </a:ext>
            </a:extLst>
          </p:cNvPr>
          <p:cNvSpPr>
            <a:spLocks noGrp="1"/>
          </p:cNvSpPr>
          <p:nvPr>
            <p:ph type="sldNum" sz="quarter" idx="12"/>
          </p:nvPr>
        </p:nvSpPr>
        <p:spPr/>
        <p:txBody>
          <a:bodyPr/>
          <a:lstStyle/>
          <a:p>
            <a:fld id="{D0A0CA5A-5976-4C5C-8430-DE8EEFD09A73}" type="slidenum">
              <a:rPr lang="en-US" smtClean="0"/>
              <a:t>103</a:t>
            </a:fld>
            <a:endParaRPr lang="en-US"/>
          </a:p>
        </p:txBody>
      </p:sp>
    </p:spTree>
    <p:extLst>
      <p:ext uri="{BB962C8B-B14F-4D97-AF65-F5344CB8AC3E}">
        <p14:creationId xmlns:p14="http://schemas.microsoft.com/office/powerpoint/2010/main" val="34612225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Principles of Ethical Conduct</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636775"/>
            <a:ext cx="6180438" cy="3433763"/>
          </a:xfrm>
        </p:spPr>
        <p:txBody>
          <a:bodyPr>
            <a:normAutofit/>
          </a:bodyPr>
          <a:lstStyle/>
          <a:p>
            <a:pPr marL="228600" lvl="0" indent="-228600">
              <a:lnSpc>
                <a:spcPct val="90000"/>
              </a:lnSpc>
              <a:spcBef>
                <a:spcPts val="1000"/>
              </a:spcBef>
              <a:buFont typeface="Arial" panose="020B0604020202020204" pitchFamily="34" charset="0"/>
              <a:buChar char="•"/>
            </a:pPr>
            <a:r>
              <a:rPr lang="en-US" sz="2800" b="1" dirty="0">
                <a:solidFill>
                  <a:srgbClr val="00247D"/>
                </a:solidFill>
              </a:rPr>
              <a:t>Honesty and Integrity </a:t>
            </a:r>
            <a:r>
              <a:rPr lang="en-US" sz="2800" dirty="0">
                <a:solidFill>
                  <a:srgbClr val="00247D"/>
                </a:solidFill>
              </a:rPr>
              <a:t>- </a:t>
            </a:r>
            <a:r>
              <a:rPr lang="en-US" dirty="0">
                <a:solidFill>
                  <a:srgbClr val="00247D"/>
                </a:solidFill>
              </a:rPr>
              <a:t>B</a:t>
            </a:r>
            <a:r>
              <a:rPr lang="en-US" sz="2800" dirty="0">
                <a:solidFill>
                  <a:srgbClr val="00247D"/>
                </a:solidFill>
              </a:rPr>
              <a:t>oard members should foster public trust in the board among the community</a:t>
            </a:r>
            <a:r>
              <a:rPr lang="en-US" dirty="0">
                <a:solidFill>
                  <a:srgbClr val="00247D"/>
                </a:solidFill>
              </a:rPr>
              <a:t> by a</a:t>
            </a:r>
            <a:r>
              <a:rPr lang="en-US" sz="2800" dirty="0">
                <a:solidFill>
                  <a:srgbClr val="00247D"/>
                </a:solidFill>
              </a:rPr>
              <a:t>cting responsibly and transparently.  </a:t>
            </a:r>
          </a:p>
          <a:p>
            <a:pPr marL="228600" lvl="0" indent="-228600">
              <a:lnSpc>
                <a:spcPct val="90000"/>
              </a:lnSpc>
              <a:spcBef>
                <a:spcPts val="1000"/>
              </a:spcBef>
              <a:buFont typeface="Arial" panose="020B0604020202020204" pitchFamily="34" charset="0"/>
              <a:buChar char="•"/>
            </a:pPr>
            <a:r>
              <a:rPr lang="en-US" sz="2800" b="1" dirty="0">
                <a:solidFill>
                  <a:srgbClr val="00247D"/>
                </a:solidFill>
              </a:rPr>
              <a:t>Impartiality and Respect </a:t>
            </a:r>
            <a:r>
              <a:rPr lang="en-US" sz="2800" dirty="0">
                <a:solidFill>
                  <a:srgbClr val="00247D"/>
                </a:solidFill>
              </a:rPr>
              <a:t>- All issues and all citizens should be handled with fairness, impartiality and respect.  </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Stock image of a four-way road sign. The points on the sign show the words integrity, ethics, respect, and honesty.">
            <a:extLst>
              <a:ext uri="{FF2B5EF4-FFF2-40B4-BE49-F238E27FC236}">
                <a16:creationId xmlns:a16="http://schemas.microsoft.com/office/drawing/2014/main" id="{E43B6EDE-D9C2-D063-E46D-16904DFFCC72}"/>
              </a:ext>
            </a:extLst>
          </p:cNvPr>
          <p:cNvPicPr>
            <a:picLocks noChangeAspect="1"/>
          </p:cNvPicPr>
          <p:nvPr/>
        </p:nvPicPr>
        <p:blipFill>
          <a:blip r:embed="rId3"/>
          <a:stretch>
            <a:fillRect/>
          </a:stretch>
        </p:blipFill>
        <p:spPr>
          <a:xfrm>
            <a:off x="7174597" y="2144362"/>
            <a:ext cx="4560203" cy="2865368"/>
          </a:xfrm>
          <a:prstGeom prst="rect">
            <a:avLst/>
          </a:prstGeom>
        </p:spPr>
      </p:pic>
      <p:sp>
        <p:nvSpPr>
          <p:cNvPr id="9" name="Slide Number Placeholder 8">
            <a:extLst>
              <a:ext uri="{FF2B5EF4-FFF2-40B4-BE49-F238E27FC236}">
                <a16:creationId xmlns:a16="http://schemas.microsoft.com/office/drawing/2014/main" id="{EB0A8A6D-2402-EB7C-9063-C90DB2861A52}"/>
              </a:ext>
            </a:extLst>
          </p:cNvPr>
          <p:cNvSpPr>
            <a:spLocks noGrp="1"/>
          </p:cNvSpPr>
          <p:nvPr>
            <p:ph type="sldNum" sz="quarter" idx="12"/>
          </p:nvPr>
        </p:nvSpPr>
        <p:spPr/>
        <p:txBody>
          <a:bodyPr/>
          <a:lstStyle/>
          <a:p>
            <a:fld id="{D0A0CA5A-5976-4C5C-8430-DE8EEFD09A73}" type="slidenum">
              <a:rPr lang="en-US" smtClean="0"/>
              <a:t>104</a:t>
            </a:fld>
            <a:endParaRPr lang="en-US"/>
          </a:p>
        </p:txBody>
      </p:sp>
    </p:spTree>
    <p:extLst>
      <p:ext uri="{BB962C8B-B14F-4D97-AF65-F5344CB8AC3E}">
        <p14:creationId xmlns:p14="http://schemas.microsoft.com/office/powerpoint/2010/main" val="3384174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Principles of Ethical Conduct</a:t>
            </a:r>
            <a:endParaRPr lang="en-US" sz="3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636775"/>
            <a:ext cx="5907833" cy="3719575"/>
          </a:xfrm>
        </p:spPr>
        <p:txBody>
          <a:bodyPr>
            <a:normAutofit fontScale="92500" lnSpcReduction="10000"/>
          </a:bodyPr>
          <a:lstStyle/>
          <a:p>
            <a:pPr marL="228600" lvl="0" indent="-228600">
              <a:lnSpc>
                <a:spcPct val="90000"/>
              </a:lnSpc>
              <a:spcBef>
                <a:spcPts val="1000"/>
              </a:spcBef>
              <a:buFont typeface="Arial" panose="020B0604020202020204" pitchFamily="34" charset="0"/>
              <a:buChar char="•"/>
            </a:pPr>
            <a:r>
              <a:rPr lang="en-US" sz="2800" b="1" dirty="0">
                <a:solidFill>
                  <a:srgbClr val="00247D"/>
                </a:solidFill>
              </a:rPr>
              <a:t>Fair and Equitable Treatment </a:t>
            </a:r>
            <a:r>
              <a:rPr lang="en-US" sz="2800" dirty="0">
                <a:solidFill>
                  <a:srgbClr val="00247D"/>
                </a:solidFill>
              </a:rPr>
              <a:t>- Board members should never act in a way that would result in unfair or preferential treatment. </a:t>
            </a:r>
          </a:p>
          <a:p>
            <a:pPr marL="228600" lvl="0" indent="-228600">
              <a:lnSpc>
                <a:spcPct val="90000"/>
              </a:lnSpc>
              <a:spcBef>
                <a:spcPts val="1000"/>
              </a:spcBef>
              <a:buFont typeface="Arial" panose="020B0604020202020204" pitchFamily="34" charset="0"/>
              <a:buChar char="•"/>
            </a:pPr>
            <a:r>
              <a:rPr lang="en-US" sz="2800" b="1" dirty="0">
                <a:solidFill>
                  <a:srgbClr val="00247D"/>
                </a:solidFill>
              </a:rPr>
              <a:t>Effort</a:t>
            </a:r>
            <a:r>
              <a:rPr lang="en-US" sz="2800" dirty="0">
                <a:solidFill>
                  <a:srgbClr val="00247D"/>
                </a:solidFill>
              </a:rPr>
              <a:t> - Board members have an obligation to faithfully perform their duties.</a:t>
            </a:r>
          </a:p>
          <a:p>
            <a:pPr marL="228600" lvl="0" indent="-228600">
              <a:lnSpc>
                <a:spcPct val="90000"/>
              </a:lnSpc>
              <a:spcBef>
                <a:spcPts val="1000"/>
              </a:spcBef>
              <a:buFont typeface="Arial" panose="020B0604020202020204" pitchFamily="34" charset="0"/>
              <a:buChar char="•"/>
            </a:pPr>
            <a:r>
              <a:rPr lang="en-US" sz="2800" b="1" dirty="0">
                <a:solidFill>
                  <a:srgbClr val="00247D"/>
                </a:solidFill>
              </a:rPr>
              <a:t>Accountability</a:t>
            </a:r>
            <a:r>
              <a:rPr lang="en-US" sz="2800" dirty="0">
                <a:solidFill>
                  <a:srgbClr val="00247D"/>
                </a:solidFill>
              </a:rPr>
              <a:t> - Board members should accept responsibility for upholding their code of ethics.</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Stock image of a wooden sign with the words ethics, accountability, principles, integrity, and values.">
            <a:extLst>
              <a:ext uri="{FF2B5EF4-FFF2-40B4-BE49-F238E27FC236}">
                <a16:creationId xmlns:a16="http://schemas.microsoft.com/office/drawing/2014/main" id="{193740E8-B984-CA10-01A0-0AAC3479EE7A}"/>
              </a:ext>
            </a:extLst>
          </p:cNvPr>
          <p:cNvPicPr>
            <a:picLocks noChangeAspect="1"/>
          </p:cNvPicPr>
          <p:nvPr/>
        </p:nvPicPr>
        <p:blipFill rotWithShape="1">
          <a:blip r:embed="rId3"/>
          <a:srcRect l="22975" t="2794" r="19752" b="6032"/>
          <a:stretch/>
        </p:blipFill>
        <p:spPr>
          <a:xfrm>
            <a:off x="7128478" y="1508873"/>
            <a:ext cx="4471851" cy="4633173"/>
          </a:xfrm>
          <a:prstGeom prst="rect">
            <a:avLst/>
          </a:prstGeom>
        </p:spPr>
      </p:pic>
      <p:sp>
        <p:nvSpPr>
          <p:cNvPr id="9" name="Slide Number Placeholder 8">
            <a:extLst>
              <a:ext uri="{FF2B5EF4-FFF2-40B4-BE49-F238E27FC236}">
                <a16:creationId xmlns:a16="http://schemas.microsoft.com/office/drawing/2014/main" id="{8E5E3AAA-CB28-10E7-BD05-58C0FD5F01D2}"/>
              </a:ext>
            </a:extLst>
          </p:cNvPr>
          <p:cNvSpPr>
            <a:spLocks noGrp="1"/>
          </p:cNvSpPr>
          <p:nvPr>
            <p:ph type="sldNum" sz="quarter" idx="12"/>
          </p:nvPr>
        </p:nvSpPr>
        <p:spPr/>
        <p:txBody>
          <a:bodyPr/>
          <a:lstStyle/>
          <a:p>
            <a:fld id="{D0A0CA5A-5976-4C5C-8430-DE8EEFD09A73}" type="slidenum">
              <a:rPr lang="en-US" smtClean="0"/>
              <a:t>105</a:t>
            </a:fld>
            <a:endParaRPr lang="en-US"/>
          </a:p>
        </p:txBody>
      </p:sp>
    </p:spTree>
    <p:extLst>
      <p:ext uri="{BB962C8B-B14F-4D97-AF65-F5344CB8AC3E}">
        <p14:creationId xmlns:p14="http://schemas.microsoft.com/office/powerpoint/2010/main" val="7028277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Conflicts of Interest</a:t>
            </a:r>
            <a:endParaRPr lang="en-US" sz="3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217877" y="2443176"/>
            <a:ext cx="6984816" cy="3945266"/>
          </a:xfrm>
        </p:spPr>
        <p:txBody>
          <a:bodyPr>
            <a:noAutofit/>
          </a:bodyPr>
          <a:lstStyle/>
          <a:p>
            <a:pPr marL="230188" lvl="0" indent="-230188">
              <a:lnSpc>
                <a:spcPct val="100000"/>
              </a:lnSpc>
              <a:spcBef>
                <a:spcPts val="1000"/>
              </a:spcBef>
              <a:buFont typeface="Arial" panose="020B0604020202020204" pitchFamily="34" charset="0"/>
              <a:buChar char="•"/>
            </a:pPr>
            <a:r>
              <a:rPr lang="en-US" sz="2400" dirty="0">
                <a:solidFill>
                  <a:srgbClr val="00247D"/>
                </a:solidFill>
              </a:rPr>
              <a:t>A </a:t>
            </a:r>
            <a:r>
              <a:rPr lang="en-US" sz="2400" b="1" dirty="0">
                <a:solidFill>
                  <a:srgbClr val="00247D"/>
                </a:solidFill>
              </a:rPr>
              <a:t>conflict of interest</a:t>
            </a:r>
            <a:r>
              <a:rPr lang="en-US" sz="2400" dirty="0">
                <a:solidFill>
                  <a:srgbClr val="00247D"/>
                </a:solidFill>
              </a:rPr>
              <a:t> is a situation in which a person stands to receive a personal benefit from actions or decisions they make in an official capacity.   </a:t>
            </a:r>
          </a:p>
          <a:p>
            <a:pPr marL="230188" lvl="0" indent="-230188">
              <a:lnSpc>
                <a:spcPct val="100000"/>
              </a:lnSpc>
              <a:spcBef>
                <a:spcPts val="1000"/>
              </a:spcBef>
              <a:buFont typeface="Arial" panose="020B0604020202020204" pitchFamily="34" charset="0"/>
              <a:buChar char="•"/>
            </a:pPr>
            <a:r>
              <a:rPr lang="en-US" sz="2400" dirty="0">
                <a:solidFill>
                  <a:srgbClr val="00247D"/>
                </a:solidFill>
              </a:rPr>
              <a:t>Public officials may not, for example: </a:t>
            </a:r>
          </a:p>
          <a:p>
            <a:pPr marL="687388" lvl="1" indent="-230188">
              <a:lnSpc>
                <a:spcPct val="100000"/>
              </a:lnSpc>
              <a:spcBef>
                <a:spcPts val="1000"/>
              </a:spcBef>
            </a:pPr>
            <a:r>
              <a:rPr lang="en-US" dirty="0">
                <a:solidFill>
                  <a:srgbClr val="00247D"/>
                </a:solidFill>
              </a:rPr>
              <a:t>Receive direct benefits from public contracts that they are involved in making or administering.</a:t>
            </a:r>
            <a:r>
              <a:rPr lang="en-US" baseline="30000" dirty="0">
                <a:solidFill>
                  <a:srgbClr val="00247D"/>
                </a:solidFill>
              </a:rPr>
              <a:t>[3]</a:t>
            </a:r>
          </a:p>
          <a:p>
            <a:pPr marL="687388" lvl="1" indent="-230188">
              <a:lnSpc>
                <a:spcPct val="100000"/>
              </a:lnSpc>
              <a:spcBef>
                <a:spcPts val="1000"/>
              </a:spcBef>
            </a:pPr>
            <a:r>
              <a:rPr lang="en-US" dirty="0">
                <a:solidFill>
                  <a:srgbClr val="00247D"/>
                </a:solidFill>
              </a:rPr>
              <a:t>Use confidential information for personal financial gain.</a:t>
            </a:r>
            <a:r>
              <a:rPr lang="en-US" baseline="30000" dirty="0">
                <a:solidFill>
                  <a:srgbClr val="00247D"/>
                </a:solidFill>
              </a:rPr>
              <a:t>[4]</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6" name="Graphic 15" descr="Present outline">
            <a:extLst>
              <a:ext uri="{FF2B5EF4-FFF2-40B4-BE49-F238E27FC236}">
                <a16:creationId xmlns:a16="http://schemas.microsoft.com/office/drawing/2014/main" id="{287E5206-0C1D-79D4-F616-66796373A8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6527" y="847004"/>
            <a:ext cx="1534388" cy="1534388"/>
          </a:xfrm>
          <a:prstGeom prst="rect">
            <a:avLst/>
          </a:prstGeom>
        </p:spPr>
      </p:pic>
      <p:sp>
        <p:nvSpPr>
          <p:cNvPr id="14" name="TextBox 13">
            <a:extLst>
              <a:ext uri="{FF2B5EF4-FFF2-40B4-BE49-F238E27FC236}">
                <a16:creationId xmlns:a16="http://schemas.microsoft.com/office/drawing/2014/main" id="{2FB99BE0-1A52-5590-49C8-337244F557BB}"/>
              </a:ext>
            </a:extLst>
          </p:cNvPr>
          <p:cNvSpPr txBox="1"/>
          <p:nvPr/>
        </p:nvSpPr>
        <p:spPr>
          <a:xfrm>
            <a:off x="8002479" y="2400522"/>
            <a:ext cx="3487247" cy="1785104"/>
          </a:xfrm>
          <a:prstGeom prst="rect">
            <a:avLst/>
          </a:prstGeom>
          <a:noFill/>
        </p:spPr>
        <p:txBody>
          <a:bodyPr wrap="square">
            <a:spAutoFit/>
          </a:bodyPr>
          <a:lstStyle/>
          <a:p>
            <a:r>
              <a:rPr lang="en-US" sz="2200" dirty="0">
                <a:solidFill>
                  <a:srgbClr val="00247D"/>
                </a:solidFill>
              </a:rPr>
              <a:t>Governing boards should understand and comply with state restrictions on accepting gifts or favors from contractors and suppliers.</a:t>
            </a:r>
            <a:r>
              <a:rPr lang="en-US" sz="2200" baseline="30000" dirty="0">
                <a:solidFill>
                  <a:srgbClr val="00247D"/>
                </a:solidFill>
              </a:rPr>
              <a:t>[5]</a:t>
            </a:r>
          </a:p>
        </p:txBody>
      </p:sp>
      <p:cxnSp>
        <p:nvCxnSpPr>
          <p:cNvPr id="17" name="Straight Connector 16">
            <a:extLst>
              <a:ext uri="{FF2B5EF4-FFF2-40B4-BE49-F238E27FC236}">
                <a16:creationId xmlns:a16="http://schemas.microsoft.com/office/drawing/2014/main" id="{5F885DB1-0B16-3F54-99A4-D7DAD9400BF4}"/>
              </a:ext>
              <a:ext uri="{C183D7F6-B498-43B3-948B-1728B52AA6E4}">
                <adec:decorative xmlns:adec="http://schemas.microsoft.com/office/drawing/2017/decorative" val="1"/>
              </a:ext>
            </a:extLst>
          </p:cNvPr>
          <p:cNvCxnSpPr>
            <a:cxnSpLocks/>
          </p:cNvCxnSpPr>
          <p:nvPr/>
        </p:nvCxnSpPr>
        <p:spPr>
          <a:xfrm>
            <a:off x="7892052" y="2523351"/>
            <a:ext cx="0" cy="1539445"/>
          </a:xfrm>
          <a:prstGeom prst="line">
            <a:avLst/>
          </a:prstGeom>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6B1C333E-C020-5BC7-F242-BDD961A54647}"/>
              </a:ext>
            </a:extLst>
          </p:cNvPr>
          <p:cNvSpPr txBox="1"/>
          <p:nvPr/>
        </p:nvSpPr>
        <p:spPr>
          <a:xfrm>
            <a:off x="7516298" y="4575798"/>
            <a:ext cx="4333831" cy="1631216"/>
          </a:xfrm>
          <a:prstGeom prst="rect">
            <a:avLst/>
          </a:prstGeom>
          <a:noFill/>
          <a:ln w="12700">
            <a:solidFill>
              <a:schemeClr val="accent2"/>
            </a:solidFill>
          </a:ln>
        </p:spPr>
        <p:txBody>
          <a:bodyPr wrap="square">
            <a:spAutoFit/>
          </a:bodyPr>
          <a:lstStyle/>
          <a:p>
            <a:r>
              <a:rPr lang="en-US" sz="2000" b="1" dirty="0">
                <a:solidFill>
                  <a:srgbClr val="00247D"/>
                </a:solidFill>
              </a:rPr>
              <a:t>These are just a few examples of restricted conduct. See the resources on the next slide for more information, and remember to participate in required ethics training.</a:t>
            </a:r>
            <a:endParaRPr lang="en-US" sz="2000" b="1" baseline="30000" dirty="0">
              <a:solidFill>
                <a:srgbClr val="00247D"/>
              </a:solidFill>
            </a:endParaRPr>
          </a:p>
        </p:txBody>
      </p:sp>
      <p:sp>
        <p:nvSpPr>
          <p:cNvPr id="18" name="Footer Placeholder 14">
            <a:extLst>
              <a:ext uri="{FF2B5EF4-FFF2-40B4-BE49-F238E27FC236}">
                <a16:creationId xmlns:a16="http://schemas.microsoft.com/office/drawing/2014/main" id="{3B6AD5F0-9185-E0DA-E9D5-7DAABF341576}"/>
              </a:ext>
            </a:extLst>
          </p:cNvPr>
          <p:cNvSpPr>
            <a:spLocks noGrp="1"/>
          </p:cNvSpPr>
          <p:nvPr>
            <p:ph type="ftr" sz="quarter" idx="11"/>
          </p:nvPr>
        </p:nvSpPr>
        <p:spPr>
          <a:xfrm>
            <a:off x="83187" y="6307005"/>
            <a:ext cx="6465621" cy="365125"/>
          </a:xfrm>
        </p:spPr>
        <p:txBody>
          <a:bodyPr/>
          <a:lstStyle/>
          <a:p>
            <a:pPr algn="l"/>
            <a:r>
              <a:rPr lang="en-US" sz="1600" baseline="30000" dirty="0"/>
              <a:t>[3]</a:t>
            </a:r>
            <a:r>
              <a:rPr lang="en-US" sz="1600" dirty="0">
                <a:hlinkClick r:id="rId5"/>
              </a:rPr>
              <a:t>G.S. 14-234</a:t>
            </a:r>
            <a:r>
              <a:rPr lang="en-US" sz="1600" dirty="0"/>
              <a:t>  </a:t>
            </a:r>
            <a:r>
              <a:rPr lang="en-US" sz="1600" baseline="30000" dirty="0"/>
              <a:t>[4]</a:t>
            </a:r>
            <a:r>
              <a:rPr lang="en-US" sz="1600" dirty="0">
                <a:hlinkClick r:id="rId6"/>
              </a:rPr>
              <a:t>G.S. 14-234.1</a:t>
            </a:r>
            <a:r>
              <a:rPr lang="en-US" sz="1600" dirty="0"/>
              <a:t>  </a:t>
            </a:r>
            <a:r>
              <a:rPr lang="en-US" sz="1600" baseline="30000" dirty="0"/>
              <a:t>[5]</a:t>
            </a:r>
            <a:r>
              <a:rPr lang="en-US" sz="1600" dirty="0">
                <a:hlinkClick r:id="rId7"/>
              </a:rPr>
              <a:t>G.S. 133-32</a:t>
            </a:r>
            <a:endParaRPr lang="en-US" sz="1600" dirty="0"/>
          </a:p>
        </p:txBody>
      </p:sp>
      <p:sp>
        <p:nvSpPr>
          <p:cNvPr id="10" name="Slide Number Placeholder 9">
            <a:extLst>
              <a:ext uri="{FF2B5EF4-FFF2-40B4-BE49-F238E27FC236}">
                <a16:creationId xmlns:a16="http://schemas.microsoft.com/office/drawing/2014/main" id="{3F45D249-5144-DB75-C382-025DE42279F2}"/>
              </a:ext>
            </a:extLst>
          </p:cNvPr>
          <p:cNvSpPr>
            <a:spLocks noGrp="1"/>
          </p:cNvSpPr>
          <p:nvPr>
            <p:ph type="sldNum" sz="quarter" idx="12"/>
          </p:nvPr>
        </p:nvSpPr>
        <p:spPr/>
        <p:txBody>
          <a:bodyPr/>
          <a:lstStyle/>
          <a:p>
            <a:fld id="{D0A0CA5A-5976-4C5C-8430-DE8EEFD09A73}" type="slidenum">
              <a:rPr lang="en-US" smtClean="0"/>
              <a:t>106</a:t>
            </a:fld>
            <a:endParaRPr lang="en-US" dirty="0"/>
          </a:p>
        </p:txBody>
      </p:sp>
    </p:spTree>
    <p:extLst>
      <p:ext uri="{BB962C8B-B14F-4D97-AF65-F5344CB8AC3E}">
        <p14:creationId xmlns:p14="http://schemas.microsoft.com/office/powerpoint/2010/main" val="35535839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4" name="Content Placeholder 2">
            <a:extLst>
              <a:ext uri="{FF2B5EF4-FFF2-40B4-BE49-F238E27FC236}">
                <a16:creationId xmlns:a16="http://schemas.microsoft.com/office/drawing/2014/main" id="{1C61082E-D889-BF7B-2730-E524E1C4CAF6}"/>
              </a:ext>
            </a:extLst>
          </p:cNvPr>
          <p:cNvSpPr txBox="1">
            <a:spLocks/>
          </p:cNvSpPr>
          <p:nvPr/>
        </p:nvSpPr>
        <p:spPr>
          <a:xfrm>
            <a:off x="330479" y="2756644"/>
            <a:ext cx="5907833" cy="30263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247D"/>
                </a:solidFill>
                <a:hlinkClick r:id="rId3">
                  <a:extLst>
                    <a:ext uri="{A12FA001-AC4F-418D-AE19-62706E023703}">
                      <ahyp:hlinkClr xmlns:ahyp="http://schemas.microsoft.com/office/drawing/2018/hyperlinkcolor" val="tx"/>
                    </a:ext>
                  </a:extLst>
                </a:hlinkClick>
              </a:rPr>
              <a:t>Ethics for Local Government Officials (UNC School of Government)</a:t>
            </a:r>
            <a:endParaRPr lang="en-US" sz="2600" dirty="0">
              <a:solidFill>
                <a:srgbClr val="00247D"/>
              </a:solidFill>
            </a:endParaRPr>
          </a:p>
          <a:p>
            <a:r>
              <a:rPr lang="en-US" sz="2600" dirty="0">
                <a:solidFill>
                  <a:srgbClr val="00247D"/>
                </a:solidFill>
                <a:hlinkClick r:id="rId4">
                  <a:extLst>
                    <a:ext uri="{A12FA001-AC4F-418D-AE19-62706E023703}">
                      <ahyp:hlinkClr xmlns:ahyp="http://schemas.microsoft.com/office/drawing/2018/hyperlinkcolor" val="tx"/>
                    </a:ext>
                  </a:extLst>
                </a:hlinkClick>
              </a:rPr>
              <a:t>County and Municipal Government in North Carolina, Chapter 7: Ethics and Conflicts of Interest (UNC School of Government)</a:t>
            </a:r>
            <a:endParaRPr lang="en-US" sz="2600" dirty="0">
              <a:solidFill>
                <a:srgbClr val="00247D"/>
              </a:solidFill>
            </a:endParaRPr>
          </a:p>
          <a:p>
            <a:endParaRPr lang="en-US" sz="2600" dirty="0">
              <a:solidFill>
                <a:srgbClr val="00247D"/>
              </a:solidFill>
            </a:endParaRPr>
          </a:p>
          <a:p>
            <a:endParaRPr lang="en-US" sz="2600" dirty="0">
              <a:solidFill>
                <a:srgbClr val="00247D"/>
              </a:solidFill>
              <a:hlinkClick r:id="rId5">
                <a:extLst>
                  <a:ext uri="{A12FA001-AC4F-418D-AE19-62706E023703}">
                    <ahyp:hlinkClr xmlns:ahyp="http://schemas.microsoft.com/office/drawing/2018/hyperlinkcolor" val="tx"/>
                  </a:ext>
                </a:extLst>
              </a:hlinkClick>
            </a:endParaRPr>
          </a:p>
        </p:txBody>
      </p:sp>
      <p:sp>
        <p:nvSpPr>
          <p:cNvPr id="15" name="Content Placeholder 2">
            <a:extLst>
              <a:ext uri="{FF2B5EF4-FFF2-40B4-BE49-F238E27FC236}">
                <a16:creationId xmlns:a16="http://schemas.microsoft.com/office/drawing/2014/main" id="{FE874B04-ED11-4E70-4F76-8002D4728113}"/>
              </a:ext>
            </a:extLst>
          </p:cNvPr>
          <p:cNvSpPr txBox="1">
            <a:spLocks/>
          </p:cNvSpPr>
          <p:nvPr/>
        </p:nvSpPr>
        <p:spPr>
          <a:xfrm>
            <a:off x="6238312" y="2756644"/>
            <a:ext cx="5907833" cy="3433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247D"/>
                </a:solidFill>
                <a:hlinkClick r:id="rId6">
                  <a:extLst>
                    <a:ext uri="{A12FA001-AC4F-418D-AE19-62706E023703}">
                      <ahyp:hlinkClr xmlns:ahyp="http://schemas.microsoft.com/office/drawing/2018/hyperlinkcolor" val="tx"/>
                    </a:ext>
                  </a:extLst>
                </a:hlinkClick>
              </a:rPr>
              <a:t>Ethics for Elected Officials training course (UNC School of Government)</a:t>
            </a:r>
            <a:endParaRPr lang="en-US" sz="2600" dirty="0">
              <a:solidFill>
                <a:srgbClr val="00247D"/>
              </a:solidFill>
              <a:hlinkClick r:id="">
                <a:extLst>
                  <a:ext uri="{A12FA001-AC4F-418D-AE19-62706E023703}">
                    <ahyp:hlinkClr xmlns:ahyp="http://schemas.microsoft.com/office/drawing/2018/hyperlinkcolor" val="tx"/>
                  </a:ext>
                </a:extLst>
              </a:hlinkClick>
            </a:endParaRPr>
          </a:p>
          <a:p>
            <a:r>
              <a:rPr lang="en-US" sz="2600" dirty="0">
                <a:solidFill>
                  <a:srgbClr val="00247D"/>
                </a:solidFill>
                <a:hlinkClick r:id="">
                  <a:extLst>
                    <a:ext uri="{A12FA001-AC4F-418D-AE19-62706E023703}">
                      <ahyp:hlinkClr xmlns:ahyp="http://schemas.microsoft.com/office/drawing/2018/hyperlinkcolor" val="tx"/>
                    </a:ext>
                  </a:extLst>
                </a:hlinkClick>
              </a:rPr>
              <a:t>Ethics &amp; Conflicts blog posts (UNC School of Government)</a:t>
            </a:r>
            <a:endParaRPr lang="en-US" sz="2600" dirty="0">
              <a:solidFill>
                <a:srgbClr val="00247D"/>
              </a:solidFill>
            </a:endParaRPr>
          </a:p>
          <a:p>
            <a:endParaRPr lang="en-US" sz="2600" dirty="0">
              <a:solidFill>
                <a:srgbClr val="00247D"/>
              </a:solidFill>
            </a:endParaRPr>
          </a:p>
          <a:p>
            <a:endParaRPr lang="en-US" dirty="0">
              <a:solidFill>
                <a:srgbClr val="00247D"/>
              </a:solidFill>
            </a:endParaRPr>
          </a:p>
          <a:p>
            <a:endParaRPr lang="en-US" sz="2200" dirty="0">
              <a:solidFill>
                <a:srgbClr val="00247D"/>
              </a:solidFill>
            </a:endParaRPr>
          </a:p>
          <a:p>
            <a:endParaRPr lang="en-US" sz="2200"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107</a:t>
            </a:fld>
            <a:endParaRPr lang="en-US"/>
          </a:p>
        </p:txBody>
      </p:sp>
    </p:spTree>
    <p:extLst>
      <p:ext uri="{BB962C8B-B14F-4D97-AF65-F5344CB8AC3E}">
        <p14:creationId xmlns:p14="http://schemas.microsoft.com/office/powerpoint/2010/main" val="28212403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0705" y="2715270"/>
            <a:ext cx="5474677" cy="3591738"/>
          </a:xfrm>
        </p:spPr>
        <p:txBody>
          <a:bodyPr>
            <a:normAutofit fontScale="85000" lnSpcReduction="10000"/>
          </a:bodyPr>
          <a:lstStyle/>
          <a:p>
            <a:pPr>
              <a:lnSpc>
                <a:spcPct val="90000"/>
              </a:lnSpc>
              <a:spcBef>
                <a:spcPts val="1000"/>
              </a:spcBef>
            </a:pPr>
            <a:r>
              <a:rPr lang="en-US" sz="2800" dirty="0">
                <a:solidFill>
                  <a:srgbClr val="00247D"/>
                </a:solidFill>
                <a:hlinkClick r:id="rId2">
                  <a:extLst>
                    <a:ext uri="{A12FA001-AC4F-418D-AE19-62706E023703}">
                      <ahyp:hlinkClr xmlns:ahyp="http://schemas.microsoft.com/office/drawing/2018/hyperlinkcolor" val="tx"/>
                    </a:ext>
                  </a:extLst>
                </a:hlinkClick>
              </a:rPr>
              <a:t>UNC School of Government</a:t>
            </a:r>
            <a:endParaRPr lang="en-US" sz="2800" dirty="0">
              <a:solidFill>
                <a:srgbClr val="00247D"/>
              </a:solidFill>
            </a:endParaRPr>
          </a:p>
          <a:p>
            <a:pPr lvl="1">
              <a:spcBef>
                <a:spcPts val="1000"/>
              </a:spcBef>
            </a:pPr>
            <a:r>
              <a:rPr lang="en-US" sz="2600" dirty="0">
                <a:solidFill>
                  <a:srgbClr val="00247D"/>
                </a:solidFill>
                <a:hlinkClick r:id="rId3">
                  <a:extLst>
                    <a:ext uri="{A12FA001-AC4F-418D-AE19-62706E023703}">
                      <ahyp:hlinkClr xmlns:ahyp="http://schemas.microsoft.com/office/drawing/2018/hyperlinkcolor" val="tx"/>
                    </a:ext>
                  </a:extLst>
                </a:hlinkClick>
              </a:rPr>
              <a:t>NC Finance Connect</a:t>
            </a:r>
            <a:endParaRPr lang="en-US" sz="2600" dirty="0">
              <a:solidFill>
                <a:srgbClr val="00247D"/>
              </a:solidFill>
            </a:endParaRPr>
          </a:p>
          <a:p>
            <a:pPr lvl="1">
              <a:spcBef>
                <a:spcPts val="1000"/>
              </a:spcBef>
            </a:pPr>
            <a:r>
              <a:rPr lang="en-US" sz="2600" dirty="0">
                <a:solidFill>
                  <a:srgbClr val="00247D"/>
                </a:solidFill>
                <a:hlinkClick r:id="rId4">
                  <a:extLst>
                    <a:ext uri="{A12FA001-AC4F-418D-AE19-62706E023703}">
                      <ahyp:hlinkClr xmlns:ahyp="http://schemas.microsoft.com/office/drawing/2018/hyperlinkcolor" val="tx"/>
                    </a:ext>
                  </a:extLst>
                </a:hlinkClick>
              </a:rPr>
              <a:t>Finance Calendar of Duties</a:t>
            </a:r>
            <a:endParaRPr lang="en-US" sz="2600" dirty="0">
              <a:solidFill>
                <a:srgbClr val="00247D"/>
              </a:solidFill>
            </a:endParaRPr>
          </a:p>
          <a:p>
            <a:pPr lvl="1">
              <a:spcBef>
                <a:spcPts val="1000"/>
              </a:spcBef>
            </a:pPr>
            <a:r>
              <a:rPr lang="en-US" sz="2600" dirty="0">
                <a:solidFill>
                  <a:srgbClr val="00247D"/>
                </a:solidFill>
                <a:hlinkClick r:id="rId5">
                  <a:extLst>
                    <a:ext uri="{A12FA001-AC4F-418D-AE19-62706E023703}">
                      <ahyp:hlinkClr xmlns:ahyp="http://schemas.microsoft.com/office/drawing/2018/hyperlinkcolor" val="tx"/>
                    </a:ext>
                  </a:extLst>
                </a:hlinkClick>
              </a:rPr>
              <a:t>NC Local Government Finance 101</a:t>
            </a:r>
            <a:endParaRPr lang="en-US" sz="2600" dirty="0">
              <a:solidFill>
                <a:srgbClr val="00247D"/>
              </a:solidFill>
            </a:endParaRPr>
          </a:p>
          <a:p>
            <a:r>
              <a:rPr lang="en-US" dirty="0">
                <a:solidFill>
                  <a:srgbClr val="00247D"/>
                </a:solidFill>
                <a:hlinkClick r:id="rId6">
                  <a:extLst>
                    <a:ext uri="{A12FA001-AC4F-418D-AE19-62706E023703}">
                      <ahyp:hlinkClr xmlns:ahyp="http://schemas.microsoft.com/office/drawing/2018/hyperlinkcolor" val="tx"/>
                    </a:ext>
                  </a:extLst>
                </a:hlinkClick>
              </a:rPr>
              <a:t>NC League of Municipalities</a:t>
            </a:r>
            <a:endParaRPr lang="en-US" dirty="0">
              <a:solidFill>
                <a:srgbClr val="00247D"/>
              </a:solidFill>
            </a:endParaRPr>
          </a:p>
          <a:p>
            <a:pPr>
              <a:lnSpc>
                <a:spcPct val="95000"/>
              </a:lnSpc>
            </a:pPr>
            <a:r>
              <a:rPr lang="en-US" dirty="0">
                <a:solidFill>
                  <a:srgbClr val="00247D"/>
                </a:solidFill>
                <a:hlinkClick r:id="rId7">
                  <a:extLst>
                    <a:ext uri="{A12FA001-AC4F-418D-AE19-62706E023703}">
                      <ahyp:hlinkClr xmlns:ahyp="http://schemas.microsoft.com/office/drawing/2018/hyperlinkcolor" val="tx"/>
                    </a:ext>
                  </a:extLst>
                </a:hlinkClick>
              </a:rPr>
              <a:t>North Carolina Association of County Commissioners</a:t>
            </a:r>
            <a:endParaRPr lang="en-US" dirty="0">
              <a:solidFill>
                <a:srgbClr val="00247D"/>
              </a:solidFill>
            </a:endParaRPr>
          </a:p>
          <a:p>
            <a:pPr lvl="0">
              <a:lnSpc>
                <a:spcPct val="90000"/>
              </a:lnSpc>
              <a:spcBef>
                <a:spcPts val="1000"/>
              </a:spcBef>
            </a:pPr>
            <a:r>
              <a:rPr lang="en-US" sz="2800" dirty="0">
                <a:solidFill>
                  <a:srgbClr val="00247D"/>
                </a:solidFill>
                <a:hlinkClick r:id="rId8">
                  <a:extLst>
                    <a:ext uri="{A12FA001-AC4F-418D-AE19-62706E023703}">
                      <ahyp:hlinkClr xmlns:ahyp="http://schemas.microsoft.com/office/drawing/2018/hyperlinkcolor" val="tx"/>
                    </a:ext>
                  </a:extLst>
                </a:hlinkClick>
              </a:rPr>
              <a:t>Government Finance Officers Association - Best Practices &amp; Resources</a:t>
            </a: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3" name="Picture 12" descr="Graphic of a speech bubble reading, &quot;How can we help you?&quot;">
            <a:extLst>
              <a:ext uri="{FF2B5EF4-FFF2-40B4-BE49-F238E27FC236}">
                <a16:creationId xmlns:a16="http://schemas.microsoft.com/office/drawing/2014/main" id="{BA8EC3B2-7FF8-EDF4-6B9B-72DA384AE9E4}"/>
              </a:ext>
            </a:extLst>
          </p:cNvPr>
          <p:cNvPicPr>
            <a:picLocks noChangeAspect="1"/>
          </p:cNvPicPr>
          <p:nvPr/>
        </p:nvPicPr>
        <p:blipFill rotWithShape="1">
          <a:blip r:embed="rId10"/>
          <a:srcRect l="17392" r="14655"/>
          <a:stretch/>
        </p:blipFill>
        <p:spPr>
          <a:xfrm>
            <a:off x="7419327" y="1487084"/>
            <a:ext cx="3670704" cy="2671255"/>
          </a:xfrm>
          <a:prstGeom prst="rect">
            <a:avLst/>
          </a:prstGeom>
        </p:spPr>
      </p:pic>
      <p:sp>
        <p:nvSpPr>
          <p:cNvPr id="6" name="Content Placeholder 2">
            <a:extLst>
              <a:ext uri="{FF2B5EF4-FFF2-40B4-BE49-F238E27FC236}">
                <a16:creationId xmlns:a16="http://schemas.microsoft.com/office/drawing/2014/main" id="{8251ADCD-CF2E-0E67-7A0D-50D3A302AF54}"/>
              </a:ext>
            </a:extLst>
          </p:cNvPr>
          <p:cNvSpPr txBox="1">
            <a:spLocks/>
          </p:cNvSpPr>
          <p:nvPr/>
        </p:nvSpPr>
        <p:spPr>
          <a:xfrm>
            <a:off x="6717323" y="4590234"/>
            <a:ext cx="5474677" cy="18393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247D"/>
                </a:solidFill>
              </a:rPr>
              <a:t>Contact LGC Staff: </a:t>
            </a:r>
            <a:r>
              <a:rPr lang="en-US" dirty="0">
                <a:solidFill>
                  <a:srgbClr val="00247D"/>
                </a:solidFill>
              </a:rPr>
              <a:t>(919) 814-4300</a:t>
            </a:r>
          </a:p>
          <a:p>
            <a:r>
              <a:rPr lang="en-US" b="1" dirty="0">
                <a:solidFill>
                  <a:srgbClr val="00247D"/>
                </a:solidFill>
              </a:rPr>
              <a:t>Visit the </a:t>
            </a:r>
            <a:r>
              <a:rPr lang="en-US" b="1" dirty="0">
                <a:solidFill>
                  <a:srgbClr val="00247D"/>
                </a:solidFill>
                <a:hlinkClick r:id="rId11"/>
              </a:rPr>
              <a:t>LGC Website</a:t>
            </a:r>
            <a:endParaRPr lang="en-US" b="1" dirty="0">
              <a:solidFill>
                <a:srgbClr val="00247D"/>
              </a:solidFill>
            </a:endParaRPr>
          </a:p>
          <a:p>
            <a:r>
              <a:rPr lang="en-US" b="1" dirty="0">
                <a:solidFill>
                  <a:srgbClr val="00247D"/>
                </a:solidFill>
              </a:rPr>
              <a:t>Sign up for the </a:t>
            </a:r>
            <a:r>
              <a:rPr lang="en-US" b="1" dirty="0">
                <a:solidFill>
                  <a:srgbClr val="00247D"/>
                </a:solidFill>
                <a:hlinkClick r:id="rId12"/>
              </a:rPr>
              <a:t>LGC Staff Blog</a:t>
            </a:r>
            <a:endParaRPr lang="en-US" b="1" dirty="0">
              <a:solidFill>
                <a:srgbClr val="00247D"/>
              </a:solidFill>
            </a:endParaRPr>
          </a:p>
          <a:p>
            <a:r>
              <a:rPr lang="en-US" b="1" dirty="0">
                <a:solidFill>
                  <a:srgbClr val="00247D"/>
                </a:solidFill>
              </a:rPr>
              <a:t>Stay up to date with </a:t>
            </a:r>
            <a:r>
              <a:rPr lang="en-US" b="1" dirty="0">
                <a:solidFill>
                  <a:srgbClr val="00247D"/>
                </a:solidFill>
                <a:hlinkClick r:id="rId13"/>
              </a:rPr>
              <a:t>SLGFD Memos</a:t>
            </a:r>
            <a:endParaRPr lang="en-US" b="1"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108</a:t>
            </a:fld>
            <a:endParaRPr lang="en-US"/>
          </a:p>
        </p:txBody>
      </p:sp>
    </p:spTree>
    <p:extLst>
      <p:ext uri="{BB962C8B-B14F-4D97-AF65-F5344CB8AC3E}">
        <p14:creationId xmlns:p14="http://schemas.microsoft.com/office/powerpoint/2010/main" val="15361981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Quiz: Module </a:t>
            </a:r>
            <a:r>
              <a:rPr lang="en-US" dirty="0">
                <a:solidFill>
                  <a:srgbClr val="00247D"/>
                </a:solidFill>
                <a:latin typeface="Calibri Light" panose="020F0302020204030204"/>
              </a:rPr>
              <a:t>8</a:t>
            </a:r>
            <a:endParaRPr lang="en-US" sz="3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636775"/>
            <a:ext cx="5907833" cy="4055070"/>
          </a:xfrm>
        </p:spPr>
        <p:txBody>
          <a:bodyPr>
            <a:normAutofit fontScale="92500" lnSpcReduction="10000"/>
          </a:bodyPr>
          <a:lstStyle/>
          <a:p>
            <a:pPr marL="514350" indent="-514350">
              <a:lnSpc>
                <a:spcPct val="90000"/>
              </a:lnSpc>
              <a:spcBef>
                <a:spcPts val="1000"/>
              </a:spcBef>
              <a:buFont typeface="+mj-lt"/>
              <a:buAutoNum type="arabicPeriod"/>
            </a:pPr>
            <a:r>
              <a:rPr lang="en-US" sz="2800" dirty="0">
                <a:solidFill>
                  <a:srgbClr val="00247D"/>
                </a:solidFill>
              </a:rPr>
              <a:t>North Carolina law requires all elected officials to receive ethics training within how many months of being elected or reelected?</a:t>
            </a:r>
          </a:p>
          <a:p>
            <a:pPr marL="514350" indent="-514350">
              <a:lnSpc>
                <a:spcPct val="90000"/>
              </a:lnSpc>
              <a:spcBef>
                <a:spcPts val="1000"/>
              </a:spcBef>
              <a:buFont typeface="+mj-lt"/>
              <a:buAutoNum type="arabicPeriod"/>
            </a:pPr>
            <a:r>
              <a:rPr lang="en-US" sz="2800" dirty="0">
                <a:solidFill>
                  <a:srgbClr val="00247D"/>
                </a:solidFill>
              </a:rPr>
              <a:t>What is a situation called in which a person stands to receive a personal benefit from actions or decisions they make in an official capacity?</a:t>
            </a:r>
          </a:p>
          <a:p>
            <a:pPr marL="514350" indent="-514350">
              <a:lnSpc>
                <a:spcPct val="90000"/>
              </a:lnSpc>
              <a:spcBef>
                <a:spcPts val="1000"/>
              </a:spcBef>
              <a:buFont typeface="+mj-lt"/>
              <a:buAutoNum type="arabicPeriod"/>
            </a:pPr>
            <a:r>
              <a:rPr lang="en-US" sz="2800" dirty="0">
                <a:solidFill>
                  <a:srgbClr val="00247D"/>
                </a:solidFill>
              </a:rPr>
              <a:t>What kind of information should public officials avoid using for their own financial gain?</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9" name="Picture 8" descr="The word &quot;quiz&quot; spelled out in block capital letters on a starburst background">
            <a:extLst>
              <a:ext uri="{FF2B5EF4-FFF2-40B4-BE49-F238E27FC236}">
                <a16:creationId xmlns:a16="http://schemas.microsoft.com/office/drawing/2014/main" id="{B70FC809-97D3-BB19-9B0D-FCF804B66E21}"/>
              </a:ext>
            </a:extLst>
          </p:cNvPr>
          <p:cNvPicPr>
            <a:picLocks noChangeAspect="1"/>
          </p:cNvPicPr>
          <p:nvPr/>
        </p:nvPicPr>
        <p:blipFill>
          <a:blip r:embed="rId3"/>
          <a:stretch>
            <a:fillRect/>
          </a:stretch>
        </p:blipFill>
        <p:spPr>
          <a:xfrm>
            <a:off x="7299822" y="2704754"/>
            <a:ext cx="3752744" cy="2289810"/>
          </a:xfrm>
          <a:prstGeom prst="rect">
            <a:avLst/>
          </a:prstGeom>
        </p:spPr>
      </p:pic>
      <p:sp>
        <p:nvSpPr>
          <p:cNvPr id="10" name="Slide Number Placeholder 9">
            <a:extLst>
              <a:ext uri="{FF2B5EF4-FFF2-40B4-BE49-F238E27FC236}">
                <a16:creationId xmlns:a16="http://schemas.microsoft.com/office/drawing/2014/main" id="{B3B3C7FE-957C-1186-AB99-DF047705E5AD}"/>
              </a:ext>
            </a:extLst>
          </p:cNvPr>
          <p:cNvSpPr>
            <a:spLocks noGrp="1"/>
          </p:cNvSpPr>
          <p:nvPr>
            <p:ph type="sldNum" sz="quarter" idx="12"/>
          </p:nvPr>
        </p:nvSpPr>
        <p:spPr/>
        <p:txBody>
          <a:bodyPr/>
          <a:lstStyle/>
          <a:p>
            <a:fld id="{D0A0CA5A-5976-4C5C-8430-DE8EEFD09A73}" type="slidenum">
              <a:rPr lang="en-US" smtClean="0"/>
              <a:t>109</a:t>
            </a:fld>
            <a:endParaRPr lang="en-US"/>
          </a:p>
        </p:txBody>
      </p:sp>
    </p:spTree>
    <p:extLst>
      <p:ext uri="{BB962C8B-B14F-4D97-AF65-F5344CB8AC3E}">
        <p14:creationId xmlns:p14="http://schemas.microsoft.com/office/powerpoint/2010/main" val="3595862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8323728" cy="1156273"/>
          </a:xfrm>
        </p:spPr>
        <p:txBody>
          <a:bodyPr>
            <a:normAutofit fontScale="90000"/>
          </a:bodyPr>
          <a:lstStyle/>
          <a:p>
            <a:r>
              <a:rPr lang="en-US" sz="4400" dirty="0">
                <a:solidFill>
                  <a:srgbClr val="00247D"/>
                </a:solidFill>
                <a:latin typeface="Calibri Light" panose="020F0302020204030204"/>
                <a:ea typeface="+mj-ea"/>
                <a:cs typeface="+mj-cs"/>
              </a:rPr>
              <a:t>Reporting Requirements and Due Dates for Local Governments</a:t>
            </a:r>
            <a:endParaRPr lang="en-US" sz="1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504343"/>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2" name="Content Placeholder 2">
            <a:extLst>
              <a:ext uri="{FF2B5EF4-FFF2-40B4-BE49-F238E27FC236}">
                <a16:creationId xmlns:a16="http://schemas.microsoft.com/office/drawing/2014/main" id="{7D89021C-2B50-6391-E6F6-53C5FA2C0F1E}"/>
              </a:ext>
            </a:extLst>
          </p:cNvPr>
          <p:cNvSpPr txBox="1">
            <a:spLocks/>
          </p:cNvSpPr>
          <p:nvPr/>
        </p:nvSpPr>
        <p:spPr>
          <a:xfrm>
            <a:off x="416167" y="2656742"/>
            <a:ext cx="11658602" cy="333374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dirty="0">
                <a:solidFill>
                  <a:srgbClr val="00247D"/>
                </a:solidFill>
              </a:rPr>
              <a:t>Units are required by law to regularly submit certain financial information to the LGC. This includes, but is not limited to:</a:t>
            </a:r>
          </a:p>
          <a:p>
            <a:pPr marL="0" indent="0">
              <a:buFont typeface="Arial" panose="020B0604020202020204" pitchFamily="34" charset="0"/>
              <a:buNone/>
            </a:pPr>
            <a:endParaRPr lang="en-US" sz="1000" dirty="0">
              <a:solidFill>
                <a:srgbClr val="00247D"/>
              </a:solidFill>
            </a:endParaRPr>
          </a:p>
          <a:p>
            <a:r>
              <a:rPr lang="en-US" b="1" dirty="0">
                <a:solidFill>
                  <a:srgbClr val="00247D"/>
                </a:solidFill>
              </a:rPr>
              <a:t>Annual Audit</a:t>
            </a:r>
            <a:r>
              <a:rPr lang="en-US" b="1" baseline="30000" dirty="0">
                <a:solidFill>
                  <a:srgbClr val="00247D"/>
                </a:solidFill>
              </a:rPr>
              <a:t>[3]</a:t>
            </a:r>
            <a:r>
              <a:rPr lang="en-US" baseline="30000" dirty="0">
                <a:solidFill>
                  <a:srgbClr val="00247D"/>
                </a:solidFill>
              </a:rPr>
              <a:t> </a:t>
            </a:r>
            <a:r>
              <a:rPr lang="en-US" dirty="0">
                <a:solidFill>
                  <a:srgbClr val="00247D"/>
                </a:solidFill>
              </a:rPr>
              <a:t>– Due </a:t>
            </a:r>
            <a:r>
              <a:rPr lang="en-US" u="sng" dirty="0">
                <a:solidFill>
                  <a:srgbClr val="00247D"/>
                </a:solidFill>
              </a:rPr>
              <a:t>Dec. 31 </a:t>
            </a:r>
            <a:r>
              <a:rPr lang="en-US" dirty="0">
                <a:solidFill>
                  <a:srgbClr val="00247D"/>
                </a:solidFill>
              </a:rPr>
              <a:t>for units with a June 30 fiscal year end</a:t>
            </a:r>
          </a:p>
          <a:p>
            <a:r>
              <a:rPr lang="en-US" b="1" dirty="0">
                <a:solidFill>
                  <a:srgbClr val="00247D"/>
                </a:solidFill>
              </a:rPr>
              <a:t>Annual Financial Information Report (AFIR)</a:t>
            </a:r>
            <a:r>
              <a:rPr lang="en-US" b="1" baseline="30000" dirty="0">
                <a:solidFill>
                  <a:srgbClr val="00247D"/>
                </a:solidFill>
              </a:rPr>
              <a:t>[4]</a:t>
            </a:r>
            <a:r>
              <a:rPr lang="en-US" baseline="30000" dirty="0">
                <a:solidFill>
                  <a:srgbClr val="00247D"/>
                </a:solidFill>
              </a:rPr>
              <a:t> </a:t>
            </a:r>
            <a:r>
              <a:rPr lang="en-US" dirty="0">
                <a:solidFill>
                  <a:srgbClr val="00247D"/>
                </a:solidFill>
              </a:rPr>
              <a:t>– Due </a:t>
            </a:r>
            <a:r>
              <a:rPr lang="en-US" u="sng" dirty="0">
                <a:solidFill>
                  <a:srgbClr val="00247D"/>
                </a:solidFill>
              </a:rPr>
              <a:t>Dec. 31 </a:t>
            </a:r>
          </a:p>
          <a:p>
            <a:r>
              <a:rPr lang="en-US" b="1" dirty="0">
                <a:solidFill>
                  <a:srgbClr val="00247D"/>
                </a:solidFill>
              </a:rPr>
              <a:t>Semi-Annual Cash and Investment Report (LGC-203)</a:t>
            </a:r>
            <a:r>
              <a:rPr lang="en-US" b="1" baseline="30000" dirty="0">
                <a:solidFill>
                  <a:srgbClr val="00247D"/>
                </a:solidFill>
              </a:rPr>
              <a:t>[5]</a:t>
            </a:r>
            <a:r>
              <a:rPr lang="en-US" baseline="30000" dirty="0">
                <a:solidFill>
                  <a:srgbClr val="00247D"/>
                </a:solidFill>
              </a:rPr>
              <a:t> </a:t>
            </a:r>
            <a:r>
              <a:rPr lang="en-US" dirty="0">
                <a:solidFill>
                  <a:srgbClr val="00247D"/>
                </a:solidFill>
              </a:rPr>
              <a:t>– Due </a:t>
            </a:r>
            <a:r>
              <a:rPr lang="en-US" u="sng" dirty="0">
                <a:solidFill>
                  <a:srgbClr val="00247D"/>
                </a:solidFill>
              </a:rPr>
              <a:t>Jan. 25</a:t>
            </a:r>
            <a:r>
              <a:rPr lang="en-US" dirty="0">
                <a:solidFill>
                  <a:srgbClr val="00247D"/>
                </a:solidFill>
              </a:rPr>
              <a:t> and </a:t>
            </a:r>
            <a:r>
              <a:rPr lang="en-US" u="sng" dirty="0">
                <a:solidFill>
                  <a:srgbClr val="00247D"/>
                </a:solidFill>
              </a:rPr>
              <a:t>July 25</a:t>
            </a:r>
          </a:p>
          <a:p>
            <a:r>
              <a:rPr lang="en-US" b="1" dirty="0">
                <a:solidFill>
                  <a:srgbClr val="00247D"/>
                </a:solidFill>
              </a:rPr>
              <a:t>Register of Deeds Fees Report (Counties)</a:t>
            </a:r>
            <a:r>
              <a:rPr lang="en-US" b="1" baseline="30000" dirty="0">
                <a:solidFill>
                  <a:srgbClr val="00247D"/>
                </a:solidFill>
              </a:rPr>
              <a:t>[6] </a:t>
            </a:r>
            <a:r>
              <a:rPr lang="en-US" dirty="0">
                <a:solidFill>
                  <a:srgbClr val="00247D"/>
                </a:solidFill>
              </a:rPr>
              <a:t>– Due on the </a:t>
            </a:r>
            <a:r>
              <a:rPr lang="en-US" u="sng" dirty="0">
                <a:solidFill>
                  <a:srgbClr val="00247D"/>
                </a:solidFill>
              </a:rPr>
              <a:t>10</a:t>
            </a:r>
            <a:r>
              <a:rPr lang="en-US" u="sng" baseline="30000" dirty="0">
                <a:solidFill>
                  <a:srgbClr val="00247D"/>
                </a:solidFill>
              </a:rPr>
              <a:t>th</a:t>
            </a:r>
            <a:r>
              <a:rPr lang="en-US" u="sng" dirty="0">
                <a:solidFill>
                  <a:srgbClr val="00247D"/>
                </a:solidFill>
              </a:rPr>
              <a:t> of each month</a:t>
            </a:r>
          </a:p>
          <a:p>
            <a:pPr marL="0" indent="0">
              <a:buNone/>
            </a:pPr>
            <a:endParaRPr lang="en-US" sz="1300" dirty="0">
              <a:solidFill>
                <a:srgbClr val="00247D"/>
              </a:solidFill>
            </a:endParaRPr>
          </a:p>
          <a:p>
            <a:pPr marL="0" indent="0">
              <a:buNone/>
            </a:pPr>
            <a:r>
              <a:rPr lang="en-US" dirty="0">
                <a:solidFill>
                  <a:srgbClr val="00247D"/>
                </a:solidFill>
              </a:rPr>
              <a:t>Visit the </a:t>
            </a:r>
            <a:r>
              <a:rPr lang="en-US" dirty="0">
                <a:solidFill>
                  <a:srgbClr val="00247D"/>
                </a:solidFill>
                <a:hlinkClick r:id="rId3"/>
              </a:rPr>
              <a:t>LGC Reporting Requirements and Due Dates page</a:t>
            </a:r>
            <a:r>
              <a:rPr lang="en-US" dirty="0">
                <a:solidFill>
                  <a:srgbClr val="00247D"/>
                </a:solidFill>
              </a:rPr>
              <a:t> for more information on these and other reporting deadlines.</a:t>
            </a:r>
          </a:p>
        </p:txBody>
      </p:sp>
      <p:sp>
        <p:nvSpPr>
          <p:cNvPr id="15" name="Footer Placeholder 14">
            <a:extLst>
              <a:ext uri="{FF2B5EF4-FFF2-40B4-BE49-F238E27FC236}">
                <a16:creationId xmlns:a16="http://schemas.microsoft.com/office/drawing/2014/main" id="{A0735300-808A-C6A3-608D-6922AD745DCB}"/>
              </a:ext>
            </a:extLst>
          </p:cNvPr>
          <p:cNvSpPr>
            <a:spLocks noGrp="1"/>
          </p:cNvSpPr>
          <p:nvPr>
            <p:ph type="ftr" sz="quarter" idx="11"/>
          </p:nvPr>
        </p:nvSpPr>
        <p:spPr>
          <a:xfrm>
            <a:off x="81471" y="6326720"/>
            <a:ext cx="6465621" cy="365125"/>
          </a:xfrm>
        </p:spPr>
        <p:txBody>
          <a:bodyPr/>
          <a:lstStyle/>
          <a:p>
            <a:pPr algn="l"/>
            <a:r>
              <a:rPr lang="en-US" sz="1600" baseline="30000" dirty="0"/>
              <a:t>[3]</a:t>
            </a:r>
            <a:r>
              <a:rPr lang="en-US" sz="1600" dirty="0">
                <a:hlinkClick r:id="rId4"/>
              </a:rPr>
              <a:t>G.S. 159-34(a)</a:t>
            </a:r>
            <a:r>
              <a:rPr lang="en-US" sz="1600" dirty="0"/>
              <a:t> </a:t>
            </a:r>
            <a:r>
              <a:rPr lang="en-US" sz="1600" baseline="30000" dirty="0"/>
              <a:t>[4]</a:t>
            </a:r>
            <a:r>
              <a:rPr lang="en-US" sz="1600" dirty="0">
                <a:hlinkClick r:id="rId5"/>
              </a:rPr>
              <a:t>G.S. 159-33.1</a:t>
            </a:r>
            <a:r>
              <a:rPr lang="en-US" sz="1600" dirty="0"/>
              <a:t>  </a:t>
            </a:r>
            <a:r>
              <a:rPr lang="en-US" sz="1600" baseline="30000" dirty="0"/>
              <a:t>[5]</a:t>
            </a:r>
            <a:r>
              <a:rPr lang="en-US" sz="1600" dirty="0">
                <a:hlinkClick r:id="rId6"/>
              </a:rPr>
              <a:t>G.S. 159-33</a:t>
            </a:r>
            <a:r>
              <a:rPr lang="en-US" sz="1600" dirty="0"/>
              <a:t>  </a:t>
            </a:r>
            <a:r>
              <a:rPr lang="en-US" sz="1600" baseline="30000" dirty="0"/>
              <a:t>[6]</a:t>
            </a:r>
            <a:r>
              <a:rPr lang="en-US" sz="1600" dirty="0">
                <a:hlinkClick r:id="rId7"/>
              </a:rPr>
              <a:t>G.S. 161-11.5</a:t>
            </a:r>
            <a:endParaRPr lang="en-US" sz="1600" dirty="0"/>
          </a:p>
        </p:txBody>
      </p:sp>
      <p:sp>
        <p:nvSpPr>
          <p:cNvPr id="6" name="Slide Number Placeholder 5">
            <a:extLst>
              <a:ext uri="{FF2B5EF4-FFF2-40B4-BE49-F238E27FC236}">
                <a16:creationId xmlns:a16="http://schemas.microsoft.com/office/drawing/2014/main" id="{36CFB3F2-400F-AF7E-91EA-5A15CACB4406}"/>
              </a:ext>
            </a:extLst>
          </p:cNvPr>
          <p:cNvSpPr>
            <a:spLocks noGrp="1"/>
          </p:cNvSpPr>
          <p:nvPr>
            <p:ph type="sldNum" sz="quarter" idx="12"/>
          </p:nvPr>
        </p:nvSpPr>
        <p:spPr/>
        <p:txBody>
          <a:bodyPr/>
          <a:lstStyle/>
          <a:p>
            <a:fld id="{D0A0CA5A-5976-4C5C-8430-DE8EEFD09A73}" type="slidenum">
              <a:rPr lang="en-US" smtClean="0"/>
              <a:t>11</a:t>
            </a:fld>
            <a:endParaRPr lang="en-US"/>
          </a:p>
        </p:txBody>
      </p:sp>
    </p:spTree>
    <p:extLst>
      <p:ext uri="{BB962C8B-B14F-4D97-AF65-F5344CB8AC3E}">
        <p14:creationId xmlns:p14="http://schemas.microsoft.com/office/powerpoint/2010/main" val="269292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8323728" cy="1156273"/>
          </a:xfrm>
        </p:spPr>
        <p:txBody>
          <a:bodyPr>
            <a:normAutofit fontScale="90000"/>
          </a:bodyPr>
          <a:lstStyle/>
          <a:p>
            <a:r>
              <a:rPr lang="en-US" sz="4400" dirty="0">
                <a:solidFill>
                  <a:srgbClr val="00247D"/>
                </a:solidFill>
                <a:latin typeface="Calibri Light" panose="020F0302020204030204"/>
                <a:ea typeface="+mj-ea"/>
                <a:cs typeface="+mj-cs"/>
              </a:rPr>
              <a:t>Key Areas of LGC Authority for Local Governments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1471" y="3634228"/>
            <a:ext cx="4302960" cy="2356898"/>
          </a:xfrm>
        </p:spPr>
        <p:txBody>
          <a:bodyPr>
            <a:normAutofit/>
          </a:bodyPr>
          <a:lstStyle/>
          <a:p>
            <a:pPr marL="457200" indent="-457200">
              <a:lnSpc>
                <a:spcPct val="90000"/>
              </a:lnSpc>
              <a:spcBef>
                <a:spcPts val="1000"/>
              </a:spcBef>
              <a:buFont typeface="+mj-lt"/>
              <a:buAutoNum type="arabicPeriod"/>
            </a:pPr>
            <a:r>
              <a:rPr lang="en-US" sz="2800" dirty="0">
                <a:solidFill>
                  <a:srgbClr val="00247D"/>
                </a:solidFill>
              </a:rPr>
              <a:t>To require the </a:t>
            </a:r>
            <a:r>
              <a:rPr lang="en-US" dirty="0">
                <a:solidFill>
                  <a:srgbClr val="00247D"/>
                </a:solidFill>
              </a:rPr>
              <a:t>f</a:t>
            </a:r>
            <a:r>
              <a:rPr lang="en-US" sz="2800" dirty="0">
                <a:solidFill>
                  <a:srgbClr val="00247D"/>
                </a:solidFill>
              </a:rPr>
              <a:t>inance </a:t>
            </a:r>
            <a:r>
              <a:rPr lang="en-US" dirty="0">
                <a:solidFill>
                  <a:srgbClr val="00247D"/>
                </a:solidFill>
              </a:rPr>
              <a:t>o</a:t>
            </a:r>
            <a:r>
              <a:rPr lang="en-US" sz="2800" dirty="0">
                <a:solidFill>
                  <a:srgbClr val="00247D"/>
                </a:solidFill>
              </a:rPr>
              <a:t>fficer or anyone performing the duties of the finance </a:t>
            </a:r>
            <a:r>
              <a:rPr lang="en-US" dirty="0">
                <a:solidFill>
                  <a:srgbClr val="00247D"/>
                </a:solidFill>
              </a:rPr>
              <a:t>o</a:t>
            </a:r>
            <a:r>
              <a:rPr lang="en-US" sz="2800" dirty="0">
                <a:solidFill>
                  <a:srgbClr val="00247D"/>
                </a:solidFill>
              </a:rPr>
              <a:t>fficer to participate in training.</a:t>
            </a:r>
            <a:r>
              <a:rPr lang="en-US" sz="2800" baseline="30000" dirty="0">
                <a:solidFill>
                  <a:srgbClr val="00247D"/>
                </a:solidFill>
              </a:rPr>
              <a:t>[</a:t>
            </a:r>
            <a:r>
              <a:rPr lang="en-US" baseline="30000" dirty="0">
                <a:solidFill>
                  <a:srgbClr val="00247D"/>
                </a:solidFill>
              </a:rPr>
              <a:t>7]</a:t>
            </a: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504343"/>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2" name="Content Placeholder 2">
            <a:extLst>
              <a:ext uri="{FF2B5EF4-FFF2-40B4-BE49-F238E27FC236}">
                <a16:creationId xmlns:a16="http://schemas.microsoft.com/office/drawing/2014/main" id="{7D89021C-2B50-6391-E6F6-53C5FA2C0F1E}"/>
              </a:ext>
            </a:extLst>
          </p:cNvPr>
          <p:cNvSpPr txBox="1">
            <a:spLocks/>
          </p:cNvSpPr>
          <p:nvPr/>
        </p:nvSpPr>
        <p:spPr>
          <a:xfrm>
            <a:off x="1040422" y="2575395"/>
            <a:ext cx="10111155" cy="3230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247D"/>
                </a:solidFill>
              </a:rPr>
              <a:t>The Local Government Commission has authority under certain circumstances:</a:t>
            </a:r>
          </a:p>
        </p:txBody>
      </p:sp>
      <p:sp>
        <p:nvSpPr>
          <p:cNvPr id="13" name="Content Placeholder 2">
            <a:extLst>
              <a:ext uri="{FF2B5EF4-FFF2-40B4-BE49-F238E27FC236}">
                <a16:creationId xmlns:a16="http://schemas.microsoft.com/office/drawing/2014/main" id="{F7573E23-68D1-18D8-6609-CCC53382423D}"/>
              </a:ext>
            </a:extLst>
          </p:cNvPr>
          <p:cNvSpPr txBox="1">
            <a:spLocks/>
          </p:cNvSpPr>
          <p:nvPr/>
        </p:nvSpPr>
        <p:spPr>
          <a:xfrm>
            <a:off x="4241855" y="3634227"/>
            <a:ext cx="4151867" cy="277892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startAt="2"/>
            </a:pPr>
            <a:r>
              <a:rPr lang="en-US" dirty="0">
                <a:solidFill>
                  <a:srgbClr val="00247D"/>
                </a:solidFill>
              </a:rPr>
              <a:t>To require local governments and public authorities to contract with outside entities, such as a third-party bookkeeper, to fulfill the duties of finance officer.</a:t>
            </a:r>
            <a:r>
              <a:rPr lang="en-US" baseline="30000" dirty="0">
                <a:solidFill>
                  <a:srgbClr val="00247D"/>
                </a:solidFill>
              </a:rPr>
              <a:t>[8] </a:t>
            </a:r>
          </a:p>
        </p:txBody>
      </p:sp>
      <p:sp>
        <p:nvSpPr>
          <p:cNvPr id="14" name="Content Placeholder 2">
            <a:extLst>
              <a:ext uri="{FF2B5EF4-FFF2-40B4-BE49-F238E27FC236}">
                <a16:creationId xmlns:a16="http://schemas.microsoft.com/office/drawing/2014/main" id="{19458136-1A29-C459-F409-E6AE0EF8312D}"/>
              </a:ext>
            </a:extLst>
          </p:cNvPr>
          <p:cNvSpPr txBox="1">
            <a:spLocks/>
          </p:cNvSpPr>
          <p:nvPr/>
        </p:nvSpPr>
        <p:spPr>
          <a:xfrm>
            <a:off x="8478543" y="3634227"/>
            <a:ext cx="3631985" cy="277892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3"/>
            </a:pPr>
            <a:r>
              <a:rPr lang="en-US" dirty="0">
                <a:solidFill>
                  <a:srgbClr val="00247D"/>
                </a:solidFill>
              </a:rPr>
              <a:t>To impound the books and records of a local government and assume full control of all its financial affairs.</a:t>
            </a:r>
            <a:r>
              <a:rPr lang="en-US" baseline="30000" dirty="0">
                <a:solidFill>
                  <a:srgbClr val="00247D"/>
                </a:solidFill>
              </a:rPr>
              <a:t>[9]</a:t>
            </a:r>
          </a:p>
        </p:txBody>
      </p:sp>
      <p:sp>
        <p:nvSpPr>
          <p:cNvPr id="15" name="Footer Placeholder 14">
            <a:extLst>
              <a:ext uri="{FF2B5EF4-FFF2-40B4-BE49-F238E27FC236}">
                <a16:creationId xmlns:a16="http://schemas.microsoft.com/office/drawing/2014/main" id="{A0735300-808A-C6A3-608D-6922AD745DCB}"/>
              </a:ext>
            </a:extLst>
          </p:cNvPr>
          <p:cNvSpPr>
            <a:spLocks noGrp="1"/>
          </p:cNvSpPr>
          <p:nvPr>
            <p:ph type="ftr" sz="quarter" idx="11"/>
          </p:nvPr>
        </p:nvSpPr>
        <p:spPr>
          <a:xfrm>
            <a:off x="81471" y="6326720"/>
            <a:ext cx="6465621" cy="365125"/>
          </a:xfrm>
        </p:spPr>
        <p:txBody>
          <a:bodyPr/>
          <a:lstStyle/>
          <a:p>
            <a:pPr algn="l"/>
            <a:r>
              <a:rPr lang="en-US" sz="1600" baseline="30000" dirty="0"/>
              <a:t>[7]</a:t>
            </a:r>
            <a:r>
              <a:rPr lang="en-US" sz="1600" dirty="0">
                <a:hlinkClick r:id="rId3"/>
              </a:rPr>
              <a:t>G.S. 159-25(d)</a:t>
            </a:r>
            <a:r>
              <a:rPr lang="en-US" sz="1600" dirty="0"/>
              <a:t>  </a:t>
            </a:r>
            <a:r>
              <a:rPr lang="en-US" sz="1600" baseline="30000" dirty="0"/>
              <a:t>[8]</a:t>
            </a:r>
            <a:r>
              <a:rPr lang="en-US" sz="1600" dirty="0">
                <a:hlinkClick r:id="rId3"/>
              </a:rPr>
              <a:t>G.S. 159-25(e)</a:t>
            </a:r>
            <a:r>
              <a:rPr lang="en-US" sz="1600" dirty="0"/>
              <a:t>  </a:t>
            </a:r>
            <a:r>
              <a:rPr lang="en-US" sz="1600" baseline="30000" dirty="0"/>
              <a:t>[9]</a:t>
            </a:r>
            <a:r>
              <a:rPr lang="en-US" sz="1600" dirty="0">
                <a:hlinkClick r:id="rId4"/>
              </a:rPr>
              <a:t>G.S. 159-181(c)</a:t>
            </a:r>
            <a:endParaRPr lang="en-US" sz="1600" dirty="0"/>
          </a:p>
        </p:txBody>
      </p:sp>
      <p:sp>
        <p:nvSpPr>
          <p:cNvPr id="10" name="Slide Number Placeholder 9">
            <a:extLst>
              <a:ext uri="{FF2B5EF4-FFF2-40B4-BE49-F238E27FC236}">
                <a16:creationId xmlns:a16="http://schemas.microsoft.com/office/drawing/2014/main" id="{927297F1-F6B0-C174-948A-147E8E5B670E}"/>
              </a:ext>
            </a:extLst>
          </p:cNvPr>
          <p:cNvSpPr>
            <a:spLocks noGrp="1"/>
          </p:cNvSpPr>
          <p:nvPr>
            <p:ph type="sldNum" sz="quarter" idx="12"/>
          </p:nvPr>
        </p:nvSpPr>
        <p:spPr/>
        <p:txBody>
          <a:bodyPr/>
          <a:lstStyle/>
          <a:p>
            <a:fld id="{D0A0CA5A-5976-4C5C-8430-DE8EEFD09A73}" type="slidenum">
              <a:rPr lang="en-US" smtClean="0"/>
              <a:t>12</a:t>
            </a:fld>
            <a:endParaRPr lang="en-US"/>
          </a:p>
        </p:txBody>
      </p:sp>
    </p:spTree>
    <p:extLst>
      <p:ext uri="{BB962C8B-B14F-4D97-AF65-F5344CB8AC3E}">
        <p14:creationId xmlns:p14="http://schemas.microsoft.com/office/powerpoint/2010/main" val="38602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0705" y="2715270"/>
            <a:ext cx="5474677" cy="3591738"/>
          </a:xfrm>
        </p:spPr>
        <p:txBody>
          <a:bodyPr>
            <a:normAutofit fontScale="85000" lnSpcReduction="10000"/>
          </a:bodyPr>
          <a:lstStyle/>
          <a:p>
            <a:pPr>
              <a:lnSpc>
                <a:spcPct val="90000"/>
              </a:lnSpc>
              <a:spcBef>
                <a:spcPts val="1000"/>
              </a:spcBef>
            </a:pPr>
            <a:r>
              <a:rPr lang="en-US" sz="2800" dirty="0">
                <a:solidFill>
                  <a:srgbClr val="00247D"/>
                </a:solidFill>
                <a:hlinkClick r:id="rId2">
                  <a:extLst>
                    <a:ext uri="{A12FA001-AC4F-418D-AE19-62706E023703}">
                      <ahyp:hlinkClr xmlns:ahyp="http://schemas.microsoft.com/office/drawing/2018/hyperlinkcolor" val="tx"/>
                    </a:ext>
                  </a:extLst>
                </a:hlinkClick>
              </a:rPr>
              <a:t>UNC School of Government</a:t>
            </a:r>
            <a:endParaRPr lang="en-US" sz="2800" dirty="0">
              <a:solidFill>
                <a:srgbClr val="00247D"/>
              </a:solidFill>
            </a:endParaRPr>
          </a:p>
          <a:p>
            <a:pPr lvl="1">
              <a:spcBef>
                <a:spcPts val="1000"/>
              </a:spcBef>
            </a:pPr>
            <a:r>
              <a:rPr lang="en-US" sz="2600" dirty="0">
                <a:solidFill>
                  <a:srgbClr val="00247D"/>
                </a:solidFill>
                <a:hlinkClick r:id="rId3">
                  <a:extLst>
                    <a:ext uri="{A12FA001-AC4F-418D-AE19-62706E023703}">
                      <ahyp:hlinkClr xmlns:ahyp="http://schemas.microsoft.com/office/drawing/2018/hyperlinkcolor" val="tx"/>
                    </a:ext>
                  </a:extLst>
                </a:hlinkClick>
              </a:rPr>
              <a:t>NC Finance Connect</a:t>
            </a:r>
            <a:endParaRPr lang="en-US" sz="2600" dirty="0">
              <a:solidFill>
                <a:srgbClr val="00247D"/>
              </a:solidFill>
            </a:endParaRPr>
          </a:p>
          <a:p>
            <a:pPr lvl="1">
              <a:spcBef>
                <a:spcPts val="1000"/>
              </a:spcBef>
            </a:pPr>
            <a:r>
              <a:rPr lang="en-US" sz="2600" dirty="0">
                <a:solidFill>
                  <a:srgbClr val="00247D"/>
                </a:solidFill>
                <a:hlinkClick r:id="rId4">
                  <a:extLst>
                    <a:ext uri="{A12FA001-AC4F-418D-AE19-62706E023703}">
                      <ahyp:hlinkClr xmlns:ahyp="http://schemas.microsoft.com/office/drawing/2018/hyperlinkcolor" val="tx"/>
                    </a:ext>
                  </a:extLst>
                </a:hlinkClick>
              </a:rPr>
              <a:t>Finance Calendar of Duties</a:t>
            </a:r>
            <a:endParaRPr lang="en-US" sz="2600" dirty="0">
              <a:solidFill>
                <a:srgbClr val="00247D"/>
              </a:solidFill>
            </a:endParaRPr>
          </a:p>
          <a:p>
            <a:pPr lvl="1">
              <a:spcBef>
                <a:spcPts val="1000"/>
              </a:spcBef>
            </a:pPr>
            <a:r>
              <a:rPr lang="en-US" sz="2600" dirty="0">
                <a:solidFill>
                  <a:srgbClr val="00247D"/>
                </a:solidFill>
                <a:hlinkClick r:id="rId5">
                  <a:extLst>
                    <a:ext uri="{A12FA001-AC4F-418D-AE19-62706E023703}">
                      <ahyp:hlinkClr xmlns:ahyp="http://schemas.microsoft.com/office/drawing/2018/hyperlinkcolor" val="tx"/>
                    </a:ext>
                  </a:extLst>
                </a:hlinkClick>
              </a:rPr>
              <a:t>NC Local Government Finance 101</a:t>
            </a:r>
            <a:endParaRPr lang="en-US" sz="2600" dirty="0">
              <a:solidFill>
                <a:srgbClr val="00247D"/>
              </a:solidFill>
            </a:endParaRPr>
          </a:p>
          <a:p>
            <a:r>
              <a:rPr lang="en-US" dirty="0">
                <a:solidFill>
                  <a:srgbClr val="00247D"/>
                </a:solidFill>
                <a:hlinkClick r:id="rId6">
                  <a:extLst>
                    <a:ext uri="{A12FA001-AC4F-418D-AE19-62706E023703}">
                      <ahyp:hlinkClr xmlns:ahyp="http://schemas.microsoft.com/office/drawing/2018/hyperlinkcolor" val="tx"/>
                    </a:ext>
                  </a:extLst>
                </a:hlinkClick>
              </a:rPr>
              <a:t>NC League of Municipalities</a:t>
            </a:r>
            <a:endParaRPr lang="en-US" dirty="0">
              <a:solidFill>
                <a:srgbClr val="00247D"/>
              </a:solidFill>
            </a:endParaRPr>
          </a:p>
          <a:p>
            <a:pPr>
              <a:lnSpc>
                <a:spcPct val="95000"/>
              </a:lnSpc>
            </a:pPr>
            <a:r>
              <a:rPr lang="en-US" dirty="0">
                <a:solidFill>
                  <a:srgbClr val="00247D"/>
                </a:solidFill>
                <a:hlinkClick r:id="rId7">
                  <a:extLst>
                    <a:ext uri="{A12FA001-AC4F-418D-AE19-62706E023703}">
                      <ahyp:hlinkClr xmlns:ahyp="http://schemas.microsoft.com/office/drawing/2018/hyperlinkcolor" val="tx"/>
                    </a:ext>
                  </a:extLst>
                </a:hlinkClick>
              </a:rPr>
              <a:t>North Carolina Association of County Commissioners</a:t>
            </a:r>
            <a:endParaRPr lang="en-US" dirty="0">
              <a:solidFill>
                <a:srgbClr val="00247D"/>
              </a:solidFill>
            </a:endParaRPr>
          </a:p>
          <a:p>
            <a:pPr lvl="0">
              <a:lnSpc>
                <a:spcPct val="90000"/>
              </a:lnSpc>
              <a:spcBef>
                <a:spcPts val="1000"/>
              </a:spcBef>
            </a:pPr>
            <a:r>
              <a:rPr lang="en-US" sz="2800" dirty="0">
                <a:solidFill>
                  <a:srgbClr val="00247D"/>
                </a:solidFill>
                <a:hlinkClick r:id="rId8">
                  <a:extLst>
                    <a:ext uri="{A12FA001-AC4F-418D-AE19-62706E023703}">
                      <ahyp:hlinkClr xmlns:ahyp="http://schemas.microsoft.com/office/drawing/2018/hyperlinkcolor" val="tx"/>
                    </a:ext>
                  </a:extLst>
                </a:hlinkClick>
              </a:rPr>
              <a:t>Government Finance Officers Association - Best Practices &amp; Resources</a:t>
            </a: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3" name="Picture 12" descr="A speech bubble that reads, &quot;How can we help you?&quot;">
            <a:extLst>
              <a:ext uri="{FF2B5EF4-FFF2-40B4-BE49-F238E27FC236}">
                <a16:creationId xmlns:a16="http://schemas.microsoft.com/office/drawing/2014/main" id="{BA8EC3B2-7FF8-EDF4-6B9B-72DA384AE9E4}"/>
              </a:ext>
            </a:extLst>
          </p:cNvPr>
          <p:cNvPicPr>
            <a:picLocks noChangeAspect="1"/>
          </p:cNvPicPr>
          <p:nvPr/>
        </p:nvPicPr>
        <p:blipFill rotWithShape="1">
          <a:blip r:embed="rId10"/>
          <a:srcRect l="17392" r="14655"/>
          <a:stretch/>
        </p:blipFill>
        <p:spPr>
          <a:xfrm>
            <a:off x="7419327" y="1487084"/>
            <a:ext cx="3670704" cy="2671255"/>
          </a:xfrm>
          <a:prstGeom prst="rect">
            <a:avLst/>
          </a:prstGeom>
        </p:spPr>
      </p:pic>
      <p:sp>
        <p:nvSpPr>
          <p:cNvPr id="6" name="Content Placeholder 2">
            <a:extLst>
              <a:ext uri="{FF2B5EF4-FFF2-40B4-BE49-F238E27FC236}">
                <a16:creationId xmlns:a16="http://schemas.microsoft.com/office/drawing/2014/main" id="{8251ADCD-CF2E-0E67-7A0D-50D3A302AF54}"/>
              </a:ext>
            </a:extLst>
          </p:cNvPr>
          <p:cNvSpPr txBox="1">
            <a:spLocks/>
          </p:cNvSpPr>
          <p:nvPr/>
        </p:nvSpPr>
        <p:spPr>
          <a:xfrm>
            <a:off x="6717323" y="4590234"/>
            <a:ext cx="5474677" cy="18393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247D"/>
                </a:solidFill>
              </a:rPr>
              <a:t>Contact LGC Staff: </a:t>
            </a:r>
            <a:r>
              <a:rPr lang="en-US" dirty="0">
                <a:solidFill>
                  <a:srgbClr val="00247D"/>
                </a:solidFill>
              </a:rPr>
              <a:t>(919) 814-4300</a:t>
            </a:r>
          </a:p>
          <a:p>
            <a:r>
              <a:rPr lang="en-US" b="1" dirty="0">
                <a:solidFill>
                  <a:srgbClr val="00247D"/>
                </a:solidFill>
              </a:rPr>
              <a:t>Visit the </a:t>
            </a:r>
            <a:r>
              <a:rPr lang="en-US" b="1" dirty="0">
                <a:solidFill>
                  <a:srgbClr val="00247D"/>
                </a:solidFill>
                <a:hlinkClick r:id="rId11"/>
              </a:rPr>
              <a:t>LGC Website</a:t>
            </a:r>
            <a:endParaRPr lang="en-US" b="1" dirty="0">
              <a:solidFill>
                <a:srgbClr val="00247D"/>
              </a:solidFill>
            </a:endParaRPr>
          </a:p>
          <a:p>
            <a:r>
              <a:rPr lang="en-US" b="1" dirty="0">
                <a:solidFill>
                  <a:srgbClr val="00247D"/>
                </a:solidFill>
              </a:rPr>
              <a:t>Sign up for the </a:t>
            </a:r>
            <a:r>
              <a:rPr lang="en-US" b="1" dirty="0">
                <a:solidFill>
                  <a:srgbClr val="00247D"/>
                </a:solidFill>
                <a:hlinkClick r:id="rId12"/>
              </a:rPr>
              <a:t>LGC Staff Blog</a:t>
            </a:r>
            <a:endParaRPr lang="en-US" b="1" dirty="0">
              <a:solidFill>
                <a:srgbClr val="00247D"/>
              </a:solidFill>
            </a:endParaRPr>
          </a:p>
          <a:p>
            <a:r>
              <a:rPr lang="en-US" b="1" dirty="0">
                <a:solidFill>
                  <a:srgbClr val="00247D"/>
                </a:solidFill>
              </a:rPr>
              <a:t>Stay up to date with </a:t>
            </a:r>
            <a:r>
              <a:rPr lang="en-US" b="1" dirty="0">
                <a:solidFill>
                  <a:srgbClr val="00247D"/>
                </a:solidFill>
                <a:hlinkClick r:id="rId13"/>
              </a:rPr>
              <a:t>SLGFD Memos</a:t>
            </a:r>
            <a:endParaRPr lang="en-US" b="1"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13</a:t>
            </a:fld>
            <a:endParaRPr lang="en-US"/>
          </a:p>
        </p:txBody>
      </p:sp>
    </p:spTree>
    <p:extLst>
      <p:ext uri="{BB962C8B-B14F-4D97-AF65-F5344CB8AC3E}">
        <p14:creationId xmlns:p14="http://schemas.microsoft.com/office/powerpoint/2010/main" val="365654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Quiz: Module 1</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896731"/>
            <a:ext cx="5257800" cy="3230110"/>
          </a:xfrm>
        </p:spPr>
        <p:txBody>
          <a:bodyPr>
            <a:normAutofit fontScale="92500" lnSpcReduction="20000"/>
          </a:bodyPr>
          <a:lstStyle/>
          <a:p>
            <a:pPr marL="514350" indent="-514350">
              <a:lnSpc>
                <a:spcPct val="90000"/>
              </a:lnSpc>
              <a:spcBef>
                <a:spcPts val="1000"/>
              </a:spcBef>
              <a:buFont typeface="+mj-lt"/>
              <a:buAutoNum type="arabicPeriod"/>
            </a:pPr>
            <a:r>
              <a:rPr lang="en-US" sz="2800" dirty="0">
                <a:solidFill>
                  <a:srgbClr val="00247D"/>
                </a:solidFill>
              </a:rPr>
              <a:t>Who is ultimately responsible for the finances and fiscal health of a unit?</a:t>
            </a:r>
          </a:p>
          <a:p>
            <a:pPr marL="514350" indent="-514350">
              <a:lnSpc>
                <a:spcPct val="90000"/>
              </a:lnSpc>
              <a:spcBef>
                <a:spcPts val="1000"/>
              </a:spcBef>
              <a:buFont typeface="+mj-lt"/>
              <a:buAutoNum type="arabicPeriod"/>
            </a:pPr>
            <a:r>
              <a:rPr lang="en-US" sz="2800" dirty="0">
                <a:solidFill>
                  <a:srgbClr val="00247D"/>
                </a:solidFill>
              </a:rPr>
              <a:t>Who is the Chair of the Local Government Commission?</a:t>
            </a:r>
          </a:p>
          <a:p>
            <a:pPr marL="514350" indent="-514350">
              <a:lnSpc>
                <a:spcPct val="90000"/>
              </a:lnSpc>
              <a:spcBef>
                <a:spcPts val="1000"/>
              </a:spcBef>
              <a:buFont typeface="+mj-lt"/>
              <a:buAutoNum type="arabicPeriod"/>
            </a:pPr>
            <a:r>
              <a:rPr lang="en-US" sz="2800" dirty="0">
                <a:solidFill>
                  <a:srgbClr val="00247D"/>
                </a:solidFill>
              </a:rPr>
              <a:t>Does the Local Government Commission have the authority to impound the books and records and assume full control of all financial affairs of a unit?</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504343"/>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6" name="Picture 5" descr="The word &quot;quiz&quot; spelled out in block capital letters on a starburst background">
            <a:extLst>
              <a:ext uri="{FF2B5EF4-FFF2-40B4-BE49-F238E27FC236}">
                <a16:creationId xmlns:a16="http://schemas.microsoft.com/office/drawing/2014/main" id="{7F0A2F42-D786-B388-AC59-D3C4C836BCE6}"/>
              </a:ext>
            </a:extLst>
          </p:cNvPr>
          <p:cNvPicPr>
            <a:picLocks noChangeAspect="1"/>
          </p:cNvPicPr>
          <p:nvPr/>
        </p:nvPicPr>
        <p:blipFill>
          <a:blip r:embed="rId3"/>
          <a:stretch>
            <a:fillRect/>
          </a:stretch>
        </p:blipFill>
        <p:spPr>
          <a:xfrm>
            <a:off x="7441612" y="3030839"/>
            <a:ext cx="3752744" cy="2289810"/>
          </a:xfrm>
          <a:prstGeom prst="rect">
            <a:avLst/>
          </a:prstGeom>
        </p:spPr>
      </p:pic>
      <p:sp>
        <p:nvSpPr>
          <p:cNvPr id="11" name="Slide Number Placeholder 10">
            <a:extLst>
              <a:ext uri="{FF2B5EF4-FFF2-40B4-BE49-F238E27FC236}">
                <a16:creationId xmlns:a16="http://schemas.microsoft.com/office/drawing/2014/main" id="{1CC41AE6-A30B-DC3B-A079-15B5690B337F}"/>
              </a:ext>
            </a:extLst>
          </p:cNvPr>
          <p:cNvSpPr>
            <a:spLocks noGrp="1"/>
          </p:cNvSpPr>
          <p:nvPr>
            <p:ph type="sldNum" sz="quarter" idx="12"/>
          </p:nvPr>
        </p:nvSpPr>
        <p:spPr/>
        <p:txBody>
          <a:bodyPr/>
          <a:lstStyle/>
          <a:p>
            <a:fld id="{D0A0CA5A-5976-4C5C-8430-DE8EEFD09A73}" type="slidenum">
              <a:rPr lang="en-US" smtClean="0"/>
              <a:t>14</a:t>
            </a:fld>
            <a:endParaRPr lang="en-US"/>
          </a:p>
        </p:txBody>
      </p:sp>
    </p:spTree>
    <p:extLst>
      <p:ext uri="{BB962C8B-B14F-4D97-AF65-F5344CB8AC3E}">
        <p14:creationId xmlns:p14="http://schemas.microsoft.com/office/powerpoint/2010/main" val="1994449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C9BFE2-7F27-AE62-3C77-8084D588B494}"/>
              </a:ext>
              <a:ext uri="{C183D7F6-B498-43B3-948B-1728B52AA6E4}">
                <adec:decorative xmlns:adec="http://schemas.microsoft.com/office/drawing/2017/decorative" val="1"/>
              </a:ext>
            </a:extLst>
          </p:cNvPr>
          <p:cNvSpPr/>
          <p:nvPr/>
        </p:nvSpPr>
        <p:spPr>
          <a:xfrm>
            <a:off x="-47273" y="2"/>
            <a:ext cx="12239273" cy="6857998"/>
          </a:xfrm>
          <a:prstGeom prst="rect">
            <a:avLst/>
          </a:prstGeom>
          <a:solidFill>
            <a:srgbClr val="002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613EEF3-F486-9DD5-5335-D21E2F321D41}"/>
              </a:ext>
              <a:ext uri="{C183D7F6-B498-43B3-948B-1728B52AA6E4}">
                <adec:decorative xmlns:adec="http://schemas.microsoft.com/office/drawing/2017/decorative" val="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 t="26731" r="32940" b="6536"/>
          <a:stretch/>
        </p:blipFill>
        <p:spPr>
          <a:xfrm>
            <a:off x="-47274" y="0"/>
            <a:ext cx="12239273" cy="6858000"/>
          </a:xfrm>
          <a:prstGeom prst="rect">
            <a:avLst/>
          </a:prstGeom>
        </p:spPr>
      </p:pic>
      <p:pic>
        <p:nvPicPr>
          <p:cNvPr id="6" name="Picture 5">
            <a:extLst>
              <a:ext uri="{FF2B5EF4-FFF2-40B4-BE49-F238E27FC236}">
                <a16:creationId xmlns:a16="http://schemas.microsoft.com/office/drawing/2014/main" id="{63042335-DF96-8F2A-AF87-745136E849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55" y="580963"/>
            <a:ext cx="12984709" cy="2289637"/>
          </a:xfrm>
          <a:prstGeom prst="rect">
            <a:avLst/>
          </a:prstGeom>
        </p:spPr>
      </p:pic>
      <p:sp>
        <p:nvSpPr>
          <p:cNvPr id="5" name="Title 4">
            <a:extLst>
              <a:ext uri="{FF2B5EF4-FFF2-40B4-BE49-F238E27FC236}">
                <a16:creationId xmlns:a16="http://schemas.microsoft.com/office/drawing/2014/main" id="{19B2D59D-6A6B-270D-227A-6E56A2F8B299}"/>
              </a:ext>
            </a:extLst>
          </p:cNvPr>
          <p:cNvSpPr txBox="1">
            <a:spLocks noGrp="1"/>
          </p:cNvSpPr>
          <p:nvPr>
            <p:ph type="title" idx="4294967295"/>
          </p:nvPr>
        </p:nvSpPr>
        <p:spPr>
          <a:xfrm>
            <a:off x="2447420" y="3104034"/>
            <a:ext cx="7249883"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mn-lt"/>
                <a:ea typeface="+mn-ea"/>
                <a:cs typeface="+mn-cs"/>
              </a:rPr>
              <a:t>Module 2:</a:t>
            </a:r>
            <a:br>
              <a:rPr kumimoji="0" lang="en-US" sz="6600" b="0" i="0" u="none" strike="noStrike" kern="1200" cap="none" spc="0" normalizeH="0" baseline="0" noProof="0" dirty="0">
                <a:ln>
                  <a:noFill/>
                </a:ln>
                <a:solidFill>
                  <a:schemeClr val="bg1"/>
                </a:solidFill>
                <a:effectLst/>
                <a:uLnTx/>
                <a:uFillTx/>
                <a:latin typeface="+mn-lt"/>
                <a:ea typeface="+mn-ea"/>
                <a:cs typeface="+mn-cs"/>
              </a:rPr>
            </a:br>
            <a:r>
              <a:rPr kumimoji="0" lang="en-US" sz="6600" b="0" i="0" u="none" strike="noStrike" kern="1200" cap="none" spc="0" normalizeH="0" baseline="0" noProof="0" dirty="0">
                <a:ln>
                  <a:noFill/>
                </a:ln>
                <a:solidFill>
                  <a:schemeClr val="bg1"/>
                </a:solidFill>
                <a:effectLst/>
                <a:uLnTx/>
                <a:uFillTx/>
                <a:latin typeface="+mn-lt"/>
                <a:ea typeface="+mn-ea"/>
                <a:cs typeface="+mn-cs"/>
              </a:rPr>
              <a:t>Budgets</a:t>
            </a:r>
          </a:p>
        </p:txBody>
      </p:sp>
      <p:sp>
        <p:nvSpPr>
          <p:cNvPr id="3" name="TextBox 2">
            <a:extLst>
              <a:ext uri="{FF2B5EF4-FFF2-40B4-BE49-F238E27FC236}">
                <a16:creationId xmlns:a16="http://schemas.microsoft.com/office/drawing/2014/main" id="{3FD35A20-810A-4862-2D96-C61EF6039A7A}"/>
              </a:ext>
            </a:extLst>
          </p:cNvPr>
          <p:cNvSpPr txBox="1"/>
          <p:nvPr/>
        </p:nvSpPr>
        <p:spPr>
          <a:xfrm>
            <a:off x="0" y="6400743"/>
            <a:ext cx="2354633" cy="400110"/>
          </a:xfrm>
          <a:prstGeom prst="rect">
            <a:avLst/>
          </a:prstGeom>
          <a:noFill/>
        </p:spPr>
        <p:txBody>
          <a:bodyPr wrap="square" rtlCol="0">
            <a:spAutoFit/>
          </a:bodyPr>
          <a:lstStyle/>
          <a:p>
            <a:pPr algn="ctr"/>
            <a:r>
              <a:rPr lang="en-US" sz="2000" dirty="0">
                <a:solidFill>
                  <a:schemeClr val="bg1"/>
                </a:solidFill>
              </a:rPr>
              <a:t>Revised March 2025</a:t>
            </a:r>
          </a:p>
        </p:txBody>
      </p:sp>
      <p:sp>
        <p:nvSpPr>
          <p:cNvPr id="4" name="Slide Number Placeholder 3">
            <a:extLst>
              <a:ext uri="{FF2B5EF4-FFF2-40B4-BE49-F238E27FC236}">
                <a16:creationId xmlns:a16="http://schemas.microsoft.com/office/drawing/2014/main" id="{886AB6B4-7D92-7987-4931-DC2F39C53E65}"/>
              </a:ext>
            </a:extLst>
          </p:cNvPr>
          <p:cNvSpPr>
            <a:spLocks noGrp="1"/>
          </p:cNvSpPr>
          <p:nvPr>
            <p:ph type="sldNum" sz="quarter" idx="12"/>
          </p:nvPr>
        </p:nvSpPr>
        <p:spPr/>
        <p:txBody>
          <a:bodyPr/>
          <a:lstStyle/>
          <a:p>
            <a:fld id="{D0A0CA5A-5976-4C5C-8430-DE8EEFD09A73}" type="slidenum">
              <a:rPr lang="en-US" smtClean="0"/>
              <a:t>15</a:t>
            </a:fld>
            <a:endParaRPr lang="en-US"/>
          </a:p>
        </p:txBody>
      </p:sp>
    </p:spTree>
    <p:extLst>
      <p:ext uri="{BB962C8B-B14F-4D97-AF65-F5344CB8AC3E}">
        <p14:creationId xmlns:p14="http://schemas.microsoft.com/office/powerpoint/2010/main" val="4230615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868732"/>
            <a:ext cx="10515600" cy="635611"/>
          </a:xfrm>
        </p:spPr>
        <p:txBody>
          <a:bodyPr>
            <a:normAutofit fontScale="90000"/>
          </a:bodyPr>
          <a:lstStyle/>
          <a:p>
            <a:r>
              <a:rPr lang="en-US" sz="4400" dirty="0">
                <a:solidFill>
                  <a:srgbClr val="00247D"/>
                </a:solidFill>
                <a:latin typeface="Calibri Light" panose="020F0302020204030204"/>
                <a:ea typeface="+mj-ea"/>
                <a:cs typeface="+mj-cs"/>
              </a:rPr>
              <a:t>Budget Overview</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418071" y="2767913"/>
            <a:ext cx="5945659" cy="3433763"/>
          </a:xfrm>
        </p:spPr>
        <p:txBody>
          <a:bodyPr>
            <a:normAutofit/>
          </a:bodyPr>
          <a:lstStyle/>
          <a:p>
            <a:pPr marL="228600" lvl="0" indent="-228600">
              <a:lnSpc>
                <a:spcPct val="90000"/>
              </a:lnSpc>
              <a:spcBef>
                <a:spcPts val="1000"/>
              </a:spcBef>
              <a:buFont typeface="Arial" panose="020B0604020202020204" pitchFamily="34" charset="0"/>
              <a:buChar char="•"/>
            </a:pPr>
            <a:r>
              <a:rPr lang="en-US" sz="2800" dirty="0">
                <a:solidFill>
                  <a:srgbClr val="00247D"/>
                </a:solidFill>
              </a:rPr>
              <a:t>The budget is the most important fiscal document a governing board produces.</a:t>
            </a:r>
          </a:p>
          <a:p>
            <a:pPr marL="228600" lvl="0" indent="-228600">
              <a:lnSpc>
                <a:spcPct val="90000"/>
              </a:lnSpc>
              <a:spcBef>
                <a:spcPts val="1000"/>
              </a:spcBef>
              <a:buFont typeface="Arial" panose="020B0604020202020204" pitchFamily="34" charset="0"/>
              <a:buChar char="•"/>
            </a:pPr>
            <a:r>
              <a:rPr lang="en-US" sz="2800" dirty="0">
                <a:solidFill>
                  <a:srgbClr val="00247D"/>
                </a:solidFill>
              </a:rPr>
              <a:t>Developing a budget is a fundamental responsibility of a governing board.</a:t>
            </a:r>
          </a:p>
          <a:p>
            <a:pPr marL="228600" lvl="0" indent="-228600">
              <a:lnSpc>
                <a:spcPct val="90000"/>
              </a:lnSpc>
              <a:spcBef>
                <a:spcPts val="1000"/>
              </a:spcBef>
              <a:buFont typeface="Arial" panose="020B0604020202020204" pitchFamily="34" charset="0"/>
              <a:buChar char="•"/>
            </a:pPr>
            <a:r>
              <a:rPr lang="en-US" sz="2800" dirty="0">
                <a:solidFill>
                  <a:srgbClr val="00247D"/>
                </a:solidFill>
              </a:rPr>
              <a:t>The budget reflects the priorities of the governing board. </a:t>
            </a:r>
          </a:p>
          <a:p>
            <a:endParaRPr lang="en-US"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30C39A6F-5299-7443-BE5B-4853569C6F1D}"/>
              </a:ext>
              <a:ext uri="{C183D7F6-B498-43B3-948B-1728B52AA6E4}">
                <adec:decorative xmlns:adec="http://schemas.microsoft.com/office/drawing/2017/decorative" val="1"/>
              </a:ext>
            </a:extLst>
          </p:cNvPr>
          <p:cNvCxnSpPr>
            <a:cxnSpLocks/>
          </p:cNvCxnSpPr>
          <p:nvPr/>
        </p:nvCxnSpPr>
        <p:spPr>
          <a:xfrm>
            <a:off x="838200" y="253123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ECB392B7-FE62-2F1D-DD32-934C59AC4355}"/>
              </a:ext>
            </a:extLst>
          </p:cNvPr>
          <p:cNvSpPr txBox="1"/>
          <p:nvPr/>
        </p:nvSpPr>
        <p:spPr>
          <a:xfrm>
            <a:off x="7575812" y="2871879"/>
            <a:ext cx="3866542" cy="2806922"/>
          </a:xfrm>
          <a:prstGeom prst="rect">
            <a:avLst/>
          </a:prstGeom>
          <a:noFill/>
        </p:spPr>
        <p:txBody>
          <a:bodyPr wrap="square">
            <a:spAutoFit/>
          </a:bodyPr>
          <a:lstStyle/>
          <a:p>
            <a:pPr lvl="0">
              <a:lnSpc>
                <a:spcPct val="90000"/>
              </a:lnSpc>
              <a:spcBef>
                <a:spcPts val="1000"/>
              </a:spcBef>
            </a:pPr>
            <a:r>
              <a:rPr lang="en-US" sz="2800" dirty="0">
                <a:solidFill>
                  <a:srgbClr val="00247D"/>
                </a:solidFill>
              </a:rPr>
              <a:t>The </a:t>
            </a:r>
            <a:r>
              <a:rPr lang="en-US" sz="2800" b="1" dirty="0">
                <a:solidFill>
                  <a:srgbClr val="00247D"/>
                </a:solidFill>
              </a:rPr>
              <a:t>Local Government Budget and Fiscal Control Act (LGBFCA)</a:t>
            </a:r>
            <a:r>
              <a:rPr lang="en-US" sz="2800" dirty="0">
                <a:solidFill>
                  <a:srgbClr val="00247D"/>
                </a:solidFill>
              </a:rPr>
              <a:t> provides requirements for the development and adoption of a budget, including key dates.</a:t>
            </a:r>
            <a:r>
              <a:rPr lang="en-US" sz="2800" baseline="30000" dirty="0">
                <a:solidFill>
                  <a:srgbClr val="00247D"/>
                </a:solidFill>
              </a:rPr>
              <a:t>[1] </a:t>
            </a:r>
          </a:p>
        </p:txBody>
      </p:sp>
      <p:cxnSp>
        <p:nvCxnSpPr>
          <p:cNvPr id="20" name="Straight Connector 19">
            <a:extLst>
              <a:ext uri="{FF2B5EF4-FFF2-40B4-BE49-F238E27FC236}">
                <a16:creationId xmlns:a16="http://schemas.microsoft.com/office/drawing/2014/main" id="{9CA0FDEC-4D27-119B-F947-7C20AC4EA6AA}"/>
              </a:ext>
              <a:ext uri="{C183D7F6-B498-43B3-948B-1728B52AA6E4}">
                <adec:decorative xmlns:adec="http://schemas.microsoft.com/office/drawing/2017/decorative" val="1"/>
              </a:ext>
            </a:extLst>
          </p:cNvPr>
          <p:cNvCxnSpPr>
            <a:cxnSpLocks/>
          </p:cNvCxnSpPr>
          <p:nvPr/>
        </p:nvCxnSpPr>
        <p:spPr>
          <a:xfrm>
            <a:off x="7480274" y="2995697"/>
            <a:ext cx="0" cy="2169427"/>
          </a:xfrm>
          <a:prstGeom prst="line">
            <a:avLst/>
          </a:prstGeom>
          <a:ln/>
        </p:spPr>
        <p:style>
          <a:lnRef idx="1">
            <a:schemeClr val="accent2"/>
          </a:lnRef>
          <a:fillRef idx="0">
            <a:schemeClr val="accent2"/>
          </a:fillRef>
          <a:effectRef idx="0">
            <a:schemeClr val="accent2"/>
          </a:effectRef>
          <a:fontRef idx="minor">
            <a:schemeClr val="tx1"/>
          </a:fontRef>
        </p:style>
      </p:cxnSp>
      <p:sp>
        <p:nvSpPr>
          <p:cNvPr id="23" name="Footer Placeholder 14">
            <a:extLst>
              <a:ext uri="{FF2B5EF4-FFF2-40B4-BE49-F238E27FC236}">
                <a16:creationId xmlns:a16="http://schemas.microsoft.com/office/drawing/2014/main" id="{FF7F83E2-78A5-6E86-913B-0EE13F331E1A}"/>
              </a:ext>
            </a:extLst>
          </p:cNvPr>
          <p:cNvSpPr>
            <a:spLocks noGrp="1"/>
          </p:cNvSpPr>
          <p:nvPr>
            <p:ph type="ftr" sz="quarter" idx="11"/>
          </p:nvPr>
        </p:nvSpPr>
        <p:spPr>
          <a:xfrm>
            <a:off x="106638" y="6307005"/>
            <a:ext cx="6465621" cy="365125"/>
          </a:xfrm>
        </p:spPr>
        <p:txBody>
          <a:bodyPr/>
          <a:lstStyle/>
          <a:p>
            <a:pPr algn="l"/>
            <a:r>
              <a:rPr lang="en-US" sz="1600" baseline="30000" dirty="0"/>
              <a:t>[1]</a:t>
            </a:r>
            <a:r>
              <a:rPr lang="en-US" sz="1600" dirty="0">
                <a:hlinkClick r:id="rId3"/>
              </a:rPr>
              <a:t>G.S. 159, Article 3. The Local Government Budget and Fiscal Control Act.</a:t>
            </a:r>
            <a:endParaRPr lang="en-US" sz="1600" dirty="0"/>
          </a:p>
        </p:txBody>
      </p:sp>
      <p:sp>
        <p:nvSpPr>
          <p:cNvPr id="22" name="Slide Number Placeholder 21">
            <a:extLst>
              <a:ext uri="{FF2B5EF4-FFF2-40B4-BE49-F238E27FC236}">
                <a16:creationId xmlns:a16="http://schemas.microsoft.com/office/drawing/2014/main" id="{A73B7AFD-61AF-56B7-DF01-0025F98EC99D}"/>
              </a:ext>
            </a:extLst>
          </p:cNvPr>
          <p:cNvSpPr>
            <a:spLocks noGrp="1"/>
          </p:cNvSpPr>
          <p:nvPr>
            <p:ph type="sldNum" sz="quarter" idx="12"/>
          </p:nvPr>
        </p:nvSpPr>
        <p:spPr/>
        <p:txBody>
          <a:bodyPr/>
          <a:lstStyle/>
          <a:p>
            <a:fld id="{D0A0CA5A-5976-4C5C-8430-DE8EEFD09A73}" type="slidenum">
              <a:rPr lang="en-US" smtClean="0"/>
              <a:t>16</a:t>
            </a:fld>
            <a:endParaRPr lang="en-US"/>
          </a:p>
        </p:txBody>
      </p:sp>
    </p:spTree>
    <p:extLst>
      <p:ext uri="{BB962C8B-B14F-4D97-AF65-F5344CB8AC3E}">
        <p14:creationId xmlns:p14="http://schemas.microsoft.com/office/powerpoint/2010/main" val="360777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868732"/>
            <a:ext cx="10515600" cy="635611"/>
          </a:xfrm>
        </p:spPr>
        <p:txBody>
          <a:bodyPr>
            <a:normAutofit fontScale="90000"/>
          </a:bodyPr>
          <a:lstStyle/>
          <a:p>
            <a:r>
              <a:rPr lang="en-US" sz="4400" dirty="0">
                <a:solidFill>
                  <a:srgbClr val="00247D"/>
                </a:solidFill>
                <a:latin typeface="Calibri Light" panose="020F0302020204030204"/>
                <a:ea typeface="+mj-ea"/>
                <a:cs typeface="+mj-cs"/>
              </a:rPr>
              <a:t>Budget Requirements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198" y="2648422"/>
            <a:ext cx="5660571" cy="3584442"/>
          </a:xfrm>
        </p:spPr>
        <p:txBody>
          <a:bodyPr>
            <a:normAutofit fontScale="55000" lnSpcReduction="20000"/>
          </a:bodyPr>
          <a:lstStyle/>
          <a:p>
            <a:pPr marL="228600" lvl="0" indent="-228600">
              <a:lnSpc>
                <a:spcPct val="95000"/>
              </a:lnSpc>
              <a:spcBef>
                <a:spcPts val="1000"/>
              </a:spcBef>
              <a:buFont typeface="Arial" panose="020B0604020202020204" pitchFamily="34" charset="0"/>
              <a:buChar char="•"/>
            </a:pPr>
            <a:r>
              <a:rPr lang="en-US" sz="4400" dirty="0">
                <a:solidFill>
                  <a:srgbClr val="00247D"/>
                </a:solidFill>
              </a:rPr>
              <a:t>The budget for a local government must cover a period from July 1 to June 30.</a:t>
            </a:r>
            <a:r>
              <a:rPr lang="en-US" sz="4400" baseline="30000" dirty="0">
                <a:solidFill>
                  <a:srgbClr val="00247D"/>
                </a:solidFill>
              </a:rPr>
              <a:t>[2] </a:t>
            </a:r>
          </a:p>
          <a:p>
            <a:pPr lvl="1">
              <a:spcBef>
                <a:spcPts val="1000"/>
              </a:spcBef>
            </a:pPr>
            <a:r>
              <a:rPr lang="en-US" sz="4000" dirty="0">
                <a:solidFill>
                  <a:srgbClr val="00247D"/>
                </a:solidFill>
              </a:rPr>
              <a:t>This is the unit’s fiscal year.</a:t>
            </a:r>
          </a:p>
          <a:p>
            <a:pPr marL="228600" lvl="0" indent="-228600">
              <a:lnSpc>
                <a:spcPct val="90000"/>
              </a:lnSpc>
              <a:spcBef>
                <a:spcPts val="1000"/>
              </a:spcBef>
              <a:buFont typeface="Arial" panose="020B0604020202020204" pitchFamily="34" charset="0"/>
              <a:buChar char="•"/>
            </a:pPr>
            <a:r>
              <a:rPr lang="en-US" sz="4400" dirty="0">
                <a:solidFill>
                  <a:srgbClr val="00247D"/>
                </a:solidFill>
              </a:rPr>
              <a:t>The budget must be balanced.</a:t>
            </a:r>
            <a:r>
              <a:rPr lang="en-US" sz="4400" baseline="30000" dirty="0">
                <a:solidFill>
                  <a:srgbClr val="00247D"/>
                </a:solidFill>
              </a:rPr>
              <a:t>[3]</a:t>
            </a:r>
          </a:p>
          <a:p>
            <a:pPr lvl="1">
              <a:spcBef>
                <a:spcPts val="1000"/>
              </a:spcBef>
            </a:pPr>
            <a:r>
              <a:rPr lang="en-US" sz="4000" dirty="0">
                <a:solidFill>
                  <a:srgbClr val="00247D"/>
                </a:solidFill>
              </a:rPr>
              <a:t>Recurring revenues should equal recurring expenditures.</a:t>
            </a:r>
          </a:p>
          <a:p>
            <a:r>
              <a:rPr lang="en-US" sz="4400" dirty="0">
                <a:solidFill>
                  <a:srgbClr val="00247D"/>
                </a:solidFill>
              </a:rPr>
              <a:t>Fund balance should be reserved for special or unexpected circumstances.</a:t>
            </a:r>
          </a:p>
          <a:p>
            <a:pPr lvl="1">
              <a:lnSpc>
                <a:spcPct val="95000"/>
              </a:lnSpc>
              <a:spcBef>
                <a:spcPts val="1000"/>
              </a:spcBef>
            </a:pPr>
            <a:r>
              <a:rPr lang="en-US" sz="4000" dirty="0">
                <a:solidFill>
                  <a:srgbClr val="00247D"/>
                </a:solidFill>
              </a:rPr>
              <a:t>It should not be used to fund recurring expenditures such as payroll or utilities.  </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pic>
        <p:nvPicPr>
          <p:cNvPr id="6" name="Picture 5" descr="A set of balanced scales with the words &quot;expenditures&quot; and &quot;revenue&quot; on either side.">
            <a:extLst>
              <a:ext uri="{FF2B5EF4-FFF2-40B4-BE49-F238E27FC236}">
                <a16:creationId xmlns:a16="http://schemas.microsoft.com/office/drawing/2014/main" id="{EE848848-1884-150C-6C65-668A9C75D73E}"/>
              </a:ext>
            </a:extLst>
          </p:cNvPr>
          <p:cNvPicPr>
            <a:picLocks noChangeAspect="1"/>
          </p:cNvPicPr>
          <p:nvPr/>
        </p:nvPicPr>
        <p:blipFill>
          <a:blip r:embed="rId3"/>
          <a:stretch>
            <a:fillRect/>
          </a:stretch>
        </p:blipFill>
        <p:spPr>
          <a:xfrm>
            <a:off x="6735746" y="2026993"/>
            <a:ext cx="4852837" cy="3932261"/>
          </a:xfrm>
          <a:prstGeom prst="rect">
            <a:avLst/>
          </a:prstGeom>
        </p:spPr>
      </p:pic>
      <p:cxnSp>
        <p:nvCxnSpPr>
          <p:cNvPr id="9" name="Straight Connector 8">
            <a:extLst>
              <a:ext uri="{FF2B5EF4-FFF2-40B4-BE49-F238E27FC236}">
                <a16:creationId xmlns:a16="http://schemas.microsoft.com/office/drawing/2014/main" id="{89FA55F4-A54C-3D01-7F1C-B5B2F31A53BE}"/>
              </a:ext>
              <a:ext uri="{C183D7F6-B498-43B3-948B-1728B52AA6E4}">
                <adec:decorative xmlns:adec="http://schemas.microsoft.com/office/drawing/2017/decorative" val="1"/>
              </a:ext>
            </a:extLst>
          </p:cNvPr>
          <p:cNvCxnSpPr>
            <a:cxnSpLocks/>
          </p:cNvCxnSpPr>
          <p:nvPr/>
        </p:nvCxnSpPr>
        <p:spPr>
          <a:xfrm>
            <a:off x="838200" y="253123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1" name="Footer Placeholder 14">
            <a:extLst>
              <a:ext uri="{FF2B5EF4-FFF2-40B4-BE49-F238E27FC236}">
                <a16:creationId xmlns:a16="http://schemas.microsoft.com/office/drawing/2014/main" id="{28A3EB48-5D9F-296B-E4C0-DF5AB275BF34}"/>
              </a:ext>
            </a:extLst>
          </p:cNvPr>
          <p:cNvSpPr>
            <a:spLocks noGrp="1"/>
          </p:cNvSpPr>
          <p:nvPr>
            <p:ph type="ftr" sz="quarter" idx="11"/>
          </p:nvPr>
        </p:nvSpPr>
        <p:spPr>
          <a:xfrm>
            <a:off x="106638" y="6307005"/>
            <a:ext cx="6465621" cy="365125"/>
          </a:xfrm>
        </p:spPr>
        <p:txBody>
          <a:bodyPr/>
          <a:lstStyle/>
          <a:p>
            <a:pPr algn="l"/>
            <a:r>
              <a:rPr lang="en-US" sz="1600" baseline="30000" dirty="0"/>
              <a:t>[2]</a:t>
            </a:r>
            <a:r>
              <a:rPr lang="en-US" sz="1600" dirty="0">
                <a:hlinkClick r:id="rId4"/>
              </a:rPr>
              <a:t>G.S. 159-8(b)</a:t>
            </a:r>
            <a:r>
              <a:rPr lang="en-US" sz="1600" dirty="0"/>
              <a:t> </a:t>
            </a:r>
            <a:r>
              <a:rPr lang="en-US" sz="1600" baseline="30000" dirty="0"/>
              <a:t> [3]</a:t>
            </a:r>
            <a:r>
              <a:rPr lang="en-US" sz="1600" dirty="0">
                <a:hlinkClick r:id="rId4"/>
              </a:rPr>
              <a:t>G.S. 159-8(a)</a:t>
            </a:r>
            <a:endParaRPr lang="en-US" sz="1600" dirty="0"/>
          </a:p>
        </p:txBody>
      </p:sp>
      <p:sp>
        <p:nvSpPr>
          <p:cNvPr id="10" name="Slide Number Placeholder 9">
            <a:extLst>
              <a:ext uri="{FF2B5EF4-FFF2-40B4-BE49-F238E27FC236}">
                <a16:creationId xmlns:a16="http://schemas.microsoft.com/office/drawing/2014/main" id="{8E0EB1CF-7D1D-5B49-BBE4-230A3EECB281}"/>
              </a:ext>
            </a:extLst>
          </p:cNvPr>
          <p:cNvSpPr>
            <a:spLocks noGrp="1"/>
          </p:cNvSpPr>
          <p:nvPr>
            <p:ph type="sldNum" sz="quarter" idx="12"/>
          </p:nvPr>
        </p:nvSpPr>
        <p:spPr/>
        <p:txBody>
          <a:bodyPr/>
          <a:lstStyle/>
          <a:p>
            <a:fld id="{D0A0CA5A-5976-4C5C-8430-DE8EEFD09A73}" type="slidenum">
              <a:rPr lang="en-US" smtClean="0"/>
              <a:t>17</a:t>
            </a:fld>
            <a:endParaRPr lang="en-US"/>
          </a:p>
        </p:txBody>
      </p:sp>
    </p:spTree>
    <p:extLst>
      <p:ext uri="{BB962C8B-B14F-4D97-AF65-F5344CB8AC3E}">
        <p14:creationId xmlns:p14="http://schemas.microsoft.com/office/powerpoint/2010/main" val="996314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868732"/>
            <a:ext cx="10515600" cy="635611"/>
          </a:xfrm>
        </p:spPr>
        <p:txBody>
          <a:bodyPr>
            <a:normAutofit fontScale="90000"/>
          </a:bodyPr>
          <a:lstStyle/>
          <a:p>
            <a:r>
              <a:rPr lang="en-US" sz="4400" dirty="0">
                <a:solidFill>
                  <a:srgbClr val="00247D"/>
                </a:solidFill>
                <a:latin typeface="Calibri Light" panose="020F0302020204030204"/>
                <a:ea typeface="+mj-ea"/>
                <a:cs typeface="+mj-cs"/>
              </a:rPr>
              <a:t>Budget Requirements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74734" y="3095275"/>
            <a:ext cx="5087471" cy="2082208"/>
          </a:xfrm>
        </p:spPr>
        <p:txBody>
          <a:bodyPr>
            <a:normAutofit/>
          </a:bodyPr>
          <a:lstStyle/>
          <a:p>
            <a:pPr marL="0" lvl="0" indent="0">
              <a:lnSpc>
                <a:spcPct val="90000"/>
              </a:lnSpc>
              <a:spcBef>
                <a:spcPts val="1000"/>
              </a:spcBef>
              <a:buNone/>
            </a:pPr>
            <a:r>
              <a:rPr lang="en-US" sz="2800" dirty="0">
                <a:solidFill>
                  <a:srgbClr val="00247D"/>
                </a:solidFill>
              </a:rPr>
              <a:t>With limited exceptions, local governments may not spend any money that is not accounted for in the annual budget.</a:t>
            </a:r>
            <a:r>
              <a:rPr lang="en-US" sz="2800" baseline="30000" dirty="0">
                <a:solidFill>
                  <a:srgbClr val="00247D"/>
                </a:solidFill>
              </a:rPr>
              <a:t>[4] </a:t>
            </a:r>
          </a:p>
          <a:p>
            <a:pPr marL="228600" lvl="0" indent="-228600">
              <a:lnSpc>
                <a:spcPct val="90000"/>
              </a:lnSpc>
              <a:spcBef>
                <a:spcPts val="1000"/>
              </a:spcBef>
              <a:buFont typeface="Arial" panose="020B0604020202020204" pitchFamily="34" charset="0"/>
              <a:buChar char="•"/>
            </a:pPr>
            <a:endParaRPr lang="en-US" sz="28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pic>
        <p:nvPicPr>
          <p:cNvPr id="9" name="Picture 8" descr="Photo of a fortune cookie fortune reading, &quot;Do not spend the money that you don't have.&quot; ">
            <a:extLst>
              <a:ext uri="{FF2B5EF4-FFF2-40B4-BE49-F238E27FC236}">
                <a16:creationId xmlns:a16="http://schemas.microsoft.com/office/drawing/2014/main" id="{0E5020B4-40D5-8E70-3354-50F327D419AB}"/>
              </a:ext>
            </a:extLst>
          </p:cNvPr>
          <p:cNvPicPr>
            <a:picLocks noChangeAspect="1"/>
          </p:cNvPicPr>
          <p:nvPr/>
        </p:nvPicPr>
        <p:blipFill>
          <a:blip r:embed="rId3"/>
          <a:stretch>
            <a:fillRect/>
          </a:stretch>
        </p:blipFill>
        <p:spPr>
          <a:xfrm>
            <a:off x="6279443" y="2743199"/>
            <a:ext cx="5074356" cy="2651760"/>
          </a:xfrm>
          <a:prstGeom prst="rect">
            <a:avLst/>
          </a:prstGeom>
        </p:spPr>
      </p:pic>
      <p:cxnSp>
        <p:nvCxnSpPr>
          <p:cNvPr id="6" name="Straight Connector 5">
            <a:extLst>
              <a:ext uri="{FF2B5EF4-FFF2-40B4-BE49-F238E27FC236}">
                <a16:creationId xmlns:a16="http://schemas.microsoft.com/office/drawing/2014/main" id="{71A5392C-3381-F8B8-A46A-A995CA5DFC15}"/>
              </a:ext>
              <a:ext uri="{C183D7F6-B498-43B3-948B-1728B52AA6E4}">
                <adec:decorative xmlns:adec="http://schemas.microsoft.com/office/drawing/2017/decorative" val="1"/>
              </a:ext>
            </a:extLst>
          </p:cNvPr>
          <p:cNvCxnSpPr>
            <a:cxnSpLocks/>
          </p:cNvCxnSpPr>
          <p:nvPr/>
        </p:nvCxnSpPr>
        <p:spPr>
          <a:xfrm>
            <a:off x="838200" y="2531237"/>
            <a:ext cx="50874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1" name="Footer Placeholder 14">
            <a:extLst>
              <a:ext uri="{FF2B5EF4-FFF2-40B4-BE49-F238E27FC236}">
                <a16:creationId xmlns:a16="http://schemas.microsoft.com/office/drawing/2014/main" id="{26A1DB25-D545-110A-ADCB-6147961B0B37}"/>
              </a:ext>
            </a:extLst>
          </p:cNvPr>
          <p:cNvSpPr>
            <a:spLocks noGrp="1"/>
          </p:cNvSpPr>
          <p:nvPr>
            <p:ph type="ftr" sz="quarter" idx="11"/>
          </p:nvPr>
        </p:nvSpPr>
        <p:spPr>
          <a:xfrm>
            <a:off x="106638" y="6307005"/>
            <a:ext cx="6465621" cy="365125"/>
          </a:xfrm>
        </p:spPr>
        <p:txBody>
          <a:bodyPr/>
          <a:lstStyle/>
          <a:p>
            <a:pPr algn="l"/>
            <a:r>
              <a:rPr lang="en-US" sz="1600" baseline="30000" dirty="0"/>
              <a:t>[4]</a:t>
            </a:r>
            <a:r>
              <a:rPr lang="en-US" sz="1600" dirty="0">
                <a:hlinkClick r:id="rId4"/>
              </a:rPr>
              <a:t>G.S. 159-8(a)</a:t>
            </a:r>
            <a:endParaRPr lang="en-US" sz="1600" dirty="0"/>
          </a:p>
        </p:txBody>
      </p:sp>
      <p:sp>
        <p:nvSpPr>
          <p:cNvPr id="10" name="Slide Number Placeholder 9">
            <a:extLst>
              <a:ext uri="{FF2B5EF4-FFF2-40B4-BE49-F238E27FC236}">
                <a16:creationId xmlns:a16="http://schemas.microsoft.com/office/drawing/2014/main" id="{FDA130AB-9F8E-B4A4-DBF2-BBDC7540E531}"/>
              </a:ext>
            </a:extLst>
          </p:cNvPr>
          <p:cNvSpPr>
            <a:spLocks noGrp="1"/>
          </p:cNvSpPr>
          <p:nvPr>
            <p:ph type="sldNum" sz="quarter" idx="12"/>
          </p:nvPr>
        </p:nvSpPr>
        <p:spPr/>
        <p:txBody>
          <a:bodyPr/>
          <a:lstStyle/>
          <a:p>
            <a:fld id="{D0A0CA5A-5976-4C5C-8430-DE8EEFD09A73}" type="slidenum">
              <a:rPr lang="en-US" smtClean="0"/>
              <a:t>18</a:t>
            </a:fld>
            <a:endParaRPr lang="en-US"/>
          </a:p>
        </p:txBody>
      </p:sp>
    </p:spTree>
    <p:extLst>
      <p:ext uri="{BB962C8B-B14F-4D97-AF65-F5344CB8AC3E}">
        <p14:creationId xmlns:p14="http://schemas.microsoft.com/office/powerpoint/2010/main" val="1454224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868732"/>
            <a:ext cx="10515600" cy="635611"/>
          </a:xfrm>
        </p:spPr>
        <p:txBody>
          <a:bodyPr>
            <a:normAutofit fontScale="90000"/>
          </a:bodyPr>
          <a:lstStyle/>
          <a:p>
            <a:r>
              <a:rPr lang="en-US" sz="4400" dirty="0">
                <a:solidFill>
                  <a:srgbClr val="00247D"/>
                </a:solidFill>
                <a:latin typeface="Calibri Light" panose="020F0302020204030204"/>
                <a:ea typeface="+mj-ea"/>
                <a:cs typeface="+mj-cs"/>
              </a:rPr>
              <a:t>Budget Officer</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77562" y="2743201"/>
            <a:ext cx="5991263" cy="3637277"/>
          </a:xfrm>
        </p:spPr>
        <p:txBody>
          <a:bodyPr>
            <a:normAutofit lnSpcReduction="10000"/>
          </a:bodyPr>
          <a:lstStyle/>
          <a:p>
            <a:pPr marL="228600" lvl="0" indent="-228600">
              <a:lnSpc>
                <a:spcPct val="90000"/>
              </a:lnSpc>
              <a:spcBef>
                <a:spcPts val="1000"/>
              </a:spcBef>
              <a:buFont typeface="Arial" panose="020B0604020202020204" pitchFamily="34" charset="0"/>
              <a:buChar char="•"/>
            </a:pPr>
            <a:r>
              <a:rPr lang="en-US" sz="2400" b="1" dirty="0">
                <a:solidFill>
                  <a:srgbClr val="00247D"/>
                </a:solidFill>
              </a:rPr>
              <a:t>Every local government must have a budget officer.</a:t>
            </a:r>
            <a:r>
              <a:rPr lang="en-US" sz="2400" b="1" baseline="30000" dirty="0">
                <a:solidFill>
                  <a:srgbClr val="00247D"/>
                </a:solidFill>
              </a:rPr>
              <a:t>[5]</a:t>
            </a:r>
          </a:p>
          <a:p>
            <a:pPr marL="228600" lvl="0" indent="-228600">
              <a:lnSpc>
                <a:spcPct val="90000"/>
              </a:lnSpc>
              <a:spcBef>
                <a:spcPts val="1000"/>
              </a:spcBef>
              <a:buFont typeface="Arial" panose="020B0604020202020204" pitchFamily="34" charset="0"/>
              <a:buChar char="•"/>
            </a:pPr>
            <a:r>
              <a:rPr lang="en-US" sz="2400" dirty="0">
                <a:solidFill>
                  <a:srgbClr val="00247D"/>
                </a:solidFill>
              </a:rPr>
              <a:t>For units operating under a manager form of government, </a:t>
            </a:r>
            <a:r>
              <a:rPr lang="en-US" sz="2400" b="1" dirty="0">
                <a:solidFill>
                  <a:srgbClr val="00247D"/>
                </a:solidFill>
              </a:rPr>
              <a:t>the manager is the budget officer</a:t>
            </a:r>
            <a:r>
              <a:rPr lang="en-US" sz="2400" dirty="0">
                <a:solidFill>
                  <a:srgbClr val="00247D"/>
                </a:solidFill>
              </a:rPr>
              <a:t>.</a:t>
            </a:r>
          </a:p>
          <a:p>
            <a:pPr lvl="1">
              <a:spcBef>
                <a:spcPts val="1000"/>
              </a:spcBef>
            </a:pPr>
            <a:r>
              <a:rPr lang="en-US" sz="2200" dirty="0">
                <a:solidFill>
                  <a:srgbClr val="00247D"/>
                </a:solidFill>
              </a:rPr>
              <a:t>This includes all 100 North Carolina counties.</a:t>
            </a:r>
          </a:p>
          <a:p>
            <a:pPr marL="228600" lvl="0" indent="-228600">
              <a:lnSpc>
                <a:spcPct val="90000"/>
              </a:lnSpc>
              <a:spcBef>
                <a:spcPts val="1000"/>
              </a:spcBef>
              <a:buFont typeface="Arial" panose="020B0604020202020204" pitchFamily="34" charset="0"/>
              <a:buChar char="•"/>
            </a:pPr>
            <a:r>
              <a:rPr lang="en-US" sz="2400" dirty="0">
                <a:solidFill>
                  <a:srgbClr val="00247D"/>
                </a:solidFill>
              </a:rPr>
              <a:t>Municipalities </a:t>
            </a:r>
            <a:r>
              <a:rPr lang="en-US" sz="2400" b="1" dirty="0">
                <a:solidFill>
                  <a:srgbClr val="00247D"/>
                </a:solidFill>
              </a:rPr>
              <a:t>not</a:t>
            </a:r>
            <a:r>
              <a:rPr lang="en-US" sz="2400" dirty="0">
                <a:solidFill>
                  <a:srgbClr val="00247D"/>
                </a:solidFill>
              </a:rPr>
              <a:t> using the council-manager form of government may impose the duty of budget officer on </a:t>
            </a:r>
            <a:r>
              <a:rPr lang="en-US" sz="2400" b="1" dirty="0">
                <a:solidFill>
                  <a:srgbClr val="00247D"/>
                </a:solidFill>
              </a:rPr>
              <a:t>any officer or employee</a:t>
            </a:r>
            <a:r>
              <a:rPr lang="en-US" sz="2400" dirty="0">
                <a:solidFill>
                  <a:srgbClr val="00247D"/>
                </a:solidFill>
              </a:rPr>
              <a:t>, including the mayor.</a:t>
            </a: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2230D210-C485-E3C5-3693-F7FE822F5B0C}"/>
              </a:ext>
              <a:ext uri="{C183D7F6-B498-43B3-948B-1728B52AA6E4}">
                <adec:decorative xmlns:adec="http://schemas.microsoft.com/office/drawing/2017/decorative" val="1"/>
              </a:ext>
            </a:extLst>
          </p:cNvPr>
          <p:cNvCxnSpPr>
            <a:cxnSpLocks/>
          </p:cNvCxnSpPr>
          <p:nvPr/>
        </p:nvCxnSpPr>
        <p:spPr>
          <a:xfrm>
            <a:off x="838200" y="253123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2" name="Content Placeholder 2">
            <a:extLst>
              <a:ext uri="{FF2B5EF4-FFF2-40B4-BE49-F238E27FC236}">
                <a16:creationId xmlns:a16="http://schemas.microsoft.com/office/drawing/2014/main" id="{26E2BD3B-12A6-F3C3-6E35-C5FC29B1FDD6}"/>
              </a:ext>
            </a:extLst>
          </p:cNvPr>
          <p:cNvSpPr txBox="1">
            <a:spLocks/>
          </p:cNvSpPr>
          <p:nvPr/>
        </p:nvSpPr>
        <p:spPr>
          <a:xfrm>
            <a:off x="7774544" y="2953270"/>
            <a:ext cx="3159120" cy="27035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solidFill>
                  <a:srgbClr val="00247D"/>
                </a:solidFill>
              </a:rPr>
              <a:t>The budget officer has two main duties:</a:t>
            </a:r>
          </a:p>
          <a:p>
            <a:pPr marL="457200" indent="-457200">
              <a:buFont typeface="+mj-lt"/>
              <a:buAutoNum type="arabicPeriod"/>
            </a:pPr>
            <a:r>
              <a:rPr lang="en-US" sz="2600" dirty="0">
                <a:solidFill>
                  <a:srgbClr val="00247D"/>
                </a:solidFill>
              </a:rPr>
              <a:t>Prepare the annual budget</a:t>
            </a:r>
          </a:p>
          <a:p>
            <a:pPr marL="457200" indent="-457200">
              <a:buFont typeface="+mj-lt"/>
              <a:buAutoNum type="arabicPeriod"/>
            </a:pPr>
            <a:r>
              <a:rPr lang="en-US" sz="2600" dirty="0">
                <a:solidFill>
                  <a:srgbClr val="00247D"/>
                </a:solidFill>
              </a:rPr>
              <a:t>Execute the annual budget</a:t>
            </a:r>
          </a:p>
          <a:p>
            <a:pPr marL="914400" lvl="1" indent="-457200">
              <a:spcBef>
                <a:spcPts val="1000"/>
              </a:spcBef>
              <a:buFont typeface="+mj-lt"/>
              <a:buAutoNum type="arabicPeriod"/>
            </a:pPr>
            <a:endParaRPr lang="en-US" sz="2200" dirty="0">
              <a:solidFill>
                <a:srgbClr val="00247D"/>
              </a:solidFill>
            </a:endParaRPr>
          </a:p>
          <a:p>
            <a:endParaRPr lang="en-US" sz="2200" dirty="0">
              <a:solidFill>
                <a:srgbClr val="00247D"/>
              </a:solidFill>
            </a:endParaRPr>
          </a:p>
        </p:txBody>
      </p:sp>
      <p:sp>
        <p:nvSpPr>
          <p:cNvPr id="11" name="Footer Placeholder 14">
            <a:extLst>
              <a:ext uri="{FF2B5EF4-FFF2-40B4-BE49-F238E27FC236}">
                <a16:creationId xmlns:a16="http://schemas.microsoft.com/office/drawing/2014/main" id="{2B1BF5AF-82EC-3F4B-C27B-828E499FE786}"/>
              </a:ext>
            </a:extLst>
          </p:cNvPr>
          <p:cNvSpPr>
            <a:spLocks noGrp="1"/>
          </p:cNvSpPr>
          <p:nvPr>
            <p:ph type="ftr" sz="quarter" idx="11"/>
          </p:nvPr>
        </p:nvSpPr>
        <p:spPr>
          <a:xfrm>
            <a:off x="106638" y="6307005"/>
            <a:ext cx="6465621" cy="365125"/>
          </a:xfrm>
        </p:spPr>
        <p:txBody>
          <a:bodyPr/>
          <a:lstStyle/>
          <a:p>
            <a:pPr algn="l"/>
            <a:r>
              <a:rPr lang="en-US" sz="1600" baseline="30000" dirty="0"/>
              <a:t>[5]</a:t>
            </a:r>
            <a:r>
              <a:rPr lang="en-US" sz="1600" dirty="0">
                <a:hlinkClick r:id="rId3"/>
              </a:rPr>
              <a:t>G.S. 159-9</a:t>
            </a:r>
            <a:endParaRPr lang="en-US" sz="1600" dirty="0"/>
          </a:p>
        </p:txBody>
      </p:sp>
      <p:sp>
        <p:nvSpPr>
          <p:cNvPr id="10" name="Slide Number Placeholder 9">
            <a:extLst>
              <a:ext uri="{FF2B5EF4-FFF2-40B4-BE49-F238E27FC236}">
                <a16:creationId xmlns:a16="http://schemas.microsoft.com/office/drawing/2014/main" id="{3C383975-1A05-5DFC-CB07-76F6C0E325BE}"/>
              </a:ext>
            </a:extLst>
          </p:cNvPr>
          <p:cNvSpPr>
            <a:spLocks noGrp="1"/>
          </p:cNvSpPr>
          <p:nvPr>
            <p:ph type="sldNum" sz="quarter" idx="12"/>
          </p:nvPr>
        </p:nvSpPr>
        <p:spPr/>
        <p:txBody>
          <a:bodyPr/>
          <a:lstStyle/>
          <a:p>
            <a:fld id="{D0A0CA5A-5976-4C5C-8430-DE8EEFD09A73}" type="slidenum">
              <a:rPr lang="en-US" smtClean="0"/>
              <a:t>19</a:t>
            </a:fld>
            <a:endParaRPr lang="en-US"/>
          </a:p>
        </p:txBody>
      </p:sp>
      <p:cxnSp>
        <p:nvCxnSpPr>
          <p:cNvPr id="13" name="Straight Connector 12">
            <a:extLst>
              <a:ext uri="{FF2B5EF4-FFF2-40B4-BE49-F238E27FC236}">
                <a16:creationId xmlns:a16="http://schemas.microsoft.com/office/drawing/2014/main" id="{FD994DD1-19CA-027E-C9A5-7B722D2DA8C9}"/>
              </a:ext>
              <a:ext uri="{C183D7F6-B498-43B3-948B-1728B52AA6E4}">
                <adec:decorative xmlns:adec="http://schemas.microsoft.com/office/drawing/2017/decorative" val="1"/>
              </a:ext>
            </a:extLst>
          </p:cNvPr>
          <p:cNvCxnSpPr>
            <a:cxnSpLocks/>
          </p:cNvCxnSpPr>
          <p:nvPr/>
        </p:nvCxnSpPr>
        <p:spPr>
          <a:xfrm>
            <a:off x="7677976" y="3131626"/>
            <a:ext cx="0" cy="2169427"/>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6799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348070"/>
            <a:ext cx="6593541" cy="1156273"/>
          </a:xfrm>
        </p:spPr>
        <p:txBody>
          <a:bodyPr>
            <a:normAutofit fontScale="90000"/>
          </a:bodyPr>
          <a:lstStyle/>
          <a:p>
            <a:r>
              <a:rPr lang="en-US" sz="4400" dirty="0">
                <a:solidFill>
                  <a:srgbClr val="00247D"/>
                </a:solidFill>
                <a:latin typeface="Calibri Light" panose="020F0302020204030204"/>
                <a:ea typeface="+mj-ea"/>
                <a:cs typeface="+mj-cs"/>
              </a:rPr>
              <a:t>Responsibilities of Board Members</a:t>
            </a:r>
            <a:endParaRPr lang="en-US" sz="3200" dirty="0">
              <a:solidFill>
                <a:srgbClr val="00247D"/>
              </a:solidFill>
            </a:endParaRPr>
          </a:p>
        </p:txBody>
      </p:sp>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68044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29368" y="2924911"/>
            <a:ext cx="5905359" cy="3527514"/>
          </a:xfrm>
        </p:spPr>
        <p:txBody>
          <a:bodyPr/>
          <a:lstStyle/>
          <a:p>
            <a:pPr marL="228600" lvl="0" indent="-228600">
              <a:lnSpc>
                <a:spcPct val="90000"/>
              </a:lnSpc>
              <a:spcBef>
                <a:spcPts val="1000"/>
              </a:spcBef>
              <a:buFont typeface="Arial" panose="020B0604020202020204" pitchFamily="34" charset="0"/>
              <a:buChar char="•"/>
            </a:pPr>
            <a:r>
              <a:rPr lang="en-US" dirty="0">
                <a:solidFill>
                  <a:srgbClr val="00247D"/>
                </a:solidFill>
              </a:rPr>
              <a:t>Members of a g</a:t>
            </a:r>
            <a:r>
              <a:rPr lang="en-US" sz="2800" dirty="0">
                <a:solidFill>
                  <a:srgbClr val="00247D"/>
                </a:solidFill>
              </a:rPr>
              <a:t>overning board have a fiduciary responsibility to the unit’s taxpayers and residents to manage funds and the unit appropriately.</a:t>
            </a:r>
          </a:p>
          <a:p>
            <a:pPr marL="228600" indent="-228600">
              <a:lnSpc>
                <a:spcPct val="90000"/>
              </a:lnSpc>
              <a:spcBef>
                <a:spcPts val="1000"/>
              </a:spcBef>
              <a:buFont typeface="Arial" panose="020B0604020202020204" pitchFamily="34" charset="0"/>
              <a:buChar char="•"/>
            </a:pPr>
            <a:r>
              <a:rPr lang="en-US" sz="2800" dirty="0">
                <a:solidFill>
                  <a:srgbClr val="00247D"/>
                </a:solidFill>
              </a:rPr>
              <a:t>The governing board is ultimately responsible for the finances and fiscal health</a:t>
            </a:r>
            <a:r>
              <a:rPr lang="en-US" dirty="0">
                <a:solidFill>
                  <a:srgbClr val="00247D"/>
                </a:solidFill>
              </a:rPr>
              <a:t> </a:t>
            </a:r>
            <a:r>
              <a:rPr lang="en-US" sz="2800" dirty="0">
                <a:solidFill>
                  <a:srgbClr val="00247D"/>
                </a:solidFill>
              </a:rPr>
              <a:t>of the unit.</a:t>
            </a:r>
          </a:p>
        </p:txBody>
      </p:sp>
      <p:pic>
        <p:nvPicPr>
          <p:cNvPr id="6" name="Picture 5" descr="A photo of several people in business attire sitting at a dais with papers laid out in front of them.">
            <a:extLst>
              <a:ext uri="{FF2B5EF4-FFF2-40B4-BE49-F238E27FC236}">
                <a16:creationId xmlns:a16="http://schemas.microsoft.com/office/drawing/2014/main" id="{B1803AB8-FCEF-4F4C-3E9F-CCBE62F5993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970684" y="1095769"/>
            <a:ext cx="4994191" cy="5234724"/>
          </a:xfrm>
          <a:prstGeom prst="rect">
            <a:avLst/>
          </a:prstGeom>
        </p:spPr>
      </p:pic>
      <p:sp>
        <p:nvSpPr>
          <p:cNvPr id="12" name="Slide Number Placeholder 11">
            <a:extLst>
              <a:ext uri="{FF2B5EF4-FFF2-40B4-BE49-F238E27FC236}">
                <a16:creationId xmlns:a16="http://schemas.microsoft.com/office/drawing/2014/main" id="{915A9190-7EA5-7E8A-20AD-6D996C757A56}"/>
              </a:ext>
            </a:extLst>
          </p:cNvPr>
          <p:cNvSpPr>
            <a:spLocks noGrp="1"/>
          </p:cNvSpPr>
          <p:nvPr>
            <p:ph type="sldNum" sz="quarter" idx="12"/>
          </p:nvPr>
        </p:nvSpPr>
        <p:spPr/>
        <p:txBody>
          <a:bodyPr/>
          <a:lstStyle/>
          <a:p>
            <a:fld id="{D0A0CA5A-5976-4C5C-8430-DE8EEFD09A73}" type="slidenum">
              <a:rPr lang="en-US" smtClean="0"/>
              <a:t>2</a:t>
            </a:fld>
            <a:endParaRPr lang="en-US"/>
          </a:p>
        </p:txBody>
      </p:sp>
    </p:spTree>
    <p:extLst>
      <p:ext uri="{BB962C8B-B14F-4D97-AF65-F5344CB8AC3E}">
        <p14:creationId xmlns:p14="http://schemas.microsoft.com/office/powerpoint/2010/main" val="2215666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868732"/>
            <a:ext cx="10515600" cy="635611"/>
          </a:xfrm>
        </p:spPr>
        <p:txBody>
          <a:bodyPr>
            <a:normAutofit fontScale="90000"/>
          </a:bodyPr>
          <a:lstStyle/>
          <a:p>
            <a:r>
              <a:rPr lang="en-US" sz="4400" dirty="0">
                <a:solidFill>
                  <a:srgbClr val="00247D"/>
                </a:solidFill>
                <a:latin typeface="Calibri Light" panose="020F0302020204030204"/>
                <a:ea typeface="+mj-ea"/>
                <a:cs typeface="+mj-cs"/>
              </a:rPr>
              <a:t>Governing Board Responsibilities</a:t>
            </a:r>
            <a:endParaRPr lang="en-US" sz="1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71A5392C-3381-F8B8-A46A-A995CA5DFC15}"/>
              </a:ext>
              <a:ext uri="{C183D7F6-B498-43B3-948B-1728B52AA6E4}">
                <adec:decorative xmlns:adec="http://schemas.microsoft.com/office/drawing/2017/decorative" val="1"/>
              </a:ext>
            </a:extLst>
          </p:cNvPr>
          <p:cNvCxnSpPr>
            <a:cxnSpLocks/>
          </p:cNvCxnSpPr>
          <p:nvPr/>
        </p:nvCxnSpPr>
        <p:spPr>
          <a:xfrm>
            <a:off x="838200" y="2531237"/>
            <a:ext cx="50874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5" name="Content Placeholder 2">
            <a:extLst>
              <a:ext uri="{FF2B5EF4-FFF2-40B4-BE49-F238E27FC236}">
                <a16:creationId xmlns:a16="http://schemas.microsoft.com/office/drawing/2014/main" id="{A1108194-B3DE-0B8C-AE80-5A6539F9843E}"/>
              </a:ext>
            </a:extLst>
          </p:cNvPr>
          <p:cNvSpPr>
            <a:spLocks noGrp="1"/>
          </p:cNvSpPr>
          <p:nvPr>
            <p:ph idx="1"/>
          </p:nvPr>
        </p:nvSpPr>
        <p:spPr>
          <a:xfrm>
            <a:off x="813485" y="2733505"/>
            <a:ext cx="5809735" cy="3661776"/>
          </a:xfrm>
        </p:spPr>
        <p:txBody>
          <a:bodyPr>
            <a:normAutofit fontScale="92500" lnSpcReduction="10000"/>
          </a:bodyPr>
          <a:lstStyle/>
          <a:p>
            <a:pPr marL="0" lvl="0" indent="0">
              <a:lnSpc>
                <a:spcPct val="90000"/>
              </a:lnSpc>
              <a:spcBef>
                <a:spcPts val="1000"/>
              </a:spcBef>
              <a:buNone/>
            </a:pPr>
            <a:r>
              <a:rPr lang="en-US" sz="2800" dirty="0">
                <a:solidFill>
                  <a:srgbClr val="00247D"/>
                </a:solidFill>
              </a:rPr>
              <a:t>The governing board plays a key role in the budget preparation process by: </a:t>
            </a:r>
          </a:p>
          <a:p>
            <a:r>
              <a:rPr lang="en-US" dirty="0">
                <a:solidFill>
                  <a:srgbClr val="00247D"/>
                </a:solidFill>
              </a:rPr>
              <a:t>E</a:t>
            </a:r>
            <a:r>
              <a:rPr lang="en-US" sz="2800" dirty="0">
                <a:solidFill>
                  <a:srgbClr val="00247D"/>
                </a:solidFill>
              </a:rPr>
              <a:t>stablishing a solid timeline that allows the unit to consistently meet deadlines laid out in the LGBFCA. </a:t>
            </a:r>
          </a:p>
          <a:p>
            <a:r>
              <a:rPr lang="en-US" dirty="0">
                <a:solidFill>
                  <a:srgbClr val="00247D"/>
                </a:solidFill>
              </a:rPr>
              <a:t>Providing guidance, priorities, and goals to the budget officer.</a:t>
            </a:r>
          </a:p>
          <a:p>
            <a:pPr lvl="1"/>
            <a:r>
              <a:rPr lang="en-US" sz="2600" dirty="0">
                <a:solidFill>
                  <a:srgbClr val="00247D"/>
                </a:solidFill>
              </a:rPr>
              <a:t>For example, a board may wish to allocate funds for staff raises, implement a new tax rate, etc.</a:t>
            </a: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pic>
        <p:nvPicPr>
          <p:cNvPr id="16" name="Picture 15" descr="Image of a calculator sitting on a spreadsheet with the word &quot;budget&quot; on the screen. ">
            <a:extLst>
              <a:ext uri="{FF2B5EF4-FFF2-40B4-BE49-F238E27FC236}">
                <a16:creationId xmlns:a16="http://schemas.microsoft.com/office/drawing/2014/main" id="{E52376DA-8AD3-FCEF-0090-A073E2D5A49A}"/>
              </a:ext>
            </a:extLst>
          </p:cNvPr>
          <p:cNvPicPr>
            <a:picLocks noChangeAspect="1"/>
          </p:cNvPicPr>
          <p:nvPr/>
        </p:nvPicPr>
        <p:blipFill>
          <a:blip r:embed="rId3"/>
          <a:stretch>
            <a:fillRect/>
          </a:stretch>
        </p:blipFill>
        <p:spPr>
          <a:xfrm>
            <a:off x="7202696" y="2793787"/>
            <a:ext cx="4685471" cy="3119742"/>
          </a:xfrm>
          <a:prstGeom prst="rect">
            <a:avLst/>
          </a:prstGeom>
        </p:spPr>
      </p:pic>
      <p:sp>
        <p:nvSpPr>
          <p:cNvPr id="10" name="Slide Number Placeholder 9">
            <a:extLst>
              <a:ext uri="{FF2B5EF4-FFF2-40B4-BE49-F238E27FC236}">
                <a16:creationId xmlns:a16="http://schemas.microsoft.com/office/drawing/2014/main" id="{FDA130AB-9F8E-B4A4-DBF2-BBDC7540E531}"/>
              </a:ext>
            </a:extLst>
          </p:cNvPr>
          <p:cNvSpPr>
            <a:spLocks noGrp="1"/>
          </p:cNvSpPr>
          <p:nvPr>
            <p:ph type="sldNum" sz="quarter" idx="12"/>
          </p:nvPr>
        </p:nvSpPr>
        <p:spPr/>
        <p:txBody>
          <a:bodyPr/>
          <a:lstStyle/>
          <a:p>
            <a:fld id="{D0A0CA5A-5976-4C5C-8430-DE8EEFD09A73}" type="slidenum">
              <a:rPr lang="en-US" smtClean="0"/>
              <a:t>20</a:t>
            </a:fld>
            <a:endParaRPr lang="en-US"/>
          </a:p>
        </p:txBody>
      </p:sp>
    </p:spTree>
    <p:extLst>
      <p:ext uri="{BB962C8B-B14F-4D97-AF65-F5344CB8AC3E}">
        <p14:creationId xmlns:p14="http://schemas.microsoft.com/office/powerpoint/2010/main" val="2320094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431194"/>
            <a:ext cx="10515600" cy="635611"/>
          </a:xfrm>
        </p:spPr>
        <p:txBody>
          <a:bodyPr>
            <a:normAutofit fontScale="90000"/>
          </a:bodyPr>
          <a:lstStyle/>
          <a:p>
            <a:r>
              <a:rPr lang="en-US" sz="4400" dirty="0">
                <a:solidFill>
                  <a:srgbClr val="00247D"/>
                </a:solidFill>
                <a:latin typeface="Calibri Light" panose="020F0302020204030204"/>
                <a:ea typeface="+mj-ea"/>
                <a:cs typeface="+mj-cs"/>
              </a:rPr>
              <a:t>Budget Ordinance</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258171" y="2451658"/>
            <a:ext cx="6636897" cy="3433763"/>
          </a:xfrm>
        </p:spPr>
        <p:txBody>
          <a:bodyPr>
            <a:normAutofit fontScale="85000" lnSpcReduction="10000"/>
          </a:bodyPr>
          <a:lstStyle/>
          <a:p>
            <a:pPr marL="0" lvl="0" indent="0">
              <a:lnSpc>
                <a:spcPct val="90000"/>
              </a:lnSpc>
              <a:spcBef>
                <a:spcPts val="1000"/>
              </a:spcBef>
              <a:buNone/>
            </a:pPr>
            <a:r>
              <a:rPr lang="en-US" sz="2800" b="1" dirty="0">
                <a:solidFill>
                  <a:srgbClr val="00247D"/>
                </a:solidFill>
              </a:rPr>
              <a:t>The budget ordinance is the legal document that:</a:t>
            </a:r>
            <a:r>
              <a:rPr lang="en-US" sz="2800" b="1" baseline="30000" dirty="0">
                <a:solidFill>
                  <a:srgbClr val="00247D"/>
                </a:solidFill>
              </a:rPr>
              <a:t>[6]</a:t>
            </a:r>
          </a:p>
          <a:p>
            <a:pPr marL="914400" lvl="1" indent="-457200">
              <a:lnSpc>
                <a:spcPct val="90000"/>
              </a:lnSpc>
              <a:spcBef>
                <a:spcPts val="1000"/>
              </a:spcBef>
              <a:buFont typeface="+mj-lt"/>
              <a:buAutoNum type="arabicPeriod"/>
            </a:pPr>
            <a:r>
              <a:rPr lang="en-US" sz="2800" dirty="0">
                <a:solidFill>
                  <a:srgbClr val="00247D"/>
                </a:solidFill>
              </a:rPr>
              <a:t>Estimates operating revenues.</a:t>
            </a:r>
          </a:p>
          <a:p>
            <a:pPr marL="914400" lvl="1" indent="-457200">
              <a:lnSpc>
                <a:spcPct val="90000"/>
              </a:lnSpc>
              <a:spcBef>
                <a:spcPts val="1000"/>
              </a:spcBef>
              <a:buFont typeface="+mj-lt"/>
              <a:buAutoNum type="arabicPeriod"/>
            </a:pPr>
            <a:r>
              <a:rPr lang="en-US" sz="2800" dirty="0">
                <a:solidFill>
                  <a:srgbClr val="00247D"/>
                </a:solidFill>
              </a:rPr>
              <a:t>Establishes authority to spend public monies via appropriations.</a:t>
            </a:r>
          </a:p>
          <a:p>
            <a:pPr marL="914400" lvl="1" indent="-457200">
              <a:lnSpc>
                <a:spcPct val="90000"/>
              </a:lnSpc>
              <a:spcBef>
                <a:spcPts val="1000"/>
              </a:spcBef>
              <a:buFont typeface="+mj-lt"/>
              <a:buAutoNum type="arabicPeriod"/>
            </a:pPr>
            <a:r>
              <a:rPr lang="en-US" sz="2800" dirty="0">
                <a:solidFill>
                  <a:srgbClr val="00247D"/>
                </a:solidFill>
              </a:rPr>
              <a:t>Levies ad valorem taxes.</a:t>
            </a:r>
          </a:p>
          <a:p>
            <a:pPr marL="0" indent="0">
              <a:spcBef>
                <a:spcPts val="2400"/>
              </a:spcBef>
              <a:buNone/>
            </a:pPr>
            <a:r>
              <a:rPr lang="en-US" dirty="0">
                <a:solidFill>
                  <a:srgbClr val="00247D"/>
                </a:solidFill>
              </a:rPr>
              <a:t>A budget ordinance should also include provisions for staff such as authority to transfer appropriations within a fund up to a certain limit. </a:t>
            </a: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06F03D34-677B-4A82-BA69-B2DA44778149}"/>
              </a:ext>
              <a:ext uri="{C183D7F6-B498-43B3-948B-1728B52AA6E4}">
                <adec:decorative xmlns:adec="http://schemas.microsoft.com/office/drawing/2017/decorative" val="1"/>
              </a:ext>
            </a:extLst>
          </p:cNvPr>
          <p:cNvCxnSpPr>
            <a:cxnSpLocks/>
          </p:cNvCxnSpPr>
          <p:nvPr/>
        </p:nvCxnSpPr>
        <p:spPr>
          <a:xfrm>
            <a:off x="923365" y="220531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4" name="Picture 13" descr="Screenshot of a sample budget ordinance for the Town of WolfPack. ">
            <a:extLst>
              <a:ext uri="{FF2B5EF4-FFF2-40B4-BE49-F238E27FC236}">
                <a16:creationId xmlns:a16="http://schemas.microsoft.com/office/drawing/2014/main" id="{408D3803-140F-D2DF-76DD-16E54C2D7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696" y="2003300"/>
            <a:ext cx="4630230" cy="3567369"/>
          </a:xfrm>
          <a:prstGeom prst="rect">
            <a:avLst/>
          </a:prstGeom>
          <a:ln>
            <a:solidFill>
              <a:schemeClr val="accent2"/>
            </a:solidFill>
          </a:ln>
        </p:spPr>
      </p:pic>
      <p:sp>
        <p:nvSpPr>
          <p:cNvPr id="9" name="Footer Placeholder 14">
            <a:extLst>
              <a:ext uri="{FF2B5EF4-FFF2-40B4-BE49-F238E27FC236}">
                <a16:creationId xmlns:a16="http://schemas.microsoft.com/office/drawing/2014/main" id="{C32BD03C-0855-A70A-1F79-3E2003892FF9}"/>
              </a:ext>
            </a:extLst>
          </p:cNvPr>
          <p:cNvSpPr>
            <a:spLocks noGrp="1"/>
          </p:cNvSpPr>
          <p:nvPr>
            <p:ph type="ftr" sz="quarter" idx="11"/>
          </p:nvPr>
        </p:nvSpPr>
        <p:spPr>
          <a:xfrm>
            <a:off x="106638" y="6307005"/>
            <a:ext cx="6465621" cy="365125"/>
          </a:xfrm>
        </p:spPr>
        <p:txBody>
          <a:bodyPr/>
          <a:lstStyle/>
          <a:p>
            <a:pPr algn="l"/>
            <a:r>
              <a:rPr lang="en-US" sz="1600" baseline="30000" dirty="0"/>
              <a:t>[6]</a:t>
            </a:r>
            <a:r>
              <a:rPr lang="en-US" sz="1600" dirty="0">
                <a:hlinkClick r:id="rId4"/>
              </a:rPr>
              <a:t>G.S. 159-13(a)</a:t>
            </a:r>
            <a:endParaRPr lang="en-US" sz="1600" dirty="0"/>
          </a:p>
        </p:txBody>
      </p:sp>
      <p:sp>
        <p:nvSpPr>
          <p:cNvPr id="10" name="Slide Number Placeholder 9">
            <a:extLst>
              <a:ext uri="{FF2B5EF4-FFF2-40B4-BE49-F238E27FC236}">
                <a16:creationId xmlns:a16="http://schemas.microsoft.com/office/drawing/2014/main" id="{8BBD60BC-5A18-2B43-8609-9DE37892EA0D}"/>
              </a:ext>
            </a:extLst>
          </p:cNvPr>
          <p:cNvSpPr>
            <a:spLocks noGrp="1"/>
          </p:cNvSpPr>
          <p:nvPr>
            <p:ph type="sldNum" sz="quarter" idx="12"/>
          </p:nvPr>
        </p:nvSpPr>
        <p:spPr/>
        <p:txBody>
          <a:bodyPr/>
          <a:lstStyle/>
          <a:p>
            <a:fld id="{D0A0CA5A-5976-4C5C-8430-DE8EEFD09A73}" type="slidenum">
              <a:rPr lang="en-US" smtClean="0"/>
              <a:t>21</a:t>
            </a:fld>
            <a:endParaRPr lang="en-US"/>
          </a:p>
        </p:txBody>
      </p:sp>
    </p:spTree>
    <p:extLst>
      <p:ext uri="{BB962C8B-B14F-4D97-AF65-F5344CB8AC3E}">
        <p14:creationId xmlns:p14="http://schemas.microsoft.com/office/powerpoint/2010/main" val="4002175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431194"/>
            <a:ext cx="10515600" cy="635611"/>
          </a:xfrm>
        </p:spPr>
        <p:txBody>
          <a:bodyPr>
            <a:normAutofit fontScale="90000"/>
          </a:bodyPr>
          <a:lstStyle/>
          <a:p>
            <a:r>
              <a:rPr lang="en-US" sz="4400" dirty="0">
                <a:solidFill>
                  <a:srgbClr val="00247D"/>
                </a:solidFill>
                <a:latin typeface="Calibri Light" panose="020F0302020204030204"/>
                <a:ea typeface="+mj-ea"/>
                <a:cs typeface="+mj-cs"/>
              </a:rPr>
              <a:t>Budget Ordinance</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65205" y="2402230"/>
            <a:ext cx="5257795" cy="3433763"/>
          </a:xfrm>
        </p:spPr>
        <p:txBody>
          <a:bodyPr>
            <a:normAutofit fontScale="92500" lnSpcReduction="10000"/>
          </a:bodyPr>
          <a:lstStyle/>
          <a:p>
            <a:r>
              <a:rPr lang="en-US" sz="2800" dirty="0">
                <a:solidFill>
                  <a:srgbClr val="00247D"/>
                </a:solidFill>
              </a:rPr>
              <a:t>The budget ordinance must levy taxes “at rates that will produce the revenue necessary to balance appropriations and revenues.”</a:t>
            </a:r>
            <a:r>
              <a:rPr lang="en-US" sz="2800" baseline="30000" dirty="0">
                <a:solidFill>
                  <a:srgbClr val="00247D"/>
                </a:solidFill>
              </a:rPr>
              <a:t>[7] </a:t>
            </a:r>
          </a:p>
          <a:p>
            <a:r>
              <a:rPr lang="en-US" sz="2800" dirty="0">
                <a:solidFill>
                  <a:srgbClr val="00247D"/>
                </a:solidFill>
              </a:rPr>
              <a:t>Therefore, the budget ordinance should include:</a:t>
            </a:r>
          </a:p>
          <a:p>
            <a:pPr marL="914400" lvl="1" indent="-457200">
              <a:spcBef>
                <a:spcPts val="1000"/>
              </a:spcBef>
              <a:buFont typeface="+mj-lt"/>
              <a:buAutoNum type="arabicPeriod"/>
            </a:pPr>
            <a:r>
              <a:rPr lang="en-US" sz="2600" dirty="0">
                <a:solidFill>
                  <a:srgbClr val="00247D"/>
                </a:solidFill>
              </a:rPr>
              <a:t>Tax rate</a:t>
            </a:r>
          </a:p>
          <a:p>
            <a:pPr marL="914400" lvl="1" indent="-457200">
              <a:spcBef>
                <a:spcPts val="1000"/>
              </a:spcBef>
              <a:buFont typeface="+mj-lt"/>
              <a:buAutoNum type="arabicPeriod"/>
            </a:pPr>
            <a:r>
              <a:rPr lang="en-US" sz="2600" dirty="0">
                <a:solidFill>
                  <a:srgbClr val="00247D"/>
                </a:solidFill>
              </a:rPr>
              <a:t>Valuation of taxable property</a:t>
            </a:r>
          </a:p>
          <a:p>
            <a:pPr marL="914400" lvl="1" indent="-457200">
              <a:spcBef>
                <a:spcPts val="1000"/>
              </a:spcBef>
              <a:buFont typeface="+mj-lt"/>
              <a:buAutoNum type="arabicPeriod"/>
            </a:pPr>
            <a:r>
              <a:rPr lang="en-US" sz="2600" dirty="0">
                <a:solidFill>
                  <a:srgbClr val="00247D"/>
                </a:solidFill>
              </a:rPr>
              <a:t>Expected collection percentage</a:t>
            </a:r>
          </a:p>
          <a:p>
            <a:pPr marL="0" indent="0">
              <a:lnSpc>
                <a:spcPct val="90000"/>
              </a:lnSpc>
              <a:spcBef>
                <a:spcPts val="1000"/>
              </a:spcBef>
              <a:buNone/>
            </a:pP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06F03D34-677B-4A82-BA69-B2DA44778149}"/>
              </a:ext>
              <a:ext uri="{C183D7F6-B498-43B3-948B-1728B52AA6E4}">
                <adec:decorative xmlns:adec="http://schemas.microsoft.com/office/drawing/2017/decorative" val="1"/>
              </a:ext>
            </a:extLst>
          </p:cNvPr>
          <p:cNvCxnSpPr>
            <a:cxnSpLocks/>
          </p:cNvCxnSpPr>
          <p:nvPr/>
        </p:nvCxnSpPr>
        <p:spPr>
          <a:xfrm>
            <a:off x="923365" y="220531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2" name="Content Placeholder 2">
            <a:extLst>
              <a:ext uri="{FF2B5EF4-FFF2-40B4-BE49-F238E27FC236}">
                <a16:creationId xmlns:a16="http://schemas.microsoft.com/office/drawing/2014/main" id="{9DF6BC4B-8246-0DD3-3A94-B007BEBCC073}"/>
              </a:ext>
            </a:extLst>
          </p:cNvPr>
          <p:cNvSpPr txBox="1">
            <a:spLocks/>
          </p:cNvSpPr>
          <p:nvPr/>
        </p:nvSpPr>
        <p:spPr>
          <a:xfrm>
            <a:off x="7103848" y="2402229"/>
            <a:ext cx="4610354" cy="3529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247D"/>
                </a:solidFill>
              </a:rPr>
              <a:t>Units may not assume a higher tax collection percentage than what was actually realized during the last fiscal year.</a:t>
            </a:r>
            <a:r>
              <a:rPr lang="en-US" sz="2600" baseline="30000" dirty="0">
                <a:solidFill>
                  <a:srgbClr val="00247D"/>
                </a:solidFill>
              </a:rPr>
              <a:t>[8]</a:t>
            </a:r>
          </a:p>
          <a:p>
            <a:r>
              <a:rPr lang="en-US" sz="2600" b="1" dirty="0">
                <a:solidFill>
                  <a:srgbClr val="00247D"/>
                </a:solidFill>
              </a:rPr>
              <a:t>“In other words, the budget may not be overly optimistic about how much of next year’s tax levy will result in actual dollars in the bank.”</a:t>
            </a:r>
            <a:r>
              <a:rPr lang="en-US" sz="2600" b="1" baseline="30000" dirty="0">
                <a:solidFill>
                  <a:srgbClr val="00247D"/>
                </a:solidFill>
              </a:rPr>
              <a:t>[9]</a:t>
            </a:r>
          </a:p>
        </p:txBody>
      </p:sp>
      <p:sp>
        <p:nvSpPr>
          <p:cNvPr id="15" name="Footer Placeholder 14">
            <a:extLst>
              <a:ext uri="{FF2B5EF4-FFF2-40B4-BE49-F238E27FC236}">
                <a16:creationId xmlns:a16="http://schemas.microsoft.com/office/drawing/2014/main" id="{D96C9677-85F0-BFDB-9FDD-199039361F7D}"/>
              </a:ext>
            </a:extLst>
          </p:cNvPr>
          <p:cNvSpPr>
            <a:spLocks noGrp="1"/>
          </p:cNvSpPr>
          <p:nvPr>
            <p:ph type="ftr" sz="quarter" idx="11"/>
          </p:nvPr>
        </p:nvSpPr>
        <p:spPr>
          <a:xfrm>
            <a:off x="106638" y="6307005"/>
            <a:ext cx="8790227" cy="365125"/>
          </a:xfrm>
        </p:spPr>
        <p:txBody>
          <a:bodyPr/>
          <a:lstStyle/>
          <a:p>
            <a:pPr algn="l"/>
            <a:r>
              <a:rPr lang="en-US" sz="1600" baseline="30000" dirty="0"/>
              <a:t>[7]</a:t>
            </a:r>
            <a:r>
              <a:rPr lang="en-US" sz="1600" dirty="0">
                <a:hlinkClick r:id="rId3"/>
              </a:rPr>
              <a:t>G.S. 159-13(c)</a:t>
            </a:r>
            <a:r>
              <a:rPr lang="en-US" sz="1600" dirty="0"/>
              <a:t> </a:t>
            </a:r>
            <a:r>
              <a:rPr lang="en-US" sz="1600" baseline="30000" dirty="0"/>
              <a:t> [8]</a:t>
            </a:r>
            <a:r>
              <a:rPr lang="en-US" sz="1600" dirty="0">
                <a:hlinkClick r:id="rId3"/>
              </a:rPr>
              <a:t>G.S. 159-13(b)(6)</a:t>
            </a:r>
            <a:r>
              <a:rPr lang="en-US" sz="1600" dirty="0"/>
              <a:t>  </a:t>
            </a:r>
            <a:r>
              <a:rPr lang="en-US" sz="1600" baseline="30000" dirty="0"/>
              <a:t>[9]</a:t>
            </a:r>
            <a:r>
              <a:rPr lang="en-US" sz="1600" dirty="0">
                <a:hlinkClick r:id="rId4"/>
              </a:rPr>
              <a:t>Chris McLaughlin, “Budgets and the Tax Collection Percentage”</a:t>
            </a:r>
            <a:endParaRPr lang="en-US" sz="1600" dirty="0"/>
          </a:p>
        </p:txBody>
      </p:sp>
      <p:sp>
        <p:nvSpPr>
          <p:cNvPr id="10" name="Slide Number Placeholder 9">
            <a:extLst>
              <a:ext uri="{FF2B5EF4-FFF2-40B4-BE49-F238E27FC236}">
                <a16:creationId xmlns:a16="http://schemas.microsoft.com/office/drawing/2014/main" id="{5C7F5FA9-59EB-B146-D6BE-3729C9DB5068}"/>
              </a:ext>
            </a:extLst>
          </p:cNvPr>
          <p:cNvSpPr>
            <a:spLocks noGrp="1"/>
          </p:cNvSpPr>
          <p:nvPr>
            <p:ph type="sldNum" sz="quarter" idx="12"/>
          </p:nvPr>
        </p:nvSpPr>
        <p:spPr/>
        <p:txBody>
          <a:bodyPr/>
          <a:lstStyle/>
          <a:p>
            <a:fld id="{D0A0CA5A-5976-4C5C-8430-DE8EEFD09A73}" type="slidenum">
              <a:rPr lang="en-US" smtClean="0"/>
              <a:t>22</a:t>
            </a:fld>
            <a:endParaRPr lang="en-US" dirty="0"/>
          </a:p>
        </p:txBody>
      </p:sp>
      <p:cxnSp>
        <p:nvCxnSpPr>
          <p:cNvPr id="13" name="Straight Connector 12">
            <a:extLst>
              <a:ext uri="{FF2B5EF4-FFF2-40B4-BE49-F238E27FC236}">
                <a16:creationId xmlns:a16="http://schemas.microsoft.com/office/drawing/2014/main" id="{AAFEA5D3-71BB-20A5-29B9-5144C078A7C9}"/>
              </a:ext>
              <a:ext uri="{C183D7F6-B498-43B3-948B-1728B52AA6E4}">
                <adec:decorative xmlns:adec="http://schemas.microsoft.com/office/drawing/2017/decorative" val="1"/>
              </a:ext>
            </a:extLst>
          </p:cNvPr>
          <p:cNvCxnSpPr>
            <a:cxnSpLocks/>
          </p:cNvCxnSpPr>
          <p:nvPr/>
        </p:nvCxnSpPr>
        <p:spPr>
          <a:xfrm>
            <a:off x="6467017" y="2698583"/>
            <a:ext cx="0" cy="2750747"/>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2381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343927" y="1023413"/>
            <a:ext cx="10515600" cy="635611"/>
          </a:xfrm>
        </p:spPr>
        <p:txBody>
          <a:bodyPr>
            <a:normAutofit fontScale="90000"/>
          </a:bodyPr>
          <a:lstStyle/>
          <a:p>
            <a:r>
              <a:rPr lang="en-US" sz="4400" dirty="0">
                <a:solidFill>
                  <a:srgbClr val="00247D"/>
                </a:solidFill>
                <a:latin typeface="Calibri Light" panose="020F0302020204030204"/>
                <a:ea typeface="+mj-ea"/>
                <a:cs typeface="+mj-cs"/>
              </a:rPr>
              <a:t>Budget Adoption Timeline</a:t>
            </a:r>
            <a:endParaRPr lang="en-US" sz="1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06F03D34-677B-4A82-BA69-B2DA44778149}"/>
              </a:ext>
              <a:ext uri="{C183D7F6-B498-43B3-948B-1728B52AA6E4}">
                <adec:decorative xmlns:adec="http://schemas.microsoft.com/office/drawing/2017/decorative" val="1"/>
              </a:ext>
            </a:extLst>
          </p:cNvPr>
          <p:cNvCxnSpPr>
            <a:cxnSpLocks/>
          </p:cNvCxnSpPr>
          <p:nvPr/>
        </p:nvCxnSpPr>
        <p:spPr>
          <a:xfrm>
            <a:off x="429092" y="1673966"/>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grpSp>
        <p:nvGrpSpPr>
          <p:cNvPr id="13" name="Group 12" descr="January – April&#10;The unit should hold budget workshops to discuss goals and priorities for the next budget.&#10;The budget officer should estimate revenues and expenditures for the current and upcoming fiscal years.">
            <a:extLst>
              <a:ext uri="{FF2B5EF4-FFF2-40B4-BE49-F238E27FC236}">
                <a16:creationId xmlns:a16="http://schemas.microsoft.com/office/drawing/2014/main" id="{F32DEFEA-6109-8985-B0F0-0BEEF386381F}"/>
              </a:ext>
            </a:extLst>
          </p:cNvPr>
          <p:cNvGrpSpPr/>
          <p:nvPr/>
        </p:nvGrpSpPr>
        <p:grpSpPr>
          <a:xfrm>
            <a:off x="892516" y="1761962"/>
            <a:ext cx="2271987" cy="2083984"/>
            <a:chOff x="0" y="788005"/>
            <a:chExt cx="1651416" cy="1702406"/>
          </a:xfrm>
        </p:grpSpPr>
        <p:sp>
          <p:nvSpPr>
            <p:cNvPr id="14" name="Rectangle: Rounded Corners 13">
              <a:extLst>
                <a:ext uri="{FF2B5EF4-FFF2-40B4-BE49-F238E27FC236}">
                  <a16:creationId xmlns:a16="http://schemas.microsoft.com/office/drawing/2014/main" id="{C1138FD4-841E-DCBE-EBF7-254AD79A46C9}"/>
                </a:ext>
              </a:extLst>
            </p:cNvPr>
            <p:cNvSpPr/>
            <p:nvPr/>
          </p:nvSpPr>
          <p:spPr>
            <a:xfrm>
              <a:off x="0" y="78800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Rectangle: Rounded Corners 4">
              <a:extLst>
                <a:ext uri="{FF2B5EF4-FFF2-40B4-BE49-F238E27FC236}">
                  <a16:creationId xmlns:a16="http://schemas.microsoft.com/office/drawing/2014/main" id="{CCAE3CA7-4FCC-F536-8E35-270F2D576544}"/>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600"/>
                </a:spcAft>
                <a:buNone/>
              </a:pPr>
              <a:r>
                <a:rPr lang="en-US" sz="1800" b="1" kern="1200" dirty="0"/>
                <a:t>January – April</a:t>
              </a:r>
            </a:p>
            <a:p>
              <a:pPr marL="0" lvl="0" indent="0" algn="l" defTabSz="800100">
                <a:lnSpc>
                  <a:spcPct val="90000"/>
                </a:lnSpc>
                <a:spcBef>
                  <a:spcPct val="0"/>
                </a:spcBef>
                <a:spcAft>
                  <a:spcPts val="600"/>
                </a:spcAft>
                <a:buNone/>
              </a:pPr>
              <a:r>
                <a:rPr lang="en-US" sz="1200" dirty="0"/>
                <a:t>The unit should hold budget workshops to discuss goals and priorities for the next budget.</a:t>
              </a:r>
            </a:p>
            <a:p>
              <a:pPr marL="0" lvl="0" indent="0" algn="l" defTabSz="800100">
                <a:lnSpc>
                  <a:spcPct val="90000"/>
                </a:lnSpc>
                <a:spcBef>
                  <a:spcPct val="0"/>
                </a:spcBef>
                <a:spcAft>
                  <a:spcPts val="600"/>
                </a:spcAft>
                <a:buNone/>
              </a:pPr>
              <a:r>
                <a:rPr lang="en-US" sz="1200" dirty="0"/>
                <a:t>The budget officer should e</a:t>
              </a:r>
              <a:r>
                <a:rPr lang="en-US" sz="1200" kern="1200" dirty="0"/>
                <a:t>stimate revenues and expend</a:t>
              </a:r>
              <a:r>
                <a:rPr lang="en-US" sz="1200" dirty="0"/>
                <a:t>itures for the current and upcoming fiscal years.</a:t>
              </a:r>
              <a:endParaRPr lang="en-US" sz="1200" kern="1200" dirty="0"/>
            </a:p>
          </p:txBody>
        </p:sp>
      </p:grpSp>
      <p:grpSp>
        <p:nvGrpSpPr>
          <p:cNvPr id="16" name="Group 15" descr="Before April 30*&#10;Department heads must submit budget requests and estimated revenues for their departments.[10]&#10;*Or earlier if required by the budget officer">
            <a:extLst>
              <a:ext uri="{FF2B5EF4-FFF2-40B4-BE49-F238E27FC236}">
                <a16:creationId xmlns:a16="http://schemas.microsoft.com/office/drawing/2014/main" id="{53CCAAEF-839C-0AC4-A7B5-912D9A3AA522}"/>
              </a:ext>
            </a:extLst>
          </p:cNvPr>
          <p:cNvGrpSpPr/>
          <p:nvPr/>
        </p:nvGrpSpPr>
        <p:grpSpPr>
          <a:xfrm>
            <a:off x="3578331" y="1756595"/>
            <a:ext cx="2271987" cy="2083984"/>
            <a:chOff x="0" y="788005"/>
            <a:chExt cx="1651416" cy="1702406"/>
          </a:xfrm>
        </p:grpSpPr>
        <p:sp>
          <p:nvSpPr>
            <p:cNvPr id="17" name="Rectangle: Rounded Corners 16">
              <a:extLst>
                <a:ext uri="{FF2B5EF4-FFF2-40B4-BE49-F238E27FC236}">
                  <a16:creationId xmlns:a16="http://schemas.microsoft.com/office/drawing/2014/main" id="{1836BFC9-6C53-7C85-EAF1-A4AD605A52B6}"/>
                </a:ext>
              </a:extLst>
            </p:cNvPr>
            <p:cNvSpPr/>
            <p:nvPr/>
          </p:nvSpPr>
          <p:spPr>
            <a:xfrm>
              <a:off x="0" y="78800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8930B656-DCA7-A535-18FF-B5C2429508DD}"/>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spcAft>
                  <a:spcPts val="600"/>
                </a:spcAft>
                <a:buNone/>
              </a:pPr>
              <a:r>
                <a:rPr lang="en-US" sz="1800" b="1" dirty="0"/>
                <a:t>Before April 30*</a:t>
              </a:r>
            </a:p>
            <a:p>
              <a:pPr lvl="0">
                <a:spcAft>
                  <a:spcPts val="600"/>
                </a:spcAft>
                <a:buNone/>
              </a:pPr>
              <a:r>
                <a:rPr lang="en-US" sz="1200" dirty="0"/>
                <a:t>Department heads must submit budget requests and estimated revenues for their departments.</a:t>
              </a:r>
              <a:r>
                <a:rPr lang="en-US" sz="1200" baseline="30000" dirty="0"/>
                <a:t>[10]</a:t>
              </a:r>
            </a:p>
            <a:p>
              <a:pPr lvl="0">
                <a:spcAft>
                  <a:spcPts val="600"/>
                </a:spcAft>
                <a:buNone/>
              </a:pPr>
              <a:r>
                <a:rPr lang="en-US" sz="1400" dirty="0"/>
                <a:t>*</a:t>
              </a:r>
              <a:r>
                <a:rPr lang="en-US" sz="1200" dirty="0"/>
                <a:t>Or earlier if required by the budget officer</a:t>
              </a:r>
            </a:p>
          </p:txBody>
        </p:sp>
      </p:grpSp>
      <p:grpSp>
        <p:nvGrpSpPr>
          <p:cNvPr id="38" name="Group 37" descr="By June 1&#10;The budget officer must submit the proposed budget and budget message to the governing board.[11]&#10;Ideally, this submission should be part of a public meeting.">
            <a:extLst>
              <a:ext uri="{FF2B5EF4-FFF2-40B4-BE49-F238E27FC236}">
                <a16:creationId xmlns:a16="http://schemas.microsoft.com/office/drawing/2014/main" id="{B40BDAF6-787E-A03E-156F-9A2F22CFA39F}"/>
              </a:ext>
            </a:extLst>
          </p:cNvPr>
          <p:cNvGrpSpPr/>
          <p:nvPr/>
        </p:nvGrpSpPr>
        <p:grpSpPr>
          <a:xfrm>
            <a:off x="6286847" y="1727747"/>
            <a:ext cx="2271987" cy="2083984"/>
            <a:chOff x="0" y="788005"/>
            <a:chExt cx="1651416" cy="1702406"/>
          </a:xfrm>
        </p:grpSpPr>
        <p:sp>
          <p:nvSpPr>
            <p:cNvPr id="39" name="Rectangle: Rounded Corners 38">
              <a:extLst>
                <a:ext uri="{FF2B5EF4-FFF2-40B4-BE49-F238E27FC236}">
                  <a16:creationId xmlns:a16="http://schemas.microsoft.com/office/drawing/2014/main" id="{0F70F1E9-A6A7-D9E9-853A-BF587C67E27F}"/>
                </a:ext>
              </a:extLst>
            </p:cNvPr>
            <p:cNvSpPr/>
            <p:nvPr/>
          </p:nvSpPr>
          <p:spPr>
            <a:xfrm>
              <a:off x="0" y="78800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0" name="Rectangle: Rounded Corners 4">
              <a:extLst>
                <a:ext uri="{FF2B5EF4-FFF2-40B4-BE49-F238E27FC236}">
                  <a16:creationId xmlns:a16="http://schemas.microsoft.com/office/drawing/2014/main" id="{06529442-372B-C624-7601-5587C0B46A84}"/>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spcAft>
                  <a:spcPts val="600"/>
                </a:spcAft>
                <a:buNone/>
              </a:pPr>
              <a:r>
                <a:rPr lang="en-US" b="1" dirty="0"/>
                <a:t>By June 1</a:t>
              </a:r>
              <a:endParaRPr lang="en-US" sz="1800" b="1" dirty="0"/>
            </a:p>
            <a:p>
              <a:pPr lvl="0">
                <a:spcAft>
                  <a:spcPts val="600"/>
                </a:spcAft>
                <a:buNone/>
              </a:pPr>
              <a:r>
                <a:rPr lang="en-US" sz="1200" dirty="0"/>
                <a:t>The budget officer must submit the proposed budget and budget message to the governing board.</a:t>
              </a:r>
              <a:r>
                <a:rPr lang="en-US" sz="1200" baseline="30000" dirty="0"/>
                <a:t>[11]</a:t>
              </a:r>
            </a:p>
            <a:p>
              <a:pPr lvl="0">
                <a:spcAft>
                  <a:spcPts val="600"/>
                </a:spcAft>
                <a:buNone/>
              </a:pPr>
              <a:r>
                <a:rPr lang="en-US" sz="1200" dirty="0"/>
                <a:t>Ideally, this submission should be part of a public meeting. </a:t>
              </a:r>
            </a:p>
            <a:p>
              <a:pPr lvl="0">
                <a:spcAft>
                  <a:spcPts val="600"/>
                </a:spcAft>
                <a:buNone/>
              </a:pPr>
              <a:endParaRPr lang="en-US" sz="1200" dirty="0"/>
            </a:p>
          </p:txBody>
        </p:sp>
      </p:grpSp>
      <p:grpSp>
        <p:nvGrpSpPr>
          <p:cNvPr id="19" name="Group 18" descr="Upon submission&#10;The budget officer must file the proposed budget with the board’s clerk on the same day it is submitted to the board.[12] &#10;The clerk must then make the budget available to the media/public and schedule a public hearing.">
            <a:extLst>
              <a:ext uri="{FF2B5EF4-FFF2-40B4-BE49-F238E27FC236}">
                <a16:creationId xmlns:a16="http://schemas.microsoft.com/office/drawing/2014/main" id="{7C04D127-2082-F8A7-CB2C-2453D089DB85}"/>
              </a:ext>
            </a:extLst>
          </p:cNvPr>
          <p:cNvGrpSpPr/>
          <p:nvPr/>
        </p:nvGrpSpPr>
        <p:grpSpPr>
          <a:xfrm>
            <a:off x="8972662" y="1735751"/>
            <a:ext cx="2271987" cy="2083984"/>
            <a:chOff x="0" y="788005"/>
            <a:chExt cx="1651416" cy="1702406"/>
          </a:xfrm>
        </p:grpSpPr>
        <p:sp>
          <p:nvSpPr>
            <p:cNvPr id="20" name="Rectangle: Rounded Corners 19">
              <a:extLst>
                <a:ext uri="{FF2B5EF4-FFF2-40B4-BE49-F238E27FC236}">
                  <a16:creationId xmlns:a16="http://schemas.microsoft.com/office/drawing/2014/main" id="{B777E38C-2AE1-A431-D1E9-7C08FA81C02D}"/>
                </a:ext>
              </a:extLst>
            </p:cNvPr>
            <p:cNvSpPr/>
            <p:nvPr/>
          </p:nvSpPr>
          <p:spPr>
            <a:xfrm>
              <a:off x="0" y="78800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Rectangle: Rounded Corners 4">
              <a:extLst>
                <a:ext uri="{FF2B5EF4-FFF2-40B4-BE49-F238E27FC236}">
                  <a16:creationId xmlns:a16="http://schemas.microsoft.com/office/drawing/2014/main" id="{B0AD383B-75A6-92D1-5135-AC92A78D7748}"/>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spcAft>
                  <a:spcPts val="600"/>
                </a:spcAft>
                <a:buNone/>
              </a:pPr>
              <a:r>
                <a:rPr lang="en-US" sz="1600" b="1" dirty="0"/>
                <a:t>Upon submission</a:t>
              </a:r>
            </a:p>
            <a:p>
              <a:pPr lvl="0">
                <a:spcAft>
                  <a:spcPts val="600"/>
                </a:spcAft>
                <a:buNone/>
              </a:pPr>
              <a:r>
                <a:rPr lang="en-US" sz="1200" dirty="0"/>
                <a:t>The budget officer must file the proposed budget with the board’s clerk on the same day it is submitted to the board.</a:t>
              </a:r>
              <a:r>
                <a:rPr lang="en-US" sz="1200" baseline="30000" dirty="0"/>
                <a:t>[12] </a:t>
              </a:r>
            </a:p>
            <a:p>
              <a:pPr lvl="0">
                <a:spcAft>
                  <a:spcPts val="600"/>
                </a:spcAft>
                <a:buNone/>
              </a:pPr>
              <a:r>
                <a:rPr lang="en-US" sz="1200" dirty="0"/>
                <a:t>The clerk must then make the budget available to the media/public and schedule a public hearing.</a:t>
              </a:r>
            </a:p>
          </p:txBody>
        </p:sp>
      </p:grpSp>
      <p:grpSp>
        <p:nvGrpSpPr>
          <p:cNvPr id="22" name="Group 21" descr="Before the budget is approved&#10;The board must hold a public hearing at which those who wish to comment on the budget are allowed to speak.[13]">
            <a:extLst>
              <a:ext uri="{FF2B5EF4-FFF2-40B4-BE49-F238E27FC236}">
                <a16:creationId xmlns:a16="http://schemas.microsoft.com/office/drawing/2014/main" id="{15E9B638-56DA-1B16-DD44-74EA116A0307}"/>
              </a:ext>
            </a:extLst>
          </p:cNvPr>
          <p:cNvGrpSpPr/>
          <p:nvPr/>
        </p:nvGrpSpPr>
        <p:grpSpPr>
          <a:xfrm>
            <a:off x="2047087" y="4134450"/>
            <a:ext cx="2271987" cy="2083984"/>
            <a:chOff x="0" y="788005"/>
            <a:chExt cx="1651416" cy="1702406"/>
          </a:xfrm>
        </p:grpSpPr>
        <p:sp>
          <p:nvSpPr>
            <p:cNvPr id="23" name="Rectangle: Rounded Corners 22">
              <a:extLst>
                <a:ext uri="{FF2B5EF4-FFF2-40B4-BE49-F238E27FC236}">
                  <a16:creationId xmlns:a16="http://schemas.microsoft.com/office/drawing/2014/main" id="{34F648A4-35FF-D98E-BDAF-78409DCED5F1}"/>
                </a:ext>
              </a:extLst>
            </p:cNvPr>
            <p:cNvSpPr/>
            <p:nvPr/>
          </p:nvSpPr>
          <p:spPr>
            <a:xfrm>
              <a:off x="0" y="78800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4" name="Rectangle: Rounded Corners 4">
              <a:extLst>
                <a:ext uri="{FF2B5EF4-FFF2-40B4-BE49-F238E27FC236}">
                  <a16:creationId xmlns:a16="http://schemas.microsoft.com/office/drawing/2014/main" id="{5033B292-7778-F58C-99A1-0B2A4D70DC99}"/>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spcAft>
                  <a:spcPts val="600"/>
                </a:spcAft>
                <a:buNone/>
              </a:pPr>
              <a:r>
                <a:rPr lang="en-US" sz="1600" b="1" dirty="0"/>
                <a:t>Before the budget is approved</a:t>
              </a:r>
            </a:p>
            <a:p>
              <a:pPr lvl="0">
                <a:spcAft>
                  <a:spcPts val="600"/>
                </a:spcAft>
                <a:buNone/>
              </a:pPr>
              <a:r>
                <a:rPr lang="en-US" sz="1200" dirty="0"/>
                <a:t>The board must hold a public hearing at which those who wish to comment on the budget are allowed to speak.</a:t>
              </a:r>
              <a:r>
                <a:rPr lang="en-US" sz="1200" baseline="30000" dirty="0"/>
                <a:t>[13]</a:t>
              </a:r>
            </a:p>
          </p:txBody>
        </p:sp>
      </p:grpSp>
      <p:grpSp>
        <p:nvGrpSpPr>
          <p:cNvPr id="25" name="Group 24" descr="By July 1&#10;The board must adopt a budget ordinance.[14]&#10;At least 10 days must pass between submission of the budget to the governing board and adoption of the budget ordinance.">
            <a:extLst>
              <a:ext uri="{FF2B5EF4-FFF2-40B4-BE49-F238E27FC236}">
                <a16:creationId xmlns:a16="http://schemas.microsoft.com/office/drawing/2014/main" id="{E949B574-F842-C51F-DD50-8C46DCC06543}"/>
              </a:ext>
            </a:extLst>
          </p:cNvPr>
          <p:cNvGrpSpPr/>
          <p:nvPr/>
        </p:nvGrpSpPr>
        <p:grpSpPr>
          <a:xfrm>
            <a:off x="4736376" y="4134450"/>
            <a:ext cx="2271987" cy="2083984"/>
            <a:chOff x="0" y="788005"/>
            <a:chExt cx="1651416" cy="1702406"/>
          </a:xfrm>
        </p:grpSpPr>
        <p:sp>
          <p:nvSpPr>
            <p:cNvPr id="26" name="Rectangle: Rounded Corners 25">
              <a:extLst>
                <a:ext uri="{FF2B5EF4-FFF2-40B4-BE49-F238E27FC236}">
                  <a16:creationId xmlns:a16="http://schemas.microsoft.com/office/drawing/2014/main" id="{EC8E9CC3-DC42-6B46-D339-DF76CA202B38}"/>
                </a:ext>
              </a:extLst>
            </p:cNvPr>
            <p:cNvSpPr/>
            <p:nvPr/>
          </p:nvSpPr>
          <p:spPr>
            <a:xfrm>
              <a:off x="0" y="78800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7" name="Rectangle: Rounded Corners 4">
              <a:extLst>
                <a:ext uri="{FF2B5EF4-FFF2-40B4-BE49-F238E27FC236}">
                  <a16:creationId xmlns:a16="http://schemas.microsoft.com/office/drawing/2014/main" id="{CDD9A718-F685-F12E-58CF-2825C6D7D181}"/>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spcAft>
                  <a:spcPts val="600"/>
                </a:spcAft>
                <a:buNone/>
              </a:pPr>
              <a:r>
                <a:rPr lang="en-US" sz="1800" b="1" dirty="0"/>
                <a:t>By July 1</a:t>
              </a:r>
            </a:p>
            <a:p>
              <a:pPr lvl="0">
                <a:spcAft>
                  <a:spcPts val="600"/>
                </a:spcAft>
                <a:buNone/>
              </a:pPr>
              <a:r>
                <a:rPr lang="en-US" sz="1200" dirty="0"/>
                <a:t>The board must adopt a budget ordinance.</a:t>
              </a:r>
              <a:r>
                <a:rPr lang="en-US" sz="1200" baseline="30000" dirty="0"/>
                <a:t>[14]</a:t>
              </a:r>
            </a:p>
            <a:p>
              <a:pPr lvl="0">
                <a:spcAft>
                  <a:spcPts val="600"/>
                </a:spcAft>
                <a:buNone/>
              </a:pPr>
              <a:r>
                <a:rPr lang="en-US" sz="1200" b="1" dirty="0"/>
                <a:t>At least 10 days </a:t>
              </a:r>
              <a:r>
                <a:rPr lang="en-US" sz="1200" dirty="0"/>
                <a:t>must pass between submission of the budget to the governing board and adoption of the budget ordinance.</a:t>
              </a:r>
            </a:p>
          </p:txBody>
        </p:sp>
      </p:grpSp>
      <p:grpSp>
        <p:nvGrpSpPr>
          <p:cNvPr id="28" name="Group 27" descr="Within five days of adoption&#10;Copies of the budget ordinance must be filed with the finance officer, budget officer and board’s clerk.[15]">
            <a:extLst>
              <a:ext uri="{FF2B5EF4-FFF2-40B4-BE49-F238E27FC236}">
                <a16:creationId xmlns:a16="http://schemas.microsoft.com/office/drawing/2014/main" id="{C3395206-5181-6FB1-1635-34CC59804C0B}"/>
              </a:ext>
            </a:extLst>
          </p:cNvPr>
          <p:cNvGrpSpPr/>
          <p:nvPr/>
        </p:nvGrpSpPr>
        <p:grpSpPr>
          <a:xfrm>
            <a:off x="7467890" y="4137601"/>
            <a:ext cx="2271987" cy="2083984"/>
            <a:chOff x="0" y="812985"/>
            <a:chExt cx="1651416" cy="1702406"/>
          </a:xfrm>
        </p:grpSpPr>
        <p:sp>
          <p:nvSpPr>
            <p:cNvPr id="29" name="Rectangle: Rounded Corners 28">
              <a:extLst>
                <a:ext uri="{FF2B5EF4-FFF2-40B4-BE49-F238E27FC236}">
                  <a16:creationId xmlns:a16="http://schemas.microsoft.com/office/drawing/2014/main" id="{B5B901F6-A19B-0256-B7F5-BF89D696AFB1}"/>
                </a:ext>
              </a:extLst>
            </p:cNvPr>
            <p:cNvSpPr/>
            <p:nvPr/>
          </p:nvSpPr>
          <p:spPr>
            <a:xfrm>
              <a:off x="0" y="81298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0" name="Rectangle: Rounded Corners 4">
              <a:extLst>
                <a:ext uri="{FF2B5EF4-FFF2-40B4-BE49-F238E27FC236}">
                  <a16:creationId xmlns:a16="http://schemas.microsoft.com/office/drawing/2014/main" id="{02B20EDD-523D-7AF4-719F-8B16454FA491}"/>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spcAft>
                  <a:spcPts val="600"/>
                </a:spcAft>
                <a:buNone/>
              </a:pPr>
              <a:r>
                <a:rPr lang="en-US" sz="1600" b="1" dirty="0"/>
                <a:t>Within five days of adoption</a:t>
              </a:r>
            </a:p>
            <a:p>
              <a:pPr lvl="0">
                <a:spcAft>
                  <a:spcPts val="600"/>
                </a:spcAft>
                <a:buNone/>
              </a:pPr>
              <a:r>
                <a:rPr lang="en-US" sz="1200" dirty="0"/>
                <a:t>Copies of the budget ordinance must be filed with the finance officer, budget officer and board’s clerk.</a:t>
              </a:r>
              <a:r>
                <a:rPr lang="en-US" sz="1200" baseline="30000" dirty="0"/>
                <a:t>[15]</a:t>
              </a:r>
            </a:p>
          </p:txBody>
        </p:sp>
      </p:grpSp>
      <p:cxnSp>
        <p:nvCxnSpPr>
          <p:cNvPr id="31" name="Connector: Curved 30">
            <a:extLst>
              <a:ext uri="{FF2B5EF4-FFF2-40B4-BE49-F238E27FC236}">
                <a16:creationId xmlns:a16="http://schemas.microsoft.com/office/drawing/2014/main" id="{EFBA1A8D-3C38-24D1-9E6F-2D56E8C06211}"/>
              </a:ext>
              <a:ext uri="{C183D7F6-B498-43B3-948B-1728B52AA6E4}">
                <adec:decorative xmlns:adec="http://schemas.microsoft.com/office/drawing/2017/decorative" val="1"/>
              </a:ext>
            </a:extLst>
          </p:cNvPr>
          <p:cNvCxnSpPr>
            <a:cxnSpLocks/>
            <a:stCxn id="20" idx="2"/>
            <a:endCxn id="23" idx="0"/>
          </p:cNvCxnSpPr>
          <p:nvPr/>
        </p:nvCxnSpPr>
        <p:spPr>
          <a:xfrm rot="5400000">
            <a:off x="6488512" y="514305"/>
            <a:ext cx="314715" cy="6925575"/>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3F16629-B19F-D35F-0AB2-5ED1147A577F}"/>
              </a:ext>
              <a:ext uri="{C183D7F6-B498-43B3-948B-1728B52AA6E4}">
                <adec:decorative xmlns:adec="http://schemas.microsoft.com/office/drawing/2017/decorative" val="1"/>
              </a:ext>
            </a:extLst>
          </p:cNvPr>
          <p:cNvCxnSpPr>
            <a:cxnSpLocks/>
          </p:cNvCxnSpPr>
          <p:nvPr/>
        </p:nvCxnSpPr>
        <p:spPr>
          <a:xfrm>
            <a:off x="3186909" y="2779608"/>
            <a:ext cx="3606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903F50D-846E-1F9E-E6CB-D0AD19651116}"/>
              </a:ext>
              <a:ext uri="{C183D7F6-B498-43B3-948B-1728B52AA6E4}">
                <adec:decorative xmlns:adec="http://schemas.microsoft.com/office/drawing/2017/decorative" val="1"/>
              </a:ext>
            </a:extLst>
          </p:cNvPr>
          <p:cNvCxnSpPr>
            <a:cxnSpLocks/>
          </p:cNvCxnSpPr>
          <p:nvPr/>
        </p:nvCxnSpPr>
        <p:spPr>
          <a:xfrm>
            <a:off x="8591528" y="2798587"/>
            <a:ext cx="3606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A5F441F-403B-E388-F9BC-8B29A2C694B0}"/>
              </a:ext>
              <a:ext uri="{C183D7F6-B498-43B3-948B-1728B52AA6E4}">
                <adec:decorative xmlns:adec="http://schemas.microsoft.com/office/drawing/2017/decorative" val="1"/>
              </a:ext>
            </a:extLst>
          </p:cNvPr>
          <p:cNvCxnSpPr>
            <a:cxnSpLocks/>
          </p:cNvCxnSpPr>
          <p:nvPr/>
        </p:nvCxnSpPr>
        <p:spPr>
          <a:xfrm>
            <a:off x="4367709" y="5164876"/>
            <a:ext cx="3606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F4BE73A-649C-4D78-895D-4891E846B5E4}"/>
              </a:ext>
              <a:ext uri="{C183D7F6-B498-43B3-948B-1728B52AA6E4}">
                <adec:decorative xmlns:adec="http://schemas.microsoft.com/office/drawing/2017/decorative" val="1"/>
              </a:ext>
            </a:extLst>
          </p:cNvPr>
          <p:cNvCxnSpPr>
            <a:cxnSpLocks/>
          </p:cNvCxnSpPr>
          <p:nvPr/>
        </p:nvCxnSpPr>
        <p:spPr>
          <a:xfrm>
            <a:off x="7073746" y="5174340"/>
            <a:ext cx="3606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Footer Placeholder 14">
            <a:extLst>
              <a:ext uri="{FF2B5EF4-FFF2-40B4-BE49-F238E27FC236}">
                <a16:creationId xmlns:a16="http://schemas.microsoft.com/office/drawing/2014/main" id="{8CC96F8E-FD42-0D7C-FE02-5BA0A62D9B98}"/>
              </a:ext>
            </a:extLst>
          </p:cNvPr>
          <p:cNvSpPr>
            <a:spLocks noGrp="1"/>
          </p:cNvSpPr>
          <p:nvPr>
            <p:ph type="ftr" sz="quarter" idx="11"/>
          </p:nvPr>
        </p:nvSpPr>
        <p:spPr>
          <a:xfrm>
            <a:off x="106638" y="6307005"/>
            <a:ext cx="8790227" cy="365125"/>
          </a:xfrm>
        </p:spPr>
        <p:txBody>
          <a:bodyPr/>
          <a:lstStyle/>
          <a:p>
            <a:pPr algn="l"/>
            <a:r>
              <a:rPr lang="en-US" sz="1600" baseline="30000" dirty="0"/>
              <a:t>[10]</a:t>
            </a:r>
            <a:r>
              <a:rPr lang="en-US" sz="1600" dirty="0">
                <a:hlinkClick r:id="rId3"/>
              </a:rPr>
              <a:t>G.S. 159-10</a:t>
            </a:r>
            <a:r>
              <a:rPr lang="en-US" sz="1600" dirty="0"/>
              <a:t> </a:t>
            </a:r>
            <a:r>
              <a:rPr lang="en-US" sz="1600" baseline="30000" dirty="0"/>
              <a:t> [11]</a:t>
            </a:r>
            <a:r>
              <a:rPr lang="en-US" sz="1600" dirty="0">
                <a:hlinkClick r:id="rId4"/>
              </a:rPr>
              <a:t>G.S. 159-11(b)</a:t>
            </a:r>
            <a:r>
              <a:rPr lang="en-US" sz="1600" dirty="0"/>
              <a:t>  </a:t>
            </a:r>
            <a:r>
              <a:rPr lang="en-US" sz="1600" baseline="30000" dirty="0"/>
              <a:t>[12]</a:t>
            </a:r>
            <a:r>
              <a:rPr lang="en-US" sz="1600" dirty="0">
                <a:hlinkClick r:id="rId5"/>
              </a:rPr>
              <a:t>G.S. 159-12(a)</a:t>
            </a:r>
            <a:r>
              <a:rPr lang="en-US" sz="1600" dirty="0"/>
              <a:t>  </a:t>
            </a:r>
            <a:r>
              <a:rPr lang="en-US" sz="1600" baseline="30000" dirty="0"/>
              <a:t>[13]</a:t>
            </a:r>
            <a:r>
              <a:rPr lang="en-US" sz="1600" dirty="0">
                <a:hlinkClick r:id="rId5"/>
              </a:rPr>
              <a:t>G.S. 159-12(b)</a:t>
            </a:r>
            <a:r>
              <a:rPr lang="en-US" sz="1600" dirty="0"/>
              <a:t>  </a:t>
            </a:r>
            <a:r>
              <a:rPr lang="en-US" sz="1600" baseline="30000" dirty="0"/>
              <a:t>[14]</a:t>
            </a:r>
            <a:r>
              <a:rPr lang="en-US" sz="1600" dirty="0">
                <a:hlinkClick r:id="rId6"/>
              </a:rPr>
              <a:t>G.S. 159-13</a:t>
            </a:r>
            <a:r>
              <a:rPr lang="en-US" sz="1600" dirty="0"/>
              <a:t>  </a:t>
            </a:r>
            <a:r>
              <a:rPr lang="en-US" sz="1600" baseline="30000" dirty="0"/>
              <a:t>[15]</a:t>
            </a:r>
            <a:r>
              <a:rPr lang="en-US" sz="1600" dirty="0">
                <a:hlinkClick r:id="rId6"/>
              </a:rPr>
              <a:t>G.S. 159-13(d)</a:t>
            </a:r>
            <a:endParaRPr lang="en-US" sz="1600" dirty="0"/>
          </a:p>
        </p:txBody>
      </p:sp>
      <p:cxnSp>
        <p:nvCxnSpPr>
          <p:cNvPr id="41" name="Straight Arrow Connector 40">
            <a:extLst>
              <a:ext uri="{FF2B5EF4-FFF2-40B4-BE49-F238E27FC236}">
                <a16:creationId xmlns:a16="http://schemas.microsoft.com/office/drawing/2014/main" id="{390F133C-F5E9-4378-E586-7CBC2922AEC4}"/>
              </a:ext>
              <a:ext uri="{C183D7F6-B498-43B3-948B-1728B52AA6E4}">
                <adec:decorative xmlns:adec="http://schemas.microsoft.com/office/drawing/2017/decorative" val="1"/>
              </a:ext>
            </a:extLst>
          </p:cNvPr>
          <p:cNvCxnSpPr>
            <a:cxnSpLocks/>
          </p:cNvCxnSpPr>
          <p:nvPr/>
        </p:nvCxnSpPr>
        <p:spPr>
          <a:xfrm>
            <a:off x="5870638" y="2777743"/>
            <a:ext cx="3606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FE9E16EE-3445-DC80-D731-056C3DD85D4D}"/>
              </a:ext>
            </a:extLst>
          </p:cNvPr>
          <p:cNvSpPr>
            <a:spLocks noGrp="1"/>
          </p:cNvSpPr>
          <p:nvPr>
            <p:ph type="sldNum" sz="quarter" idx="12"/>
          </p:nvPr>
        </p:nvSpPr>
        <p:spPr/>
        <p:txBody>
          <a:bodyPr/>
          <a:lstStyle/>
          <a:p>
            <a:fld id="{D0A0CA5A-5976-4C5C-8430-DE8EEFD09A73}" type="slidenum">
              <a:rPr lang="en-US" smtClean="0"/>
              <a:t>23</a:t>
            </a:fld>
            <a:endParaRPr lang="en-US"/>
          </a:p>
        </p:txBody>
      </p:sp>
    </p:spTree>
    <p:extLst>
      <p:ext uri="{BB962C8B-B14F-4D97-AF65-F5344CB8AC3E}">
        <p14:creationId xmlns:p14="http://schemas.microsoft.com/office/powerpoint/2010/main" val="141554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431194"/>
            <a:ext cx="10515600" cy="635611"/>
          </a:xfrm>
        </p:spPr>
        <p:txBody>
          <a:bodyPr>
            <a:normAutofit fontScale="90000"/>
          </a:bodyPr>
          <a:lstStyle/>
          <a:p>
            <a:r>
              <a:rPr lang="en-US" sz="4400" dirty="0">
                <a:solidFill>
                  <a:srgbClr val="5B9BD5">
                    <a:lumMod val="50000"/>
                  </a:srgbClr>
                </a:solidFill>
                <a:latin typeface="Calibri Light" panose="020F0302020204030204"/>
                <a:ea typeface="+mj-ea"/>
                <a:cs typeface="+mj-cs"/>
              </a:rPr>
              <a:t>Interim Budget</a:t>
            </a:r>
            <a:endParaRPr lang="en-US" sz="1800" dirty="0"/>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43850" y="2426944"/>
            <a:ext cx="5312106" cy="3433763"/>
          </a:xfrm>
        </p:spPr>
        <p:txBody>
          <a:bodyPr>
            <a:normAutofit/>
          </a:bodyPr>
          <a:lstStyle/>
          <a:p>
            <a:pPr marL="228600" lvl="0" indent="-228600">
              <a:lnSpc>
                <a:spcPct val="90000"/>
              </a:lnSpc>
              <a:spcBef>
                <a:spcPts val="1000"/>
              </a:spcBef>
              <a:buFont typeface="Arial" panose="020B0604020202020204" pitchFamily="34" charset="0"/>
              <a:buChar char="•"/>
            </a:pPr>
            <a:r>
              <a:rPr lang="en-US" sz="2800" dirty="0">
                <a:solidFill>
                  <a:srgbClr val="00247D"/>
                </a:solidFill>
              </a:rPr>
              <a:t>If the budget ordinance cannot be adopted by July 1, </a:t>
            </a:r>
            <a:r>
              <a:rPr lang="en-US" sz="2800" b="1" dirty="0">
                <a:solidFill>
                  <a:srgbClr val="00247D"/>
                </a:solidFill>
              </a:rPr>
              <a:t>an interim budget ordinance must be </a:t>
            </a:r>
            <a:r>
              <a:rPr lang="en-US" b="1" dirty="0">
                <a:solidFill>
                  <a:srgbClr val="00247D"/>
                </a:solidFill>
              </a:rPr>
              <a:t>adopted</a:t>
            </a:r>
            <a:r>
              <a:rPr lang="en-US" sz="2800" dirty="0">
                <a:solidFill>
                  <a:srgbClr val="00247D"/>
                </a:solidFill>
              </a:rPr>
              <a:t>.</a:t>
            </a:r>
            <a:r>
              <a:rPr lang="en-US" sz="2800" baseline="30000" dirty="0">
                <a:solidFill>
                  <a:srgbClr val="00247D"/>
                </a:solidFill>
              </a:rPr>
              <a:t>[16]</a:t>
            </a:r>
          </a:p>
          <a:p>
            <a:pPr marL="228600" lvl="0" indent="-228600">
              <a:lnSpc>
                <a:spcPct val="90000"/>
              </a:lnSpc>
              <a:spcBef>
                <a:spcPts val="1000"/>
              </a:spcBef>
              <a:buFont typeface="Arial" panose="020B0604020202020204" pitchFamily="34" charset="0"/>
              <a:buChar char="•"/>
            </a:pPr>
            <a:r>
              <a:rPr lang="en-US" sz="2800" dirty="0">
                <a:solidFill>
                  <a:srgbClr val="00247D"/>
                </a:solidFill>
              </a:rPr>
              <a:t>Disbursements cannot be made after June 30 without an annual budget ordinance or interim budget ordinance.</a:t>
            </a:r>
          </a:p>
        </p:txBody>
      </p:sp>
      <p:sp>
        <p:nvSpPr>
          <p:cNvPr id="13" name="Content Placeholder 2">
            <a:extLst>
              <a:ext uri="{FF2B5EF4-FFF2-40B4-BE49-F238E27FC236}">
                <a16:creationId xmlns:a16="http://schemas.microsoft.com/office/drawing/2014/main" id="{FEDE5F2C-4D6D-663D-0F98-1AE092527D0B}"/>
              </a:ext>
            </a:extLst>
          </p:cNvPr>
          <p:cNvSpPr txBox="1">
            <a:spLocks/>
          </p:cNvSpPr>
          <p:nvPr/>
        </p:nvSpPr>
        <p:spPr>
          <a:xfrm>
            <a:off x="6583936" y="2426944"/>
            <a:ext cx="5452150" cy="34337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247D"/>
                </a:solidFill>
              </a:rPr>
              <a:t>Property taxes are not levied in an interim budget ordinance.</a:t>
            </a:r>
          </a:p>
          <a:p>
            <a:r>
              <a:rPr lang="en-US" dirty="0">
                <a:solidFill>
                  <a:srgbClr val="00247D"/>
                </a:solidFill>
              </a:rPr>
              <a:t>Interim budgets should be used </a:t>
            </a:r>
            <a:r>
              <a:rPr lang="en-US" b="1" dirty="0">
                <a:solidFill>
                  <a:srgbClr val="00247D"/>
                </a:solidFill>
              </a:rPr>
              <a:t>rarely</a:t>
            </a:r>
            <a:r>
              <a:rPr lang="en-US" dirty="0">
                <a:solidFill>
                  <a:srgbClr val="00247D"/>
                </a:solidFill>
              </a:rPr>
              <a:t> and for the shortest possible time.</a:t>
            </a:r>
          </a:p>
          <a:p>
            <a:r>
              <a:rPr lang="en-US" dirty="0">
                <a:solidFill>
                  <a:srgbClr val="00247D"/>
                </a:solidFill>
              </a:rPr>
              <a:t>When the final budget is adopted, the expenditures incurred under the interim budget must be included in the final budget. </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06F03D34-677B-4A82-BA69-B2DA44778149}"/>
              </a:ext>
              <a:ext uri="{C183D7F6-B498-43B3-948B-1728B52AA6E4}">
                <adec:decorative xmlns:adec="http://schemas.microsoft.com/office/drawing/2017/decorative" val="1"/>
              </a:ext>
            </a:extLst>
          </p:cNvPr>
          <p:cNvCxnSpPr>
            <a:cxnSpLocks/>
          </p:cNvCxnSpPr>
          <p:nvPr/>
        </p:nvCxnSpPr>
        <p:spPr>
          <a:xfrm>
            <a:off x="923365" y="220531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4" name="Footer Placeholder 14">
            <a:extLst>
              <a:ext uri="{FF2B5EF4-FFF2-40B4-BE49-F238E27FC236}">
                <a16:creationId xmlns:a16="http://schemas.microsoft.com/office/drawing/2014/main" id="{7EECE3F9-7975-060A-AC5B-079415884EE8}"/>
              </a:ext>
            </a:extLst>
          </p:cNvPr>
          <p:cNvSpPr>
            <a:spLocks noGrp="1"/>
          </p:cNvSpPr>
          <p:nvPr>
            <p:ph type="ftr" sz="quarter" idx="11"/>
          </p:nvPr>
        </p:nvSpPr>
        <p:spPr>
          <a:xfrm>
            <a:off x="106638" y="6307005"/>
            <a:ext cx="6465621" cy="365125"/>
          </a:xfrm>
        </p:spPr>
        <p:txBody>
          <a:bodyPr/>
          <a:lstStyle/>
          <a:p>
            <a:pPr algn="l"/>
            <a:r>
              <a:rPr lang="en-US" sz="1600" baseline="30000" dirty="0"/>
              <a:t>[16]</a:t>
            </a:r>
            <a:r>
              <a:rPr lang="en-US" sz="1600" dirty="0">
                <a:hlinkClick r:id="rId3"/>
              </a:rPr>
              <a:t>G.S. 159-16</a:t>
            </a:r>
            <a:endParaRPr lang="en-US" sz="1600" dirty="0"/>
          </a:p>
        </p:txBody>
      </p:sp>
      <p:sp>
        <p:nvSpPr>
          <p:cNvPr id="10" name="Slide Number Placeholder 9">
            <a:extLst>
              <a:ext uri="{FF2B5EF4-FFF2-40B4-BE49-F238E27FC236}">
                <a16:creationId xmlns:a16="http://schemas.microsoft.com/office/drawing/2014/main" id="{5B605A71-2FEB-3F1B-2818-7E68262FAFC0}"/>
              </a:ext>
            </a:extLst>
          </p:cNvPr>
          <p:cNvSpPr>
            <a:spLocks noGrp="1"/>
          </p:cNvSpPr>
          <p:nvPr>
            <p:ph type="sldNum" sz="quarter" idx="12"/>
          </p:nvPr>
        </p:nvSpPr>
        <p:spPr/>
        <p:txBody>
          <a:bodyPr/>
          <a:lstStyle/>
          <a:p>
            <a:fld id="{D0A0CA5A-5976-4C5C-8430-DE8EEFD09A73}" type="slidenum">
              <a:rPr lang="en-US" smtClean="0"/>
              <a:t>24</a:t>
            </a:fld>
            <a:endParaRPr lang="en-US"/>
          </a:p>
        </p:txBody>
      </p:sp>
      <p:cxnSp>
        <p:nvCxnSpPr>
          <p:cNvPr id="15" name="Straight Connector 14">
            <a:extLst>
              <a:ext uri="{FF2B5EF4-FFF2-40B4-BE49-F238E27FC236}">
                <a16:creationId xmlns:a16="http://schemas.microsoft.com/office/drawing/2014/main" id="{1B8AA3E9-0C76-8179-626B-357446C795AD}"/>
              </a:ext>
              <a:ext uri="{C183D7F6-B498-43B3-948B-1728B52AA6E4}">
                <adec:decorative xmlns:adec="http://schemas.microsoft.com/office/drawing/2017/decorative" val="1"/>
              </a:ext>
            </a:extLst>
          </p:cNvPr>
          <p:cNvCxnSpPr>
            <a:cxnSpLocks/>
          </p:cNvCxnSpPr>
          <p:nvPr/>
        </p:nvCxnSpPr>
        <p:spPr>
          <a:xfrm>
            <a:off x="6331092" y="2698583"/>
            <a:ext cx="0" cy="2750747"/>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8470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431194"/>
            <a:ext cx="10515600" cy="635611"/>
          </a:xfrm>
        </p:spPr>
        <p:txBody>
          <a:bodyPr>
            <a:normAutofit fontScale="90000"/>
          </a:bodyPr>
          <a:lstStyle/>
          <a:p>
            <a:r>
              <a:rPr lang="en-US" sz="4400" dirty="0">
                <a:solidFill>
                  <a:srgbClr val="00247D"/>
                </a:solidFill>
                <a:latin typeface="Calibri Light" panose="020F0302020204030204"/>
                <a:ea typeface="+mj-ea"/>
                <a:cs typeface="+mj-cs"/>
              </a:rPr>
              <a:t>Budget Amendments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485823" y="2494695"/>
            <a:ext cx="5513173" cy="3433763"/>
          </a:xfrm>
        </p:spPr>
        <p:txBody>
          <a:bodyPr>
            <a:noAutofit/>
          </a:bodyPr>
          <a:lstStyle/>
          <a:p>
            <a:pPr marL="228600" lvl="0" indent="-228600">
              <a:lnSpc>
                <a:spcPct val="90000"/>
              </a:lnSpc>
              <a:spcBef>
                <a:spcPts val="1000"/>
              </a:spcBef>
              <a:buFont typeface="Arial" panose="020B0604020202020204" pitchFamily="34" charset="0"/>
              <a:buChar char="•"/>
            </a:pPr>
            <a:r>
              <a:rPr lang="en-US" sz="2400" dirty="0">
                <a:solidFill>
                  <a:srgbClr val="00247D"/>
                </a:solidFill>
              </a:rPr>
              <a:t>The budget can be amended by the governing board at any time, as long as it remains balanced and continues to meet all other statutory requirements.</a:t>
            </a:r>
            <a:r>
              <a:rPr lang="en-US" sz="2400" baseline="30000" dirty="0">
                <a:solidFill>
                  <a:srgbClr val="00247D"/>
                </a:solidFill>
              </a:rPr>
              <a:t>[17]</a:t>
            </a:r>
          </a:p>
          <a:p>
            <a:r>
              <a:rPr lang="en-US" sz="2400" dirty="0">
                <a:solidFill>
                  <a:srgbClr val="00247D"/>
                </a:solidFill>
              </a:rPr>
              <a:t>A budget amendment is adopted at a regular meeting and does not require a public hearing.</a:t>
            </a:r>
          </a:p>
          <a:p>
            <a:pPr marL="228600" indent="-228600">
              <a:lnSpc>
                <a:spcPct val="90000"/>
              </a:lnSpc>
              <a:spcBef>
                <a:spcPts val="1000"/>
              </a:spcBef>
              <a:buFont typeface="Arial" panose="020B0604020202020204" pitchFamily="34" charset="0"/>
              <a:buChar char="•"/>
            </a:pPr>
            <a:r>
              <a:rPr lang="en-US" sz="2400" dirty="0">
                <a:solidFill>
                  <a:srgbClr val="00247D"/>
                </a:solidFill>
              </a:rPr>
              <a:t>Budget amendments must be made </a:t>
            </a:r>
            <a:r>
              <a:rPr lang="en-US" sz="2400" b="1" dirty="0">
                <a:solidFill>
                  <a:srgbClr val="00247D"/>
                </a:solidFill>
              </a:rPr>
              <a:t>prior to</a:t>
            </a:r>
            <a:r>
              <a:rPr lang="en-US" sz="2400" dirty="0">
                <a:solidFill>
                  <a:srgbClr val="00247D"/>
                </a:solidFill>
              </a:rPr>
              <a:t> obligating funds in excess of budgeted appropriations.</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06F03D34-677B-4A82-BA69-B2DA44778149}"/>
              </a:ext>
              <a:ext uri="{C183D7F6-B498-43B3-948B-1728B52AA6E4}">
                <adec:decorative xmlns:adec="http://schemas.microsoft.com/office/drawing/2017/decorative" val="1"/>
              </a:ext>
            </a:extLst>
          </p:cNvPr>
          <p:cNvCxnSpPr>
            <a:cxnSpLocks/>
          </p:cNvCxnSpPr>
          <p:nvPr/>
        </p:nvCxnSpPr>
        <p:spPr>
          <a:xfrm>
            <a:off x="914400" y="2268070"/>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3" name="Content Placeholder 2">
            <a:extLst>
              <a:ext uri="{FF2B5EF4-FFF2-40B4-BE49-F238E27FC236}">
                <a16:creationId xmlns:a16="http://schemas.microsoft.com/office/drawing/2014/main" id="{17595E65-F6D4-28C4-FA99-766D2CB1AA7D}"/>
              </a:ext>
            </a:extLst>
          </p:cNvPr>
          <p:cNvSpPr txBox="1">
            <a:spLocks/>
          </p:cNvSpPr>
          <p:nvPr/>
        </p:nvSpPr>
        <p:spPr>
          <a:xfrm>
            <a:off x="6658756" y="2494696"/>
            <a:ext cx="5220415" cy="343376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247D"/>
                </a:solidFill>
              </a:rPr>
              <a:t>An amendment to the budget ordinance may not alter the tax levy </a:t>
            </a:r>
            <a:r>
              <a:rPr lang="en-US" b="1" dirty="0">
                <a:solidFill>
                  <a:srgbClr val="00247D"/>
                </a:solidFill>
              </a:rPr>
              <a:t>unless</a:t>
            </a:r>
            <a:r>
              <a:rPr lang="en-US" dirty="0">
                <a:solidFill>
                  <a:srgbClr val="00247D"/>
                </a:solidFill>
              </a:rPr>
              <a:t>:</a:t>
            </a:r>
          </a:p>
          <a:p>
            <a:pPr marL="457200" indent="-457200">
              <a:buFont typeface="+mj-lt"/>
              <a:buAutoNum type="arabicPeriod"/>
            </a:pPr>
            <a:r>
              <a:rPr lang="en-US" dirty="0">
                <a:solidFill>
                  <a:srgbClr val="00247D"/>
                </a:solidFill>
              </a:rPr>
              <a:t>The board is directed to do so by a court or authorized state agency.</a:t>
            </a:r>
          </a:p>
          <a:p>
            <a:pPr marL="0" indent="0" algn="ctr">
              <a:buNone/>
            </a:pPr>
            <a:r>
              <a:rPr lang="en-US" dirty="0">
                <a:solidFill>
                  <a:srgbClr val="00247D"/>
                </a:solidFill>
              </a:rPr>
              <a:t>OR</a:t>
            </a:r>
          </a:p>
          <a:p>
            <a:pPr marL="514350" indent="-514350">
              <a:buFont typeface="+mj-lt"/>
              <a:buAutoNum type="arabicPeriod" startAt="2"/>
            </a:pPr>
            <a:r>
              <a:rPr lang="en-US" dirty="0">
                <a:solidFill>
                  <a:srgbClr val="00247D"/>
                </a:solidFill>
              </a:rPr>
              <a:t>Revenues received are substantially more or less than the amount estimated in budget. (In this case, the amendment may only be  adopted before </a:t>
            </a:r>
            <a:r>
              <a:rPr lang="en-US" b="1" dirty="0">
                <a:solidFill>
                  <a:srgbClr val="00247D"/>
                </a:solidFill>
              </a:rPr>
              <a:t>January 1</a:t>
            </a:r>
            <a:r>
              <a:rPr lang="en-US" dirty="0">
                <a:solidFill>
                  <a:srgbClr val="00247D"/>
                </a:solidFill>
              </a:rPr>
              <a:t>.)</a:t>
            </a:r>
          </a:p>
          <a:p>
            <a:pPr marL="914400" lvl="1" indent="-457200">
              <a:spcBef>
                <a:spcPts val="1000"/>
              </a:spcBef>
              <a:buFont typeface="+mj-lt"/>
              <a:buAutoNum type="arabicPeriod"/>
            </a:pPr>
            <a:endParaRPr lang="en-US" sz="2200" dirty="0">
              <a:solidFill>
                <a:srgbClr val="00247D"/>
              </a:solidFill>
            </a:endParaRPr>
          </a:p>
          <a:p>
            <a:endParaRPr lang="en-US" sz="2200" dirty="0">
              <a:solidFill>
                <a:srgbClr val="00247D"/>
              </a:solidFill>
            </a:endParaRPr>
          </a:p>
        </p:txBody>
      </p:sp>
      <p:sp>
        <p:nvSpPr>
          <p:cNvPr id="11" name="Footer Placeholder 14">
            <a:extLst>
              <a:ext uri="{FF2B5EF4-FFF2-40B4-BE49-F238E27FC236}">
                <a16:creationId xmlns:a16="http://schemas.microsoft.com/office/drawing/2014/main" id="{6FAE5E70-C691-F9EF-B251-296B61E416D6}"/>
              </a:ext>
            </a:extLst>
          </p:cNvPr>
          <p:cNvSpPr>
            <a:spLocks noGrp="1"/>
          </p:cNvSpPr>
          <p:nvPr>
            <p:ph type="ftr" sz="quarter" idx="11"/>
          </p:nvPr>
        </p:nvSpPr>
        <p:spPr>
          <a:xfrm>
            <a:off x="106638" y="6307005"/>
            <a:ext cx="6465621" cy="365125"/>
          </a:xfrm>
        </p:spPr>
        <p:txBody>
          <a:bodyPr/>
          <a:lstStyle/>
          <a:p>
            <a:pPr algn="l"/>
            <a:r>
              <a:rPr lang="en-US" sz="1600" baseline="30000" dirty="0"/>
              <a:t>[17]</a:t>
            </a:r>
            <a:r>
              <a:rPr lang="en-US" sz="1600" dirty="0">
                <a:hlinkClick r:id="rId3"/>
              </a:rPr>
              <a:t>G.S. 159-15</a:t>
            </a:r>
            <a:endParaRPr lang="en-US" sz="1600" dirty="0"/>
          </a:p>
        </p:txBody>
      </p:sp>
      <p:sp>
        <p:nvSpPr>
          <p:cNvPr id="10" name="Slide Number Placeholder 9">
            <a:extLst>
              <a:ext uri="{FF2B5EF4-FFF2-40B4-BE49-F238E27FC236}">
                <a16:creationId xmlns:a16="http://schemas.microsoft.com/office/drawing/2014/main" id="{0CA01A4A-8A65-5E54-B06C-6D51F747EB2C}"/>
              </a:ext>
            </a:extLst>
          </p:cNvPr>
          <p:cNvSpPr>
            <a:spLocks noGrp="1"/>
          </p:cNvSpPr>
          <p:nvPr>
            <p:ph type="sldNum" sz="quarter" idx="12"/>
          </p:nvPr>
        </p:nvSpPr>
        <p:spPr/>
        <p:txBody>
          <a:bodyPr/>
          <a:lstStyle/>
          <a:p>
            <a:fld id="{D0A0CA5A-5976-4C5C-8430-DE8EEFD09A73}" type="slidenum">
              <a:rPr lang="en-US" smtClean="0"/>
              <a:t>25</a:t>
            </a:fld>
            <a:endParaRPr lang="en-US"/>
          </a:p>
        </p:txBody>
      </p:sp>
      <p:cxnSp>
        <p:nvCxnSpPr>
          <p:cNvPr id="14" name="Straight Connector 13">
            <a:extLst>
              <a:ext uri="{FF2B5EF4-FFF2-40B4-BE49-F238E27FC236}">
                <a16:creationId xmlns:a16="http://schemas.microsoft.com/office/drawing/2014/main" id="{3E0E7AC1-3586-09E9-02F0-9F97088B24B2}"/>
              </a:ext>
              <a:ext uri="{C183D7F6-B498-43B3-948B-1728B52AA6E4}">
                <adec:decorative xmlns:adec="http://schemas.microsoft.com/office/drawing/2017/decorative" val="1"/>
              </a:ext>
            </a:extLst>
          </p:cNvPr>
          <p:cNvCxnSpPr>
            <a:cxnSpLocks/>
          </p:cNvCxnSpPr>
          <p:nvPr/>
        </p:nvCxnSpPr>
        <p:spPr>
          <a:xfrm>
            <a:off x="6368162" y="2735653"/>
            <a:ext cx="0" cy="2750747"/>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42500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431194"/>
            <a:ext cx="10515600" cy="635611"/>
          </a:xfrm>
        </p:spPr>
        <p:txBody>
          <a:bodyPr>
            <a:normAutofit fontScale="90000"/>
          </a:bodyPr>
          <a:lstStyle/>
          <a:p>
            <a:r>
              <a:rPr lang="en-US" sz="4400" dirty="0">
                <a:solidFill>
                  <a:srgbClr val="00247D"/>
                </a:solidFill>
                <a:latin typeface="Calibri Light" panose="020F0302020204030204"/>
                <a:ea typeface="+mj-ea"/>
                <a:cs typeface="+mj-cs"/>
              </a:rPr>
              <a:t>Fund Balance Available</a:t>
            </a:r>
            <a:endParaRPr lang="en-US" sz="1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06F03D34-677B-4A82-BA69-B2DA44778149}"/>
              </a:ext>
              <a:ext uri="{C183D7F6-B498-43B3-948B-1728B52AA6E4}">
                <adec:decorative xmlns:adec="http://schemas.microsoft.com/office/drawing/2017/decorative" val="1"/>
              </a:ext>
            </a:extLst>
          </p:cNvPr>
          <p:cNvCxnSpPr>
            <a:cxnSpLocks/>
          </p:cNvCxnSpPr>
          <p:nvPr/>
        </p:nvCxnSpPr>
        <p:spPr>
          <a:xfrm>
            <a:off x="923365" y="220531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56D7F3D9-2991-CEA9-6BE5-CF5D95135C64}"/>
              </a:ext>
            </a:extLst>
          </p:cNvPr>
          <p:cNvSpPr txBox="1"/>
          <p:nvPr/>
        </p:nvSpPr>
        <p:spPr>
          <a:xfrm>
            <a:off x="318248" y="2430329"/>
            <a:ext cx="5660572" cy="4170372"/>
          </a:xfrm>
          <a:prstGeom prst="rect">
            <a:avLst/>
          </a:prstGeom>
          <a:noFill/>
        </p:spPr>
        <p:txBody>
          <a:bodyPr wrap="square" rtlCol="0">
            <a:spAutoFit/>
          </a:bodyPr>
          <a:lstStyle/>
          <a:p>
            <a:pPr marL="342900" indent="-342900">
              <a:spcBef>
                <a:spcPts val="1000"/>
              </a:spcBef>
              <a:buFont typeface="Arial" panose="020B0604020202020204" pitchFamily="34" charset="0"/>
              <a:buChar char="•"/>
            </a:pPr>
            <a:r>
              <a:rPr lang="en-US" sz="2400" b="1" dirty="0">
                <a:solidFill>
                  <a:srgbClr val="00247D"/>
                </a:solidFill>
              </a:rPr>
              <a:t>Fund Balance Available </a:t>
            </a:r>
            <a:r>
              <a:rPr lang="en-US" sz="2400" dirty="0">
                <a:solidFill>
                  <a:srgbClr val="00247D"/>
                </a:solidFill>
              </a:rPr>
              <a:t>or </a:t>
            </a:r>
            <a:r>
              <a:rPr lang="en-US" sz="2400" b="1" dirty="0">
                <a:solidFill>
                  <a:srgbClr val="00247D"/>
                </a:solidFill>
              </a:rPr>
              <a:t>FBA</a:t>
            </a:r>
            <a:r>
              <a:rPr lang="en-US" sz="2400" dirty="0">
                <a:solidFill>
                  <a:srgbClr val="00247D"/>
                </a:solidFill>
              </a:rPr>
              <a:t> is a governmental accounting term used only in North Carolina.</a:t>
            </a:r>
          </a:p>
          <a:p>
            <a:pPr marL="342900" indent="-342900">
              <a:spcBef>
                <a:spcPts val="1000"/>
              </a:spcBef>
              <a:buFont typeface="Arial" panose="020B0604020202020204" pitchFamily="34" charset="0"/>
              <a:buChar char="•"/>
            </a:pPr>
            <a:r>
              <a:rPr lang="en-US" sz="2400" dirty="0">
                <a:solidFill>
                  <a:srgbClr val="00247D"/>
                </a:solidFill>
              </a:rPr>
              <a:t>It is the portion of a unit’s total fund balance that can legally be used, if needed, to balance the annual budget.</a:t>
            </a:r>
          </a:p>
          <a:p>
            <a:pPr marL="342900" indent="-342900">
              <a:spcBef>
                <a:spcPts val="1000"/>
              </a:spcBef>
              <a:buFont typeface="Arial" panose="020B0604020202020204" pitchFamily="34" charset="0"/>
              <a:buChar char="•"/>
            </a:pPr>
            <a:r>
              <a:rPr lang="en-US" sz="2400" dirty="0">
                <a:solidFill>
                  <a:srgbClr val="00247D"/>
                </a:solidFill>
              </a:rPr>
              <a:t>FBA can be calculated from a unit’s annual audit using </a:t>
            </a:r>
            <a:r>
              <a:rPr lang="en-US" sz="2400" dirty="0">
                <a:solidFill>
                  <a:srgbClr val="00247D"/>
                </a:solidFill>
                <a:hlinkClick r:id="rId3"/>
              </a:rPr>
              <a:t>this spreadsheet provided by LGC staff</a:t>
            </a:r>
            <a:r>
              <a:rPr lang="en-US" sz="2400" dirty="0">
                <a:solidFill>
                  <a:srgbClr val="00247D"/>
                </a:solidFill>
              </a:rPr>
              <a:t>.</a:t>
            </a:r>
          </a:p>
          <a:p>
            <a:pPr marL="342900" indent="-342900">
              <a:spcBef>
                <a:spcPts val="1000"/>
              </a:spcBef>
              <a:buFont typeface="Arial" panose="020B0604020202020204" pitchFamily="34" charset="0"/>
              <a:buChar char="•"/>
            </a:pPr>
            <a:endParaRPr lang="en-US" sz="2400" dirty="0">
              <a:solidFill>
                <a:srgbClr val="00247D"/>
              </a:solidFill>
            </a:endParaRPr>
          </a:p>
        </p:txBody>
      </p:sp>
      <p:sp>
        <p:nvSpPr>
          <p:cNvPr id="15" name="Content Placeholder 2">
            <a:extLst>
              <a:ext uri="{FF2B5EF4-FFF2-40B4-BE49-F238E27FC236}">
                <a16:creationId xmlns:a16="http://schemas.microsoft.com/office/drawing/2014/main" id="{8531C2FD-7EE3-6B79-2071-9B7DF8E1C274}"/>
              </a:ext>
            </a:extLst>
          </p:cNvPr>
          <p:cNvSpPr>
            <a:spLocks noGrp="1"/>
          </p:cNvSpPr>
          <p:nvPr>
            <p:ph idx="1"/>
          </p:nvPr>
        </p:nvSpPr>
        <p:spPr>
          <a:xfrm>
            <a:off x="6421603" y="2488729"/>
            <a:ext cx="5452150" cy="3785650"/>
          </a:xfrm>
        </p:spPr>
        <p:txBody>
          <a:bodyPr>
            <a:normAutofit/>
          </a:bodyPr>
          <a:lstStyle/>
          <a:p>
            <a:pPr marL="228600" lvl="0" indent="-228600">
              <a:lnSpc>
                <a:spcPct val="90000"/>
              </a:lnSpc>
              <a:spcBef>
                <a:spcPts val="1000"/>
              </a:spcBef>
              <a:buFont typeface="Arial" panose="020B0604020202020204" pitchFamily="34" charset="0"/>
              <a:buChar char="•"/>
            </a:pPr>
            <a:r>
              <a:rPr lang="en-US" sz="2400" dirty="0">
                <a:solidFill>
                  <a:srgbClr val="00247D"/>
                </a:solidFill>
              </a:rPr>
              <a:t>Governments should develop a fund balance policy and adhere to it when taking budget actions.</a:t>
            </a:r>
          </a:p>
          <a:p>
            <a:pPr marL="228600" lvl="0" indent="-228600">
              <a:lnSpc>
                <a:spcPct val="90000"/>
              </a:lnSpc>
              <a:spcBef>
                <a:spcPts val="1000"/>
              </a:spcBef>
              <a:buFont typeface="Arial" panose="020B0604020202020204" pitchFamily="34" charset="0"/>
              <a:buChar char="•"/>
            </a:pPr>
            <a:r>
              <a:rPr lang="en-US" sz="2400" dirty="0">
                <a:solidFill>
                  <a:srgbClr val="00247D"/>
                </a:solidFill>
                <a:hlinkClick r:id="rId4"/>
              </a:rPr>
              <a:t>Sample fund balance policies</a:t>
            </a:r>
            <a:r>
              <a:rPr lang="en-US" sz="2400" dirty="0">
                <a:solidFill>
                  <a:srgbClr val="00247D"/>
                </a:solidFill>
              </a:rPr>
              <a:t> are available from NC Finance Connect.</a:t>
            </a:r>
          </a:p>
          <a:p>
            <a:r>
              <a:rPr lang="en-US" sz="2400" dirty="0">
                <a:solidFill>
                  <a:srgbClr val="00247D"/>
                </a:solidFill>
              </a:rPr>
              <a:t>Following a well-established fund balance policy can help units ensure that sufficient funds are available for special or unexpected circumstances.</a:t>
            </a:r>
          </a:p>
        </p:txBody>
      </p:sp>
      <p:sp>
        <p:nvSpPr>
          <p:cNvPr id="9" name="Slide Number Placeholder 8">
            <a:extLst>
              <a:ext uri="{FF2B5EF4-FFF2-40B4-BE49-F238E27FC236}">
                <a16:creationId xmlns:a16="http://schemas.microsoft.com/office/drawing/2014/main" id="{1A954772-C9EC-EE9A-B397-1B1A7526549A}"/>
              </a:ext>
            </a:extLst>
          </p:cNvPr>
          <p:cNvSpPr>
            <a:spLocks noGrp="1"/>
          </p:cNvSpPr>
          <p:nvPr>
            <p:ph type="sldNum" sz="quarter" idx="12"/>
          </p:nvPr>
        </p:nvSpPr>
        <p:spPr/>
        <p:txBody>
          <a:bodyPr/>
          <a:lstStyle/>
          <a:p>
            <a:fld id="{D0A0CA5A-5976-4C5C-8430-DE8EEFD09A73}" type="slidenum">
              <a:rPr lang="en-US" smtClean="0"/>
              <a:t>26</a:t>
            </a:fld>
            <a:endParaRPr lang="en-US"/>
          </a:p>
        </p:txBody>
      </p:sp>
      <p:cxnSp>
        <p:nvCxnSpPr>
          <p:cNvPr id="16" name="Straight Connector 15">
            <a:extLst>
              <a:ext uri="{FF2B5EF4-FFF2-40B4-BE49-F238E27FC236}">
                <a16:creationId xmlns:a16="http://schemas.microsoft.com/office/drawing/2014/main" id="{E3C0E153-FF2D-B7CF-1FEE-0865281F48C5}"/>
              </a:ext>
              <a:ext uri="{C183D7F6-B498-43B3-948B-1728B52AA6E4}">
                <adec:decorative xmlns:adec="http://schemas.microsoft.com/office/drawing/2017/decorative" val="1"/>
              </a:ext>
            </a:extLst>
          </p:cNvPr>
          <p:cNvCxnSpPr>
            <a:cxnSpLocks/>
          </p:cNvCxnSpPr>
          <p:nvPr/>
        </p:nvCxnSpPr>
        <p:spPr>
          <a:xfrm>
            <a:off x="6318735" y="2556482"/>
            <a:ext cx="0" cy="2750747"/>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4617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431194"/>
            <a:ext cx="10515600" cy="635611"/>
          </a:xfrm>
        </p:spPr>
        <p:txBody>
          <a:bodyPr>
            <a:normAutofit fontScale="90000"/>
          </a:bodyPr>
          <a:lstStyle/>
          <a:p>
            <a:r>
              <a:rPr lang="en-US" sz="4400" dirty="0">
                <a:solidFill>
                  <a:srgbClr val="00247D"/>
                </a:solidFill>
                <a:latin typeface="Calibri Light" panose="020F0302020204030204"/>
                <a:ea typeface="+mj-ea"/>
                <a:cs typeface="+mj-cs"/>
              </a:rPr>
              <a:t>FBA Targets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402230"/>
            <a:ext cx="5745736" cy="3586193"/>
          </a:xfrm>
        </p:spPr>
        <p:txBody>
          <a:bodyPr>
            <a:normAutofit lnSpcReduction="10000"/>
          </a:bodyPr>
          <a:lstStyle/>
          <a:p>
            <a:pPr marL="228600" lvl="0" indent="-228600">
              <a:lnSpc>
                <a:spcPct val="90000"/>
              </a:lnSpc>
              <a:spcBef>
                <a:spcPts val="1000"/>
              </a:spcBef>
              <a:buFont typeface="Arial" panose="020B0604020202020204" pitchFamily="34" charset="0"/>
              <a:buChar char="•"/>
            </a:pPr>
            <a:r>
              <a:rPr lang="en-US" sz="2400" dirty="0">
                <a:solidFill>
                  <a:srgbClr val="00247D"/>
                </a:solidFill>
              </a:rPr>
              <a:t>While there is no mandated minimum fund balance for units, the LGC uses established FBA thresholds as a measure of a unit’s financial health. </a:t>
            </a:r>
          </a:p>
          <a:p>
            <a:pPr marL="228600" lvl="0" indent="-228600">
              <a:lnSpc>
                <a:spcPct val="90000"/>
              </a:lnSpc>
              <a:spcBef>
                <a:spcPts val="1000"/>
              </a:spcBef>
              <a:buFont typeface="Arial" panose="020B0604020202020204" pitchFamily="34" charset="0"/>
              <a:buChar char="•"/>
            </a:pPr>
            <a:r>
              <a:rPr lang="en-US" sz="2400" dirty="0">
                <a:solidFill>
                  <a:srgbClr val="00247D"/>
                </a:solidFill>
              </a:rPr>
              <a:t>To learn more about the LGC’s FBA recommendations and determine a target that is appropriate for your unit, start by reading </a:t>
            </a:r>
            <a:r>
              <a:rPr lang="en-US" sz="2400" dirty="0">
                <a:solidFill>
                  <a:srgbClr val="00247D"/>
                </a:solidFill>
                <a:hlinkClick r:id="rId2"/>
              </a:rPr>
              <a:t>this blog post</a:t>
            </a:r>
            <a:r>
              <a:rPr lang="en-US" sz="2400" dirty="0">
                <a:solidFill>
                  <a:srgbClr val="00247D"/>
                </a:solidFill>
              </a:rPr>
              <a:t>. </a:t>
            </a:r>
          </a:p>
          <a:p>
            <a:pPr marL="228600" lvl="0" indent="-228600">
              <a:lnSpc>
                <a:spcPct val="90000"/>
              </a:lnSpc>
              <a:spcBef>
                <a:spcPts val="1000"/>
              </a:spcBef>
              <a:buFont typeface="Arial" panose="020B0604020202020204" pitchFamily="34" charset="0"/>
              <a:buChar char="•"/>
            </a:pPr>
            <a:r>
              <a:rPr lang="en-US" sz="2400" dirty="0">
                <a:solidFill>
                  <a:srgbClr val="00247D"/>
                </a:solidFill>
              </a:rPr>
              <a:t>Annual reports on Management of Cash and Taxes and Fund Balance Available are available on the </a:t>
            </a:r>
            <a:r>
              <a:rPr lang="en-US" sz="2400" dirty="0">
                <a:solidFill>
                  <a:srgbClr val="00247D"/>
                </a:solidFill>
                <a:hlinkClick r:id="rId3"/>
              </a:rPr>
              <a:t>LGC website</a:t>
            </a:r>
            <a:r>
              <a:rPr lang="en-US" sz="2400" dirty="0">
                <a:solidFill>
                  <a:srgbClr val="00247D"/>
                </a:solidFill>
              </a:rPr>
              <a:t>.</a:t>
            </a:r>
          </a:p>
          <a:p>
            <a:pPr marL="0" lvl="0" indent="0">
              <a:lnSpc>
                <a:spcPct val="90000"/>
              </a:lnSpc>
              <a:spcBef>
                <a:spcPts val="1000"/>
              </a:spcBef>
              <a:buNone/>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06F03D34-677B-4A82-BA69-B2DA44778149}"/>
              </a:ext>
              <a:ext uri="{C183D7F6-B498-43B3-948B-1728B52AA6E4}">
                <adec:decorative xmlns:adec="http://schemas.microsoft.com/office/drawing/2017/decorative" val="1"/>
              </a:ext>
            </a:extLst>
          </p:cNvPr>
          <p:cNvCxnSpPr>
            <a:cxnSpLocks/>
          </p:cNvCxnSpPr>
          <p:nvPr/>
        </p:nvCxnSpPr>
        <p:spPr>
          <a:xfrm>
            <a:off x="923365" y="220531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2" name="Graphic 11" descr="Bullseye with solid fill">
            <a:extLst>
              <a:ext uri="{FF2B5EF4-FFF2-40B4-BE49-F238E27FC236}">
                <a16:creationId xmlns:a16="http://schemas.microsoft.com/office/drawing/2014/main" id="{4D17CB09-13CA-D546-7CAD-A69B5F47B6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12185" y="2739418"/>
            <a:ext cx="2743200" cy="2743200"/>
          </a:xfrm>
          <a:prstGeom prst="rect">
            <a:avLst/>
          </a:prstGeom>
        </p:spPr>
      </p:pic>
      <p:sp>
        <p:nvSpPr>
          <p:cNvPr id="10" name="Slide Number Placeholder 9">
            <a:extLst>
              <a:ext uri="{FF2B5EF4-FFF2-40B4-BE49-F238E27FC236}">
                <a16:creationId xmlns:a16="http://schemas.microsoft.com/office/drawing/2014/main" id="{CB1B99A8-D291-9BEA-EC36-074551422449}"/>
              </a:ext>
            </a:extLst>
          </p:cNvPr>
          <p:cNvSpPr>
            <a:spLocks noGrp="1"/>
          </p:cNvSpPr>
          <p:nvPr>
            <p:ph type="sldNum" sz="quarter" idx="12"/>
          </p:nvPr>
        </p:nvSpPr>
        <p:spPr/>
        <p:txBody>
          <a:bodyPr/>
          <a:lstStyle/>
          <a:p>
            <a:fld id="{D0A0CA5A-5976-4C5C-8430-DE8EEFD09A73}" type="slidenum">
              <a:rPr lang="en-US" smtClean="0"/>
              <a:t>27</a:t>
            </a:fld>
            <a:endParaRPr lang="en-US"/>
          </a:p>
        </p:txBody>
      </p:sp>
    </p:spTree>
    <p:extLst>
      <p:ext uri="{BB962C8B-B14F-4D97-AF65-F5344CB8AC3E}">
        <p14:creationId xmlns:p14="http://schemas.microsoft.com/office/powerpoint/2010/main" val="745378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431194"/>
            <a:ext cx="10515600" cy="635611"/>
          </a:xfrm>
        </p:spPr>
        <p:txBody>
          <a:bodyPr>
            <a:normAutofit fontScale="90000"/>
          </a:bodyPr>
          <a:lstStyle/>
          <a:p>
            <a:r>
              <a:rPr lang="en-US" dirty="0">
                <a:solidFill>
                  <a:srgbClr val="00247D"/>
                </a:solidFill>
                <a:latin typeface="Calibri Light" panose="020F0302020204030204"/>
              </a:rPr>
              <a:t>Creating </a:t>
            </a:r>
            <a:r>
              <a:rPr lang="en-US" sz="4400" dirty="0">
                <a:solidFill>
                  <a:srgbClr val="00247D"/>
                </a:solidFill>
                <a:latin typeface="Calibri Light" panose="020F0302020204030204"/>
                <a:ea typeface="+mj-ea"/>
                <a:cs typeface="+mj-cs"/>
              </a:rPr>
              <a:t>Capital Reserves</a:t>
            </a:r>
            <a:endParaRPr lang="en-US" sz="1800" dirty="0">
              <a:solidFill>
                <a:srgbClr val="00247D"/>
              </a:solidFill>
            </a:endParaRPr>
          </a:p>
        </p:txBody>
      </p:sp>
      <p:sp>
        <p:nvSpPr>
          <p:cNvPr id="18" name="TextBox 17">
            <a:extLst>
              <a:ext uri="{FF2B5EF4-FFF2-40B4-BE49-F238E27FC236}">
                <a16:creationId xmlns:a16="http://schemas.microsoft.com/office/drawing/2014/main" id="{E1D1F521-77F8-462C-C391-FCC11569C98F}"/>
              </a:ext>
            </a:extLst>
          </p:cNvPr>
          <p:cNvSpPr txBox="1"/>
          <p:nvPr/>
        </p:nvSpPr>
        <p:spPr>
          <a:xfrm>
            <a:off x="729044" y="2650938"/>
            <a:ext cx="4497859" cy="1938992"/>
          </a:xfrm>
          <a:prstGeom prst="rect">
            <a:avLst/>
          </a:prstGeom>
          <a:noFill/>
        </p:spPr>
        <p:txBody>
          <a:bodyPr wrap="square">
            <a:spAutoFit/>
          </a:bodyPr>
          <a:lstStyle/>
          <a:p>
            <a:pPr lvl="0"/>
            <a:r>
              <a:rPr lang="en-US" sz="2400" dirty="0">
                <a:solidFill>
                  <a:srgbClr val="00247D"/>
                </a:solidFill>
              </a:rPr>
              <a:t>To save money for capital projects, such as new buildings or infrastructure improvements, governing boards can and should establish a </a:t>
            </a:r>
            <a:r>
              <a:rPr lang="en-US" sz="2400" b="1" dirty="0">
                <a:solidFill>
                  <a:srgbClr val="00247D"/>
                </a:solidFill>
              </a:rPr>
              <a:t>capital reserve fund</a:t>
            </a:r>
            <a:r>
              <a:rPr lang="en-US" sz="2400" dirty="0">
                <a:solidFill>
                  <a:srgbClr val="00247D"/>
                </a:solidFill>
              </a:rPr>
              <a:t>.</a:t>
            </a:r>
          </a:p>
        </p:txBody>
      </p:sp>
      <p:pic>
        <p:nvPicPr>
          <p:cNvPr id="20" name="Graphic 19" descr="Piggy Bank with solid fill">
            <a:extLst>
              <a:ext uri="{FF2B5EF4-FFF2-40B4-BE49-F238E27FC236}">
                <a16:creationId xmlns:a16="http://schemas.microsoft.com/office/drawing/2014/main" id="{F3EF3412-812D-B6E0-2E68-FF51F92F3E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5239" y="4589930"/>
            <a:ext cx="1745467" cy="1745467"/>
          </a:xfrm>
          <a:prstGeom prst="rect">
            <a:avLst/>
          </a:prstGeom>
        </p:spPr>
      </p:pic>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5697760" y="2400173"/>
            <a:ext cx="5868876" cy="3993248"/>
          </a:xfrm>
        </p:spPr>
        <p:txBody>
          <a:bodyPr>
            <a:noAutofit/>
          </a:bodyPr>
          <a:lstStyle/>
          <a:p>
            <a:pPr marL="0" lvl="0" indent="0">
              <a:buNone/>
            </a:pPr>
            <a:r>
              <a:rPr lang="en-US" sz="2400" b="1" dirty="0">
                <a:solidFill>
                  <a:srgbClr val="00247D"/>
                </a:solidFill>
              </a:rPr>
              <a:t>The resolution or ordinance establishing the capital reserve fund must include:</a:t>
            </a:r>
            <a:r>
              <a:rPr lang="en-US" sz="2400" b="1" baseline="30000" dirty="0">
                <a:solidFill>
                  <a:srgbClr val="00247D"/>
                </a:solidFill>
              </a:rPr>
              <a:t>[18]</a:t>
            </a:r>
          </a:p>
          <a:p>
            <a:pPr marL="514350" indent="-514350">
              <a:spcBef>
                <a:spcPts val="600"/>
              </a:spcBef>
              <a:buAutoNum type="arabicPeriod"/>
            </a:pPr>
            <a:r>
              <a:rPr lang="en-US" sz="2400" dirty="0">
                <a:solidFill>
                  <a:srgbClr val="00247D"/>
                </a:solidFill>
              </a:rPr>
              <a:t>The purposes for which the fund is created.</a:t>
            </a:r>
          </a:p>
          <a:p>
            <a:pPr marL="514350" indent="-514350">
              <a:spcBef>
                <a:spcPts val="600"/>
              </a:spcBef>
              <a:buAutoNum type="arabicPeriod"/>
            </a:pPr>
            <a:r>
              <a:rPr lang="en-US" sz="2400" dirty="0">
                <a:solidFill>
                  <a:srgbClr val="00247D"/>
                </a:solidFill>
              </a:rPr>
              <a:t>The approximate period of time during which the moneys are to be accumulated for each purpose.</a:t>
            </a:r>
          </a:p>
          <a:p>
            <a:pPr marL="514350" indent="-514350">
              <a:spcBef>
                <a:spcPts val="600"/>
              </a:spcBef>
              <a:buAutoNum type="arabicPeriod"/>
            </a:pPr>
            <a:r>
              <a:rPr lang="en-US" sz="2400" dirty="0">
                <a:solidFill>
                  <a:srgbClr val="00247D"/>
                </a:solidFill>
              </a:rPr>
              <a:t>The approximate amounts to be accumulated for each purpose.</a:t>
            </a:r>
          </a:p>
          <a:p>
            <a:pPr marL="514350" indent="-514350">
              <a:spcBef>
                <a:spcPts val="600"/>
              </a:spcBef>
              <a:buAutoNum type="arabicPeriod"/>
            </a:pPr>
            <a:r>
              <a:rPr lang="en-US" sz="2400" dirty="0">
                <a:solidFill>
                  <a:srgbClr val="00247D"/>
                </a:solidFill>
              </a:rPr>
              <a:t>The sources from which moneys for each purpose will be derived.</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06F03D34-677B-4A82-BA69-B2DA44778149}"/>
              </a:ext>
              <a:ext uri="{C183D7F6-B498-43B3-948B-1728B52AA6E4}">
                <adec:decorative xmlns:adec="http://schemas.microsoft.com/office/drawing/2017/decorative" val="1"/>
              </a:ext>
            </a:extLst>
          </p:cNvPr>
          <p:cNvCxnSpPr>
            <a:cxnSpLocks/>
          </p:cNvCxnSpPr>
          <p:nvPr/>
        </p:nvCxnSpPr>
        <p:spPr>
          <a:xfrm>
            <a:off x="914400" y="2268070"/>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22" name="Footer Placeholder 14">
            <a:extLst>
              <a:ext uri="{FF2B5EF4-FFF2-40B4-BE49-F238E27FC236}">
                <a16:creationId xmlns:a16="http://schemas.microsoft.com/office/drawing/2014/main" id="{69AB8002-D263-5CCA-5C0B-033875B2AF64}"/>
              </a:ext>
            </a:extLst>
          </p:cNvPr>
          <p:cNvSpPr>
            <a:spLocks noGrp="1"/>
          </p:cNvSpPr>
          <p:nvPr>
            <p:ph type="ftr" sz="quarter" idx="11"/>
          </p:nvPr>
        </p:nvSpPr>
        <p:spPr>
          <a:xfrm>
            <a:off x="106638" y="6307005"/>
            <a:ext cx="6465621" cy="365125"/>
          </a:xfrm>
        </p:spPr>
        <p:txBody>
          <a:bodyPr/>
          <a:lstStyle/>
          <a:p>
            <a:pPr algn="l"/>
            <a:r>
              <a:rPr lang="en-US" sz="1600" baseline="30000" dirty="0"/>
              <a:t>[18]</a:t>
            </a:r>
            <a:r>
              <a:rPr lang="en-US" sz="1600" dirty="0">
                <a:hlinkClick r:id="rId5"/>
              </a:rPr>
              <a:t>G.S. 159-18</a:t>
            </a:r>
            <a:endParaRPr lang="en-US" sz="1600" dirty="0"/>
          </a:p>
        </p:txBody>
      </p:sp>
      <p:sp>
        <p:nvSpPr>
          <p:cNvPr id="10" name="Slide Number Placeholder 9">
            <a:extLst>
              <a:ext uri="{FF2B5EF4-FFF2-40B4-BE49-F238E27FC236}">
                <a16:creationId xmlns:a16="http://schemas.microsoft.com/office/drawing/2014/main" id="{66E0B351-8864-9F53-3AD9-C5A897963433}"/>
              </a:ext>
            </a:extLst>
          </p:cNvPr>
          <p:cNvSpPr>
            <a:spLocks noGrp="1"/>
          </p:cNvSpPr>
          <p:nvPr>
            <p:ph type="sldNum" sz="quarter" idx="12"/>
          </p:nvPr>
        </p:nvSpPr>
        <p:spPr/>
        <p:txBody>
          <a:bodyPr/>
          <a:lstStyle/>
          <a:p>
            <a:fld id="{D0A0CA5A-5976-4C5C-8430-DE8EEFD09A73}" type="slidenum">
              <a:rPr lang="en-US" smtClean="0"/>
              <a:t>28</a:t>
            </a:fld>
            <a:endParaRPr lang="en-US" dirty="0"/>
          </a:p>
        </p:txBody>
      </p:sp>
      <p:cxnSp>
        <p:nvCxnSpPr>
          <p:cNvPr id="21" name="Straight Connector 20">
            <a:extLst>
              <a:ext uri="{FF2B5EF4-FFF2-40B4-BE49-F238E27FC236}">
                <a16:creationId xmlns:a16="http://schemas.microsoft.com/office/drawing/2014/main" id="{0E2B759C-9D6D-109F-3DB1-93F4AD542F24}"/>
              </a:ext>
              <a:ext uri="{C183D7F6-B498-43B3-948B-1728B52AA6E4}">
                <adec:decorative xmlns:adec="http://schemas.microsoft.com/office/drawing/2017/decorative" val="1"/>
              </a:ext>
            </a:extLst>
          </p:cNvPr>
          <p:cNvCxnSpPr>
            <a:cxnSpLocks/>
          </p:cNvCxnSpPr>
          <p:nvPr/>
        </p:nvCxnSpPr>
        <p:spPr>
          <a:xfrm>
            <a:off x="5564973" y="3214556"/>
            <a:ext cx="0" cy="2750747"/>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01022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431194"/>
            <a:ext cx="10515600" cy="635611"/>
          </a:xfrm>
        </p:spPr>
        <p:txBody>
          <a:bodyPr>
            <a:normAutofit fontScale="90000"/>
          </a:bodyPr>
          <a:lstStyle/>
          <a:p>
            <a:r>
              <a:rPr lang="en-US" sz="4400" dirty="0">
                <a:solidFill>
                  <a:srgbClr val="00247D"/>
                </a:solidFill>
                <a:latin typeface="Calibri Light" panose="020F0302020204030204"/>
                <a:ea typeface="+mj-ea"/>
                <a:cs typeface="+mj-cs"/>
              </a:rPr>
              <a:t>Using Capital Reserves</a:t>
            </a:r>
            <a:endParaRPr lang="en-US" sz="1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06F03D34-677B-4A82-BA69-B2DA44778149}"/>
              </a:ext>
              <a:ext uri="{C183D7F6-B498-43B3-948B-1728B52AA6E4}">
                <adec:decorative xmlns:adec="http://schemas.microsoft.com/office/drawing/2017/decorative" val="1"/>
              </a:ext>
            </a:extLst>
          </p:cNvPr>
          <p:cNvCxnSpPr>
            <a:cxnSpLocks/>
          </p:cNvCxnSpPr>
          <p:nvPr/>
        </p:nvCxnSpPr>
        <p:spPr>
          <a:xfrm>
            <a:off x="914400" y="2268070"/>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3" name="Content Placeholder 2">
            <a:extLst>
              <a:ext uri="{FF2B5EF4-FFF2-40B4-BE49-F238E27FC236}">
                <a16:creationId xmlns:a16="http://schemas.microsoft.com/office/drawing/2014/main" id="{248D94DD-8E11-73D8-6967-7C207363FB29}"/>
              </a:ext>
            </a:extLst>
          </p:cNvPr>
          <p:cNvSpPr txBox="1">
            <a:spLocks/>
          </p:cNvSpPr>
          <p:nvPr/>
        </p:nvSpPr>
        <p:spPr>
          <a:xfrm>
            <a:off x="392259" y="2618042"/>
            <a:ext cx="6712872" cy="3152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400" dirty="0">
                <a:solidFill>
                  <a:srgbClr val="00247D"/>
                </a:solidFill>
              </a:rPr>
              <a:t>To make a withdrawal from a capital reserve fund, the governing board must pass a separate resolution or ordinance authorizing the specific withdrawal.</a:t>
            </a:r>
            <a:r>
              <a:rPr lang="en-US" sz="2400" baseline="30000" dirty="0">
                <a:solidFill>
                  <a:srgbClr val="00247D"/>
                </a:solidFill>
              </a:rPr>
              <a:t>[19]</a:t>
            </a:r>
          </a:p>
          <a:p>
            <a:r>
              <a:rPr lang="en-US" sz="2400" dirty="0">
                <a:solidFill>
                  <a:srgbClr val="00247D"/>
                </a:solidFill>
              </a:rPr>
              <a:t>Withdrawals may only be authorized for purposes specified in the original resolution/ordinance establishing the fund </a:t>
            </a:r>
            <a:r>
              <a:rPr lang="en-US" sz="2400" b="1" dirty="0">
                <a:solidFill>
                  <a:srgbClr val="00247D"/>
                </a:solidFill>
              </a:rPr>
              <a:t>or</a:t>
            </a:r>
            <a:r>
              <a:rPr lang="en-US" sz="2400" dirty="0">
                <a:solidFill>
                  <a:srgbClr val="00247D"/>
                </a:solidFill>
              </a:rPr>
              <a:t> a purpose added in a subsequent amendment.</a:t>
            </a:r>
          </a:p>
          <a:p>
            <a:pPr marL="0" indent="0">
              <a:buNone/>
            </a:pPr>
            <a:endParaRPr lang="en-US" sz="2400" dirty="0">
              <a:solidFill>
                <a:srgbClr val="00247D"/>
              </a:solidFill>
            </a:endParaRPr>
          </a:p>
        </p:txBody>
      </p:sp>
      <p:pic>
        <p:nvPicPr>
          <p:cNvPr id="15" name="Graphic 14" descr="Modern architecture outline">
            <a:extLst>
              <a:ext uri="{FF2B5EF4-FFF2-40B4-BE49-F238E27FC236}">
                <a16:creationId xmlns:a16="http://schemas.microsoft.com/office/drawing/2014/main" id="{363B5C8C-A959-6D7C-1C68-906B8EABC6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0842" y="2903806"/>
            <a:ext cx="2161926" cy="2161926"/>
          </a:xfrm>
          <a:prstGeom prst="rect">
            <a:avLst/>
          </a:prstGeom>
        </p:spPr>
      </p:pic>
      <p:pic>
        <p:nvPicPr>
          <p:cNvPr id="16" name="Graphic 15" descr="Crane outline">
            <a:extLst>
              <a:ext uri="{FF2B5EF4-FFF2-40B4-BE49-F238E27FC236}">
                <a16:creationId xmlns:a16="http://schemas.microsoft.com/office/drawing/2014/main" id="{553130B2-0BBD-2649-7B56-22359FC757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631955" y="2950107"/>
            <a:ext cx="2332920" cy="2094434"/>
          </a:xfrm>
          <a:prstGeom prst="rect">
            <a:avLst/>
          </a:prstGeom>
        </p:spPr>
      </p:pic>
      <p:sp>
        <p:nvSpPr>
          <p:cNvPr id="17" name="Footer Placeholder 14">
            <a:extLst>
              <a:ext uri="{FF2B5EF4-FFF2-40B4-BE49-F238E27FC236}">
                <a16:creationId xmlns:a16="http://schemas.microsoft.com/office/drawing/2014/main" id="{E49DE04F-6711-66AC-B82C-8E9300A9747B}"/>
              </a:ext>
            </a:extLst>
          </p:cNvPr>
          <p:cNvSpPr>
            <a:spLocks noGrp="1"/>
          </p:cNvSpPr>
          <p:nvPr>
            <p:ph type="ftr" sz="quarter" idx="11"/>
          </p:nvPr>
        </p:nvSpPr>
        <p:spPr>
          <a:xfrm>
            <a:off x="106638" y="6307005"/>
            <a:ext cx="6465621" cy="365125"/>
          </a:xfrm>
        </p:spPr>
        <p:txBody>
          <a:bodyPr/>
          <a:lstStyle/>
          <a:p>
            <a:pPr algn="l"/>
            <a:r>
              <a:rPr lang="en-US" sz="1600" baseline="30000" dirty="0"/>
              <a:t>[19]</a:t>
            </a:r>
            <a:r>
              <a:rPr lang="en-US" sz="1600" dirty="0">
                <a:hlinkClick r:id="rId7"/>
              </a:rPr>
              <a:t>G.S. 159-22</a:t>
            </a:r>
            <a:endParaRPr lang="en-US" sz="1600" dirty="0"/>
          </a:p>
        </p:txBody>
      </p:sp>
      <p:sp>
        <p:nvSpPr>
          <p:cNvPr id="10" name="Slide Number Placeholder 9">
            <a:extLst>
              <a:ext uri="{FF2B5EF4-FFF2-40B4-BE49-F238E27FC236}">
                <a16:creationId xmlns:a16="http://schemas.microsoft.com/office/drawing/2014/main" id="{66E0B351-8864-9F53-3AD9-C5A897963433}"/>
              </a:ext>
            </a:extLst>
          </p:cNvPr>
          <p:cNvSpPr>
            <a:spLocks noGrp="1"/>
          </p:cNvSpPr>
          <p:nvPr>
            <p:ph type="sldNum" sz="quarter" idx="12"/>
          </p:nvPr>
        </p:nvSpPr>
        <p:spPr/>
        <p:txBody>
          <a:bodyPr/>
          <a:lstStyle/>
          <a:p>
            <a:fld id="{D0A0CA5A-5976-4C5C-8430-DE8EEFD09A73}" type="slidenum">
              <a:rPr lang="en-US" smtClean="0"/>
              <a:t>29</a:t>
            </a:fld>
            <a:endParaRPr lang="en-US"/>
          </a:p>
        </p:txBody>
      </p:sp>
    </p:spTree>
    <p:extLst>
      <p:ext uri="{BB962C8B-B14F-4D97-AF65-F5344CB8AC3E}">
        <p14:creationId xmlns:p14="http://schemas.microsoft.com/office/powerpoint/2010/main" val="806630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348070"/>
            <a:ext cx="6593541" cy="1156273"/>
          </a:xfrm>
        </p:spPr>
        <p:txBody>
          <a:bodyPr>
            <a:normAutofit fontScale="90000"/>
          </a:bodyPr>
          <a:lstStyle/>
          <a:p>
            <a:r>
              <a:rPr lang="en-US" sz="4400" dirty="0">
                <a:solidFill>
                  <a:srgbClr val="00247D"/>
                </a:solidFill>
                <a:latin typeface="Calibri Light" panose="020F0302020204030204"/>
                <a:ea typeface="+mj-ea"/>
                <a:cs typeface="+mj-cs"/>
              </a:rPr>
              <a:t>Responsibilities of Board Members</a:t>
            </a:r>
            <a:endParaRPr lang="en-US" sz="3200" dirty="0">
              <a:solidFill>
                <a:srgbClr val="00247D"/>
              </a:solidFill>
            </a:endParaRPr>
          </a:p>
        </p:txBody>
      </p:sp>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68044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408842" y="3522786"/>
            <a:ext cx="11374316" cy="2476263"/>
          </a:xfrm>
        </p:spPr>
        <p:txBody>
          <a:bodyPr>
            <a:normAutofit/>
          </a:bodyPr>
          <a:lstStyle/>
          <a:p>
            <a:pPr marL="0" lvl="0" indent="0">
              <a:lnSpc>
                <a:spcPct val="90000"/>
              </a:lnSpc>
              <a:spcBef>
                <a:spcPts val="1000"/>
              </a:spcBef>
              <a:buNone/>
            </a:pPr>
            <a:r>
              <a:rPr lang="en-US" sz="3200" dirty="0">
                <a:solidFill>
                  <a:srgbClr val="00247D"/>
                </a:solidFill>
              </a:rPr>
              <a:t>Local governing boards are granted specific financial authorities and responsibilities in </a:t>
            </a:r>
            <a:r>
              <a:rPr lang="en-US" sz="3200" i="1" dirty="0">
                <a:solidFill>
                  <a:srgbClr val="00247D"/>
                </a:solidFill>
              </a:rPr>
              <a:t>North Carolina General Statute 159, Article 3</a:t>
            </a:r>
            <a:r>
              <a:rPr lang="en-US" sz="3200" dirty="0">
                <a:solidFill>
                  <a:srgbClr val="00247D"/>
                </a:solidFill>
              </a:rPr>
              <a:t>:</a:t>
            </a:r>
          </a:p>
          <a:p>
            <a:pPr marL="0" indent="0">
              <a:buNone/>
            </a:pPr>
            <a:r>
              <a:rPr lang="en-US" sz="3200" b="1" dirty="0">
                <a:solidFill>
                  <a:srgbClr val="00247D"/>
                </a:solidFill>
              </a:rPr>
              <a:t>The Local Government Budget and Fiscal Control Act </a:t>
            </a:r>
            <a:r>
              <a:rPr lang="en-US" sz="3200" dirty="0">
                <a:solidFill>
                  <a:srgbClr val="00247D"/>
                </a:solidFill>
              </a:rPr>
              <a:t>(LGBFCA).</a:t>
            </a:r>
            <a:r>
              <a:rPr lang="en-US" sz="2800" baseline="30000" dirty="0">
                <a:solidFill>
                  <a:srgbClr val="00247D"/>
                </a:solidFill>
              </a:rPr>
              <a:t> [1] </a:t>
            </a:r>
            <a:endParaRPr lang="en-US" dirty="0">
              <a:solidFill>
                <a:srgbClr val="00247D"/>
              </a:solidFill>
            </a:endParaRPr>
          </a:p>
          <a:p>
            <a:pPr marL="0" lvl="0" indent="0">
              <a:lnSpc>
                <a:spcPct val="90000"/>
              </a:lnSpc>
              <a:spcBef>
                <a:spcPts val="1000"/>
              </a:spcBef>
              <a:buNone/>
            </a:pPr>
            <a:endParaRPr lang="en-US" dirty="0">
              <a:solidFill>
                <a:srgbClr val="00247D"/>
              </a:solidFill>
            </a:endParaRPr>
          </a:p>
        </p:txBody>
      </p:sp>
      <p:sp>
        <p:nvSpPr>
          <p:cNvPr id="12" name="Footer Placeholder 14">
            <a:extLst>
              <a:ext uri="{FF2B5EF4-FFF2-40B4-BE49-F238E27FC236}">
                <a16:creationId xmlns:a16="http://schemas.microsoft.com/office/drawing/2014/main" id="{37EE24A4-3427-56CC-392D-CD3AD8B61623}"/>
              </a:ext>
            </a:extLst>
          </p:cNvPr>
          <p:cNvSpPr>
            <a:spLocks noGrp="1"/>
          </p:cNvSpPr>
          <p:nvPr>
            <p:ph type="ftr" sz="quarter" idx="11"/>
          </p:nvPr>
        </p:nvSpPr>
        <p:spPr>
          <a:xfrm>
            <a:off x="106638" y="6307005"/>
            <a:ext cx="6465621" cy="365125"/>
          </a:xfrm>
        </p:spPr>
        <p:txBody>
          <a:bodyPr/>
          <a:lstStyle/>
          <a:p>
            <a:pPr algn="l"/>
            <a:r>
              <a:rPr lang="en-US" sz="1600" baseline="30000" dirty="0"/>
              <a:t>[1]</a:t>
            </a:r>
            <a:r>
              <a:rPr lang="en-US" sz="1600" dirty="0">
                <a:hlinkClick r:id="rId3"/>
              </a:rPr>
              <a:t>G.S. 159, Article 3. The Local Government Budget and Fiscal Control Act.</a:t>
            </a:r>
            <a:endParaRPr lang="en-US" sz="1600" dirty="0"/>
          </a:p>
        </p:txBody>
      </p:sp>
      <p:sp>
        <p:nvSpPr>
          <p:cNvPr id="10" name="Slide Number Placeholder 9">
            <a:extLst>
              <a:ext uri="{FF2B5EF4-FFF2-40B4-BE49-F238E27FC236}">
                <a16:creationId xmlns:a16="http://schemas.microsoft.com/office/drawing/2014/main" id="{5D50B131-AD36-18CA-C167-DD3E6697677B}"/>
              </a:ext>
            </a:extLst>
          </p:cNvPr>
          <p:cNvSpPr>
            <a:spLocks noGrp="1"/>
          </p:cNvSpPr>
          <p:nvPr>
            <p:ph type="sldNum" sz="quarter" idx="12"/>
          </p:nvPr>
        </p:nvSpPr>
        <p:spPr/>
        <p:txBody>
          <a:bodyPr/>
          <a:lstStyle/>
          <a:p>
            <a:fld id="{D0A0CA5A-5976-4C5C-8430-DE8EEFD09A73}" type="slidenum">
              <a:rPr lang="en-US" smtClean="0"/>
              <a:t>3</a:t>
            </a:fld>
            <a:endParaRPr lang="en-US"/>
          </a:p>
        </p:txBody>
      </p:sp>
    </p:spTree>
    <p:extLst>
      <p:ext uri="{BB962C8B-B14F-4D97-AF65-F5344CB8AC3E}">
        <p14:creationId xmlns:p14="http://schemas.microsoft.com/office/powerpoint/2010/main" val="2133467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2041525"/>
            <a:ext cx="10515600" cy="635611"/>
          </a:xfrm>
        </p:spPr>
        <p:txBody>
          <a:bodyPr>
            <a:normAutofit fontScale="90000"/>
          </a:bodyPr>
          <a:lstStyle/>
          <a:p>
            <a:r>
              <a:rPr lang="en-US" sz="4400" dirty="0">
                <a:solidFill>
                  <a:srgbClr val="00247D"/>
                </a:solidFill>
                <a:latin typeface="Calibri Light" panose="020F0302020204030204"/>
                <a:ea typeface="+mj-ea"/>
                <a:cs typeface="+mj-cs"/>
              </a:rPr>
              <a:t>Other Considerations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09359" y="2910230"/>
            <a:ext cx="5933303" cy="3433763"/>
          </a:xfrm>
        </p:spPr>
        <p:txBody>
          <a:bodyPr>
            <a:normAutofit fontScale="92500"/>
          </a:bodyPr>
          <a:lstStyle/>
          <a:p>
            <a:pPr marL="0" lvl="0" indent="0">
              <a:lnSpc>
                <a:spcPct val="90000"/>
              </a:lnSpc>
              <a:spcBef>
                <a:spcPts val="1000"/>
              </a:spcBef>
              <a:buNone/>
            </a:pPr>
            <a:r>
              <a:rPr lang="en-US" sz="2800" dirty="0">
                <a:solidFill>
                  <a:srgbClr val="00247D"/>
                </a:solidFill>
              </a:rPr>
              <a:t>Before transferring excess revenues from an enterprise fund to another fund, governing boards should:</a:t>
            </a:r>
          </a:p>
          <a:p>
            <a:pPr lvl="1">
              <a:spcBef>
                <a:spcPts val="1000"/>
              </a:spcBef>
            </a:pPr>
            <a:r>
              <a:rPr lang="en-US" dirty="0">
                <a:solidFill>
                  <a:srgbClr val="00247D"/>
                </a:solidFill>
              </a:rPr>
              <a:t>Understand the statutory limitations</a:t>
            </a:r>
            <a:r>
              <a:rPr lang="en-US" baseline="30000" dirty="0">
                <a:solidFill>
                  <a:srgbClr val="00247D"/>
                </a:solidFill>
              </a:rPr>
              <a:t>[20] </a:t>
            </a:r>
            <a:r>
              <a:rPr lang="en-US" dirty="0">
                <a:solidFill>
                  <a:srgbClr val="00247D"/>
                </a:solidFill>
              </a:rPr>
              <a:t>and potential consequences of such transfers. </a:t>
            </a:r>
          </a:p>
          <a:p>
            <a:pPr lvl="1">
              <a:spcBef>
                <a:spcPts val="1000"/>
              </a:spcBef>
            </a:pPr>
            <a:r>
              <a:rPr lang="en-US" dirty="0">
                <a:solidFill>
                  <a:srgbClr val="00247D"/>
                </a:solidFill>
              </a:rPr>
              <a:t>Carefully consider whether the specific transfer is in the best interest of the unit. </a:t>
            </a:r>
          </a:p>
          <a:p>
            <a:pPr lvl="1">
              <a:spcBef>
                <a:spcPts val="1000"/>
              </a:spcBef>
            </a:pPr>
            <a:r>
              <a:rPr lang="en-US" dirty="0">
                <a:solidFill>
                  <a:srgbClr val="00247D"/>
                </a:solidFill>
              </a:rPr>
              <a:t>Read </a:t>
            </a:r>
            <a:r>
              <a:rPr lang="en-US" dirty="0">
                <a:solidFill>
                  <a:srgbClr val="00247D"/>
                </a:solidFill>
                <a:hlinkClick r:id="rId2"/>
              </a:rPr>
              <a:t>this blog post</a:t>
            </a:r>
            <a:r>
              <a:rPr lang="en-US" dirty="0">
                <a:solidFill>
                  <a:srgbClr val="00247D"/>
                </a:solidFill>
              </a:rPr>
              <a:t> for an in-depth discussion of this topic. </a:t>
            </a: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pic>
        <p:nvPicPr>
          <p:cNvPr id="9" name="Picture 8" descr="Photo of a water tower">
            <a:extLst>
              <a:ext uri="{FF2B5EF4-FFF2-40B4-BE49-F238E27FC236}">
                <a16:creationId xmlns:a16="http://schemas.microsoft.com/office/drawing/2014/main" id="{B26D33B6-4B69-6FAC-07D9-9262C3D5B051}"/>
              </a:ext>
            </a:extLst>
          </p:cNvPr>
          <p:cNvPicPr>
            <a:picLocks noChangeAspect="1"/>
          </p:cNvPicPr>
          <p:nvPr/>
        </p:nvPicPr>
        <p:blipFill rotWithShape="1">
          <a:blip r:embed="rId4"/>
          <a:srcRect l="6248" r="6647" b="19170"/>
          <a:stretch/>
        </p:blipFill>
        <p:spPr>
          <a:xfrm>
            <a:off x="7202696" y="1576536"/>
            <a:ext cx="4010297" cy="4426666"/>
          </a:xfrm>
          <a:prstGeom prst="rect">
            <a:avLst/>
          </a:prstGeom>
        </p:spPr>
      </p:pic>
      <p:cxnSp>
        <p:nvCxnSpPr>
          <p:cNvPr id="10" name="Straight Connector 9">
            <a:extLst>
              <a:ext uri="{FF2B5EF4-FFF2-40B4-BE49-F238E27FC236}">
                <a16:creationId xmlns:a16="http://schemas.microsoft.com/office/drawing/2014/main" id="{AFD3248D-B5C3-0A76-2B4A-3A77AC8BAA37}"/>
              </a:ext>
              <a:ext uri="{C183D7F6-B498-43B3-948B-1728B52AA6E4}">
                <adec:decorative xmlns:adec="http://schemas.microsoft.com/office/drawing/2017/decorative" val="1"/>
              </a:ext>
            </a:extLst>
          </p:cNvPr>
          <p:cNvCxnSpPr>
            <a:cxnSpLocks/>
          </p:cNvCxnSpPr>
          <p:nvPr/>
        </p:nvCxnSpPr>
        <p:spPr>
          <a:xfrm>
            <a:off x="838200" y="2687765"/>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1" name="Footer Placeholder 14">
            <a:extLst>
              <a:ext uri="{FF2B5EF4-FFF2-40B4-BE49-F238E27FC236}">
                <a16:creationId xmlns:a16="http://schemas.microsoft.com/office/drawing/2014/main" id="{0008D276-F3C1-E53F-1F88-3FFEDA6DCAD5}"/>
              </a:ext>
            </a:extLst>
          </p:cNvPr>
          <p:cNvSpPr>
            <a:spLocks noGrp="1"/>
          </p:cNvSpPr>
          <p:nvPr>
            <p:ph type="ftr" sz="quarter" idx="11"/>
          </p:nvPr>
        </p:nvSpPr>
        <p:spPr>
          <a:xfrm>
            <a:off x="106638" y="6307005"/>
            <a:ext cx="6465621" cy="365125"/>
          </a:xfrm>
        </p:spPr>
        <p:txBody>
          <a:bodyPr/>
          <a:lstStyle/>
          <a:p>
            <a:pPr algn="l"/>
            <a:r>
              <a:rPr lang="en-US" sz="1600" baseline="30000" dirty="0"/>
              <a:t>[20]</a:t>
            </a:r>
            <a:r>
              <a:rPr lang="en-US" sz="1600" dirty="0">
                <a:hlinkClick r:id="rId5"/>
              </a:rPr>
              <a:t>G.S. 159-13(b)(14)</a:t>
            </a:r>
            <a:endParaRPr lang="en-US" sz="1600" dirty="0"/>
          </a:p>
        </p:txBody>
      </p:sp>
      <p:sp>
        <p:nvSpPr>
          <p:cNvPr id="6" name="Slide Number Placeholder 5">
            <a:extLst>
              <a:ext uri="{FF2B5EF4-FFF2-40B4-BE49-F238E27FC236}">
                <a16:creationId xmlns:a16="http://schemas.microsoft.com/office/drawing/2014/main" id="{1A894B62-5E1D-AC62-4EE6-4EED4C463D9B}"/>
              </a:ext>
            </a:extLst>
          </p:cNvPr>
          <p:cNvSpPr>
            <a:spLocks noGrp="1"/>
          </p:cNvSpPr>
          <p:nvPr>
            <p:ph type="sldNum" sz="quarter" idx="12"/>
          </p:nvPr>
        </p:nvSpPr>
        <p:spPr/>
        <p:txBody>
          <a:bodyPr/>
          <a:lstStyle/>
          <a:p>
            <a:fld id="{D0A0CA5A-5976-4C5C-8430-DE8EEFD09A73}" type="slidenum">
              <a:rPr lang="en-US" smtClean="0"/>
              <a:t>30</a:t>
            </a:fld>
            <a:endParaRPr lang="en-US"/>
          </a:p>
        </p:txBody>
      </p:sp>
    </p:spTree>
    <p:extLst>
      <p:ext uri="{BB962C8B-B14F-4D97-AF65-F5344CB8AC3E}">
        <p14:creationId xmlns:p14="http://schemas.microsoft.com/office/powerpoint/2010/main" val="2647585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2052154"/>
            <a:ext cx="10515600" cy="635611"/>
          </a:xfrm>
        </p:spPr>
        <p:txBody>
          <a:bodyPr>
            <a:normAutofit fontScale="90000"/>
          </a:bodyPr>
          <a:lstStyle/>
          <a:p>
            <a:r>
              <a:rPr lang="en-US" sz="4400" dirty="0">
                <a:solidFill>
                  <a:srgbClr val="00247D"/>
                </a:solidFill>
                <a:latin typeface="Calibri Light" panose="020F0302020204030204"/>
                <a:ea typeface="+mj-ea"/>
                <a:cs typeface="+mj-cs"/>
              </a:rPr>
              <a:t>Other Considerations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528838" y="3429000"/>
            <a:ext cx="6032158" cy="1834764"/>
          </a:xfrm>
        </p:spPr>
        <p:txBody>
          <a:bodyPr>
            <a:normAutofit/>
          </a:bodyPr>
          <a:lstStyle/>
          <a:p>
            <a:pPr marL="0" lvl="0" indent="0">
              <a:lnSpc>
                <a:spcPct val="90000"/>
              </a:lnSpc>
              <a:spcBef>
                <a:spcPts val="1000"/>
              </a:spcBef>
              <a:buNone/>
            </a:pPr>
            <a:r>
              <a:rPr lang="en-US" dirty="0">
                <a:solidFill>
                  <a:srgbClr val="00247D"/>
                </a:solidFill>
              </a:rPr>
              <a:t>If an operating expense serves/benefits multiple funds, it may be posted </a:t>
            </a:r>
            <a:r>
              <a:rPr lang="en-US" b="1" dirty="0">
                <a:solidFill>
                  <a:srgbClr val="00247D"/>
                </a:solidFill>
              </a:rPr>
              <a:t>across</a:t>
            </a:r>
            <a:r>
              <a:rPr lang="en-US" dirty="0">
                <a:solidFill>
                  <a:srgbClr val="00247D"/>
                </a:solidFill>
              </a:rPr>
              <a:t> those funds, using a reasonable allocation basis such as square footage. </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10" name="Straight Connector 9">
            <a:extLst>
              <a:ext uri="{FF2B5EF4-FFF2-40B4-BE49-F238E27FC236}">
                <a16:creationId xmlns:a16="http://schemas.microsoft.com/office/drawing/2014/main" id="{AFD3248D-B5C3-0A76-2B4A-3A77AC8BAA37}"/>
              </a:ext>
              <a:ext uri="{C183D7F6-B498-43B3-948B-1728B52AA6E4}">
                <adec:decorative xmlns:adec="http://schemas.microsoft.com/office/drawing/2017/decorative" val="1"/>
              </a:ext>
            </a:extLst>
          </p:cNvPr>
          <p:cNvCxnSpPr>
            <a:cxnSpLocks/>
          </p:cNvCxnSpPr>
          <p:nvPr/>
        </p:nvCxnSpPr>
        <p:spPr>
          <a:xfrm>
            <a:off x="838200" y="2687765"/>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3" name="Content Placeholder 2">
            <a:extLst>
              <a:ext uri="{FF2B5EF4-FFF2-40B4-BE49-F238E27FC236}">
                <a16:creationId xmlns:a16="http://schemas.microsoft.com/office/drawing/2014/main" id="{D914013D-C43B-8978-906A-F3613638529C}"/>
              </a:ext>
            </a:extLst>
          </p:cNvPr>
          <p:cNvSpPr txBox="1">
            <a:spLocks/>
          </p:cNvSpPr>
          <p:nvPr/>
        </p:nvSpPr>
        <p:spPr>
          <a:xfrm>
            <a:off x="6977296" y="3038052"/>
            <a:ext cx="5214703" cy="2413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247D"/>
                </a:solidFill>
              </a:rPr>
              <a:t>For Example:</a:t>
            </a:r>
          </a:p>
          <a:p>
            <a:pPr marL="0" lvl="0" indent="0">
              <a:lnSpc>
                <a:spcPct val="90000"/>
              </a:lnSpc>
              <a:spcBef>
                <a:spcPts val="1000"/>
              </a:spcBef>
              <a:buNone/>
            </a:pPr>
            <a:r>
              <a:rPr lang="en-US" sz="2400" dirty="0">
                <a:solidFill>
                  <a:srgbClr val="00247D"/>
                </a:solidFill>
              </a:rPr>
              <a:t>If the offices for a utility enterprise take up 20% of the square footage in city hall, then 20% of the upkeep expenses for city hall may be allocated to the enterprise fund. </a:t>
            </a:r>
          </a:p>
          <a:p>
            <a:pPr marL="0" indent="0">
              <a:buFont typeface="Arial" panose="020B0604020202020204" pitchFamily="34" charset="0"/>
              <a:buNone/>
            </a:pPr>
            <a:endParaRPr lang="en-US" sz="2200" dirty="0">
              <a:solidFill>
                <a:srgbClr val="00247D"/>
              </a:solidFill>
            </a:endParaRPr>
          </a:p>
          <a:p>
            <a:endParaRPr lang="en-US" dirty="0">
              <a:solidFill>
                <a:srgbClr val="00247D"/>
              </a:solidFill>
            </a:endParaRPr>
          </a:p>
        </p:txBody>
      </p:sp>
      <p:cxnSp>
        <p:nvCxnSpPr>
          <p:cNvPr id="14" name="Straight Connector 13">
            <a:extLst>
              <a:ext uri="{FF2B5EF4-FFF2-40B4-BE49-F238E27FC236}">
                <a16:creationId xmlns:a16="http://schemas.microsoft.com/office/drawing/2014/main" id="{076C66F5-CCB1-8E1F-89E6-2135EFA3646D}"/>
              </a:ext>
              <a:ext uri="{C183D7F6-B498-43B3-948B-1728B52AA6E4}">
                <adec:decorative xmlns:adec="http://schemas.microsoft.com/office/drawing/2017/decorative" val="1"/>
              </a:ext>
            </a:extLst>
          </p:cNvPr>
          <p:cNvCxnSpPr>
            <a:cxnSpLocks/>
          </p:cNvCxnSpPr>
          <p:nvPr/>
        </p:nvCxnSpPr>
        <p:spPr>
          <a:xfrm>
            <a:off x="6812319" y="2887548"/>
            <a:ext cx="0" cy="2638034"/>
          </a:xfrm>
          <a:prstGeom prst="line">
            <a:avLst/>
          </a:prstGeom>
          <a:ln/>
        </p:spPr>
        <p:style>
          <a:lnRef idx="1">
            <a:schemeClr val="accent2"/>
          </a:lnRef>
          <a:fillRef idx="0">
            <a:schemeClr val="accent2"/>
          </a:fillRef>
          <a:effectRef idx="0">
            <a:schemeClr val="accent2"/>
          </a:effectRef>
          <a:fontRef idx="minor">
            <a:schemeClr val="tx1"/>
          </a:fontRef>
        </p:style>
      </p:cxnSp>
      <p:sp>
        <p:nvSpPr>
          <p:cNvPr id="6" name="Slide Number Placeholder 5">
            <a:extLst>
              <a:ext uri="{FF2B5EF4-FFF2-40B4-BE49-F238E27FC236}">
                <a16:creationId xmlns:a16="http://schemas.microsoft.com/office/drawing/2014/main" id="{1A894B62-5E1D-AC62-4EE6-4EED4C463D9B}"/>
              </a:ext>
            </a:extLst>
          </p:cNvPr>
          <p:cNvSpPr>
            <a:spLocks noGrp="1"/>
          </p:cNvSpPr>
          <p:nvPr>
            <p:ph type="sldNum" sz="quarter" idx="12"/>
          </p:nvPr>
        </p:nvSpPr>
        <p:spPr/>
        <p:txBody>
          <a:bodyPr/>
          <a:lstStyle/>
          <a:p>
            <a:fld id="{D0A0CA5A-5976-4C5C-8430-DE8EEFD09A73}" type="slidenum">
              <a:rPr lang="en-US" smtClean="0"/>
              <a:t>31</a:t>
            </a:fld>
            <a:endParaRPr lang="en-US" dirty="0"/>
          </a:p>
        </p:txBody>
      </p:sp>
    </p:spTree>
    <p:extLst>
      <p:ext uri="{BB962C8B-B14F-4D97-AF65-F5344CB8AC3E}">
        <p14:creationId xmlns:p14="http://schemas.microsoft.com/office/powerpoint/2010/main" val="4260407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2202371"/>
            <a:ext cx="10515600" cy="635611"/>
          </a:xfrm>
        </p:spPr>
        <p:txBody>
          <a:bodyPr>
            <a:normAutofit fontScale="90000"/>
          </a:bodyPr>
          <a:lstStyle/>
          <a:p>
            <a:r>
              <a:rPr lang="en-US" sz="4400" dirty="0">
                <a:solidFill>
                  <a:srgbClr val="00247D"/>
                </a:solidFill>
                <a:latin typeface="Calibri Light" panose="020F0302020204030204"/>
                <a:ea typeface="+mj-ea"/>
                <a:cs typeface="+mj-cs"/>
              </a:rPr>
              <a:t>Other Considerations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3030069"/>
            <a:ext cx="5452150" cy="3433763"/>
          </a:xfrm>
        </p:spPr>
        <p:txBody>
          <a:bodyPr>
            <a:normAutofit/>
          </a:bodyPr>
          <a:lstStyle/>
          <a:p>
            <a:pPr marL="228600" lvl="0" indent="-228600">
              <a:lnSpc>
                <a:spcPct val="90000"/>
              </a:lnSpc>
              <a:spcBef>
                <a:spcPts val="1000"/>
              </a:spcBef>
              <a:buFont typeface="Arial" panose="020B0604020202020204" pitchFamily="34" charset="0"/>
              <a:buChar char="•"/>
            </a:pPr>
            <a:r>
              <a:rPr lang="en-US" sz="2800" dirty="0">
                <a:solidFill>
                  <a:srgbClr val="00247D"/>
                </a:solidFill>
              </a:rPr>
              <a:t>When developing a budget, governing boards should always try to think </a:t>
            </a:r>
            <a:r>
              <a:rPr lang="en-US" sz="2800" b="1" dirty="0">
                <a:solidFill>
                  <a:srgbClr val="00247D"/>
                </a:solidFill>
              </a:rPr>
              <a:t>long-term</a:t>
            </a:r>
            <a:r>
              <a:rPr lang="en-US" sz="2800" dirty="0">
                <a:solidFill>
                  <a:srgbClr val="00247D"/>
                </a:solidFill>
              </a:rPr>
              <a:t>.</a:t>
            </a:r>
          </a:p>
          <a:p>
            <a:pPr marL="228600" lvl="0" indent="-228600">
              <a:lnSpc>
                <a:spcPct val="90000"/>
              </a:lnSpc>
              <a:spcBef>
                <a:spcPts val="1000"/>
              </a:spcBef>
              <a:buFont typeface="Arial" panose="020B0604020202020204" pitchFamily="34" charset="0"/>
              <a:buChar char="•"/>
            </a:pPr>
            <a:r>
              <a:rPr lang="en-US" sz="2800" dirty="0">
                <a:solidFill>
                  <a:srgbClr val="00247D"/>
                </a:solidFill>
              </a:rPr>
              <a:t>Current </a:t>
            </a:r>
            <a:r>
              <a:rPr lang="en-US" dirty="0">
                <a:solidFill>
                  <a:srgbClr val="00247D"/>
                </a:solidFill>
              </a:rPr>
              <a:t>b</a:t>
            </a:r>
            <a:r>
              <a:rPr lang="en-US" sz="2800" dirty="0">
                <a:solidFill>
                  <a:srgbClr val="00247D"/>
                </a:solidFill>
              </a:rPr>
              <a:t>udgeting priorities may impact the government for years to come.  </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pic>
        <p:nvPicPr>
          <p:cNvPr id="6" name="Picture 2" descr="Graphic of a road sign with the words &quot;long term&quot; printed above the words &quot;short term.&quot; The &quot;short term&quot; part of the sign has been struck out with a red line.">
            <a:extLst>
              <a:ext uri="{FF2B5EF4-FFF2-40B4-BE49-F238E27FC236}">
                <a16:creationId xmlns:a16="http://schemas.microsoft.com/office/drawing/2014/main" id="{CDAF3A71-546F-FA9F-1705-257A39486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696" y="1348070"/>
            <a:ext cx="3905794" cy="468695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601D0881-7FA1-4E1E-150A-7B29D85957F5}"/>
              </a:ext>
              <a:ext uri="{C183D7F6-B498-43B3-948B-1728B52AA6E4}">
                <adec:decorative xmlns:adec="http://schemas.microsoft.com/office/drawing/2017/decorative" val="1"/>
              </a:ext>
            </a:extLst>
          </p:cNvPr>
          <p:cNvCxnSpPr>
            <a:cxnSpLocks/>
          </p:cNvCxnSpPr>
          <p:nvPr/>
        </p:nvCxnSpPr>
        <p:spPr>
          <a:xfrm>
            <a:off x="838200" y="2867790"/>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9" name="Slide Number Placeholder 8">
            <a:extLst>
              <a:ext uri="{FF2B5EF4-FFF2-40B4-BE49-F238E27FC236}">
                <a16:creationId xmlns:a16="http://schemas.microsoft.com/office/drawing/2014/main" id="{0D7CF974-1416-7B84-774A-2CD6CAE48FE2}"/>
              </a:ext>
            </a:extLst>
          </p:cNvPr>
          <p:cNvSpPr>
            <a:spLocks noGrp="1"/>
          </p:cNvSpPr>
          <p:nvPr>
            <p:ph type="sldNum" sz="quarter" idx="12"/>
          </p:nvPr>
        </p:nvSpPr>
        <p:spPr/>
        <p:txBody>
          <a:bodyPr/>
          <a:lstStyle/>
          <a:p>
            <a:fld id="{D0A0CA5A-5976-4C5C-8430-DE8EEFD09A73}" type="slidenum">
              <a:rPr lang="en-US" smtClean="0"/>
              <a:t>32</a:t>
            </a:fld>
            <a:endParaRPr lang="en-US"/>
          </a:p>
        </p:txBody>
      </p:sp>
    </p:spTree>
    <p:extLst>
      <p:ext uri="{BB962C8B-B14F-4D97-AF65-F5344CB8AC3E}">
        <p14:creationId xmlns:p14="http://schemas.microsoft.com/office/powerpoint/2010/main" val="1593161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0705" y="2715270"/>
            <a:ext cx="5474677" cy="3591738"/>
          </a:xfrm>
        </p:spPr>
        <p:txBody>
          <a:bodyPr>
            <a:normAutofit fontScale="92500"/>
          </a:bodyPr>
          <a:lstStyle/>
          <a:p>
            <a:pPr>
              <a:lnSpc>
                <a:spcPct val="90000"/>
              </a:lnSpc>
              <a:spcBef>
                <a:spcPts val="1000"/>
              </a:spcBef>
            </a:pPr>
            <a:r>
              <a:rPr lang="en-US" sz="2800" dirty="0">
                <a:solidFill>
                  <a:srgbClr val="00247D"/>
                </a:solidFill>
                <a:hlinkClick r:id="rId2">
                  <a:extLst>
                    <a:ext uri="{A12FA001-AC4F-418D-AE19-62706E023703}">
                      <ahyp:hlinkClr xmlns:ahyp="http://schemas.microsoft.com/office/drawing/2018/hyperlinkcolor" val="tx"/>
                    </a:ext>
                  </a:extLst>
                </a:hlinkClick>
              </a:rPr>
              <a:t>Introduction to Local Government Budgeting (UNC School of Government)</a:t>
            </a:r>
            <a:endParaRPr lang="en-US" sz="2800" dirty="0">
              <a:solidFill>
                <a:srgbClr val="00247D"/>
              </a:solidFill>
            </a:endParaRPr>
          </a:p>
          <a:p>
            <a:pPr>
              <a:lnSpc>
                <a:spcPct val="90000"/>
              </a:lnSpc>
              <a:spcBef>
                <a:spcPts val="1000"/>
              </a:spcBef>
            </a:pPr>
            <a:r>
              <a:rPr lang="en-US" dirty="0">
                <a:solidFill>
                  <a:srgbClr val="00247D"/>
                </a:solidFill>
                <a:hlinkClick r:id="rId3">
                  <a:extLst>
                    <a:ext uri="{A12FA001-AC4F-418D-AE19-62706E023703}">
                      <ahyp:hlinkClr xmlns:ahyp="http://schemas.microsoft.com/office/drawing/2018/hyperlinkcolor" val="tx"/>
                    </a:ext>
                  </a:extLst>
                </a:hlinkClick>
              </a:rPr>
              <a:t>N.C. Local Government Finance Policy Manual, Chapter 2: Budgeting (UNC School of Government)</a:t>
            </a:r>
            <a:endParaRPr lang="en-US" dirty="0">
              <a:solidFill>
                <a:srgbClr val="00247D"/>
              </a:solidFill>
            </a:endParaRPr>
          </a:p>
          <a:p>
            <a:r>
              <a:rPr lang="en-US" dirty="0">
                <a:solidFill>
                  <a:srgbClr val="00247D"/>
                </a:solidFill>
                <a:hlinkClick r:id="rId4">
                  <a:extLst>
                    <a:ext uri="{A12FA001-AC4F-418D-AE19-62706E023703}">
                      <ahyp:hlinkClr xmlns:ahyp="http://schemas.microsoft.com/office/drawing/2018/hyperlinkcolor" val="tx"/>
                    </a:ext>
                  </a:extLst>
                </a:hlinkClick>
              </a:rPr>
              <a:t>N.C. Local Government Finance Policy Manual, Chapter 3: Fund Balance (UNC School of Government)</a:t>
            </a:r>
            <a:endParaRPr lang="en-US" sz="2800" dirty="0">
              <a:solidFill>
                <a:srgbClr val="00247D"/>
              </a:solidFill>
            </a:endParaRPr>
          </a:p>
          <a:p>
            <a:pPr>
              <a:lnSpc>
                <a:spcPct val="90000"/>
              </a:lnSpc>
              <a:spcBef>
                <a:spcPts val="1000"/>
              </a:spcBef>
            </a:pPr>
            <a:endParaRPr lang="en-US" sz="2800" dirty="0">
              <a:solidFill>
                <a:srgbClr val="00247D"/>
              </a:solidFill>
            </a:endParaRPr>
          </a:p>
          <a:p>
            <a:pPr>
              <a:lnSpc>
                <a:spcPct val="90000"/>
              </a:lnSpc>
              <a:spcBef>
                <a:spcPts val="1000"/>
              </a:spcBef>
            </a:pPr>
            <a:endParaRPr lang="en-US" dirty="0">
              <a:solidFill>
                <a:srgbClr val="00247D"/>
              </a:solidFill>
            </a:endParaRPr>
          </a:p>
        </p:txBody>
      </p:sp>
      <p:sp>
        <p:nvSpPr>
          <p:cNvPr id="10" name="Content Placeholder 2">
            <a:extLst>
              <a:ext uri="{FF2B5EF4-FFF2-40B4-BE49-F238E27FC236}">
                <a16:creationId xmlns:a16="http://schemas.microsoft.com/office/drawing/2014/main" id="{DC2A78A4-01FC-ECEC-FD19-68D96563FB68}"/>
              </a:ext>
            </a:extLst>
          </p:cNvPr>
          <p:cNvSpPr txBox="1">
            <a:spLocks/>
          </p:cNvSpPr>
          <p:nvPr/>
        </p:nvSpPr>
        <p:spPr>
          <a:xfrm>
            <a:off x="6352613" y="2709321"/>
            <a:ext cx="5474677" cy="3591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247D"/>
                </a:solidFill>
                <a:hlinkClick r:id="rId5">
                  <a:extLst>
                    <a:ext uri="{A12FA001-AC4F-418D-AE19-62706E023703}">
                      <ahyp:hlinkClr xmlns:ahyp="http://schemas.microsoft.com/office/drawing/2018/hyperlinkcolor" val="tx"/>
                    </a:ext>
                  </a:extLst>
                </a:hlinkClick>
              </a:rPr>
              <a:t>Sample Budget Ordinances (UNC School of Government)</a:t>
            </a:r>
            <a:endParaRPr lang="en-US" sz="2600" dirty="0">
              <a:solidFill>
                <a:srgbClr val="00247D"/>
              </a:solidFill>
            </a:endParaRPr>
          </a:p>
          <a:p>
            <a:r>
              <a:rPr lang="en-US" sz="2600" dirty="0">
                <a:solidFill>
                  <a:srgbClr val="00247D"/>
                </a:solidFill>
                <a:hlinkClick r:id="rId6">
                  <a:extLst>
                    <a:ext uri="{A12FA001-AC4F-418D-AE19-62706E023703}">
                      <ahyp:hlinkClr xmlns:ahyp="http://schemas.microsoft.com/office/drawing/2018/hyperlinkcolor" val="tx"/>
                    </a:ext>
                  </a:extLst>
                </a:hlinkClick>
              </a:rPr>
              <a:t>Sample Adopted Budget (UNC School of Government)</a:t>
            </a:r>
            <a:endParaRPr lang="en-US" sz="2600" dirty="0">
              <a:solidFill>
                <a:srgbClr val="00247D"/>
              </a:solidFill>
            </a:endParaRPr>
          </a:p>
          <a:p>
            <a:r>
              <a:rPr lang="en-US" sz="2600" dirty="0">
                <a:solidFill>
                  <a:srgbClr val="00247D"/>
                </a:solidFill>
                <a:hlinkClick r:id="rId7">
                  <a:extLst>
                    <a:ext uri="{A12FA001-AC4F-418D-AE19-62706E023703}">
                      <ahyp:hlinkClr xmlns:ahyp="http://schemas.microsoft.com/office/drawing/2018/hyperlinkcolor" val="tx"/>
                    </a:ext>
                  </a:extLst>
                </a:hlinkClick>
              </a:rPr>
              <a:t>Sample Budget Amendment</a:t>
            </a:r>
            <a:endParaRPr lang="en-US" sz="2600" dirty="0">
              <a:solidFill>
                <a:srgbClr val="00247D"/>
              </a:solidFill>
            </a:endParaRPr>
          </a:p>
          <a:p>
            <a:r>
              <a:rPr lang="en-US" sz="2600" dirty="0">
                <a:solidFill>
                  <a:srgbClr val="00247D"/>
                </a:solidFill>
                <a:hlinkClick r:id="rId8">
                  <a:extLst>
                    <a:ext uri="{A12FA001-AC4F-418D-AE19-62706E023703}">
                      <ahyp:hlinkClr xmlns:ahyp="http://schemas.microsoft.com/office/drawing/2018/hyperlinkcolor" val="tx"/>
                    </a:ext>
                  </a:extLst>
                </a:hlinkClick>
              </a:rPr>
              <a:t>Fund Balance Available calculation</a:t>
            </a:r>
            <a:endParaRPr lang="en-US" sz="2600" dirty="0">
              <a:solidFill>
                <a:srgbClr val="00247D"/>
              </a:solidFill>
            </a:endParaRPr>
          </a:p>
          <a:p>
            <a:r>
              <a:rPr lang="en-US" sz="2600" dirty="0">
                <a:solidFill>
                  <a:srgbClr val="00247D"/>
                </a:solidFill>
                <a:hlinkClick r:id="rId9">
                  <a:extLst>
                    <a:ext uri="{A12FA001-AC4F-418D-AE19-62706E023703}">
                      <ahyp:hlinkClr xmlns:ahyp="http://schemas.microsoft.com/office/drawing/2018/hyperlinkcolor" val="tx"/>
                    </a:ext>
                  </a:extLst>
                </a:hlinkClick>
              </a:rPr>
              <a:t>Sample Fund Balance Policies (UNC School of Government) </a:t>
            </a:r>
            <a:endParaRPr lang="en-US" sz="26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33</a:t>
            </a:fld>
            <a:endParaRPr lang="en-US"/>
          </a:p>
        </p:txBody>
      </p:sp>
    </p:spTree>
    <p:extLst>
      <p:ext uri="{BB962C8B-B14F-4D97-AF65-F5344CB8AC3E}">
        <p14:creationId xmlns:p14="http://schemas.microsoft.com/office/powerpoint/2010/main" val="643887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0705" y="2715270"/>
            <a:ext cx="5474677" cy="3591738"/>
          </a:xfrm>
        </p:spPr>
        <p:txBody>
          <a:bodyPr>
            <a:normAutofit fontScale="85000" lnSpcReduction="10000"/>
          </a:bodyPr>
          <a:lstStyle/>
          <a:p>
            <a:pPr>
              <a:lnSpc>
                <a:spcPct val="90000"/>
              </a:lnSpc>
              <a:spcBef>
                <a:spcPts val="1000"/>
              </a:spcBef>
            </a:pPr>
            <a:r>
              <a:rPr lang="en-US" sz="2800" dirty="0">
                <a:solidFill>
                  <a:srgbClr val="00247D"/>
                </a:solidFill>
                <a:hlinkClick r:id="rId2">
                  <a:extLst>
                    <a:ext uri="{A12FA001-AC4F-418D-AE19-62706E023703}">
                      <ahyp:hlinkClr xmlns:ahyp="http://schemas.microsoft.com/office/drawing/2018/hyperlinkcolor" val="tx"/>
                    </a:ext>
                  </a:extLst>
                </a:hlinkClick>
              </a:rPr>
              <a:t>UNC School of Government</a:t>
            </a:r>
            <a:endParaRPr lang="en-US" sz="2800" dirty="0">
              <a:solidFill>
                <a:srgbClr val="00247D"/>
              </a:solidFill>
            </a:endParaRPr>
          </a:p>
          <a:p>
            <a:pPr lvl="1">
              <a:spcBef>
                <a:spcPts val="1000"/>
              </a:spcBef>
            </a:pPr>
            <a:r>
              <a:rPr lang="en-US" sz="2600" dirty="0">
                <a:solidFill>
                  <a:srgbClr val="00247D"/>
                </a:solidFill>
                <a:hlinkClick r:id="rId3">
                  <a:extLst>
                    <a:ext uri="{A12FA001-AC4F-418D-AE19-62706E023703}">
                      <ahyp:hlinkClr xmlns:ahyp="http://schemas.microsoft.com/office/drawing/2018/hyperlinkcolor" val="tx"/>
                    </a:ext>
                  </a:extLst>
                </a:hlinkClick>
              </a:rPr>
              <a:t>NC Finance Connect</a:t>
            </a:r>
            <a:endParaRPr lang="en-US" sz="2600" dirty="0">
              <a:solidFill>
                <a:srgbClr val="00247D"/>
              </a:solidFill>
            </a:endParaRPr>
          </a:p>
          <a:p>
            <a:pPr lvl="1">
              <a:spcBef>
                <a:spcPts val="1000"/>
              </a:spcBef>
            </a:pPr>
            <a:r>
              <a:rPr lang="en-US" sz="2600" dirty="0">
                <a:solidFill>
                  <a:srgbClr val="00247D"/>
                </a:solidFill>
                <a:hlinkClick r:id="rId4">
                  <a:extLst>
                    <a:ext uri="{A12FA001-AC4F-418D-AE19-62706E023703}">
                      <ahyp:hlinkClr xmlns:ahyp="http://schemas.microsoft.com/office/drawing/2018/hyperlinkcolor" val="tx"/>
                    </a:ext>
                  </a:extLst>
                </a:hlinkClick>
              </a:rPr>
              <a:t>Finance Calendar of Duties</a:t>
            </a:r>
            <a:endParaRPr lang="en-US" sz="2600" dirty="0">
              <a:solidFill>
                <a:srgbClr val="00247D"/>
              </a:solidFill>
            </a:endParaRPr>
          </a:p>
          <a:p>
            <a:pPr lvl="1">
              <a:spcBef>
                <a:spcPts val="1000"/>
              </a:spcBef>
            </a:pPr>
            <a:r>
              <a:rPr lang="en-US" sz="2600" dirty="0">
                <a:solidFill>
                  <a:srgbClr val="00247D"/>
                </a:solidFill>
                <a:hlinkClick r:id="rId5">
                  <a:extLst>
                    <a:ext uri="{A12FA001-AC4F-418D-AE19-62706E023703}">
                      <ahyp:hlinkClr xmlns:ahyp="http://schemas.microsoft.com/office/drawing/2018/hyperlinkcolor" val="tx"/>
                    </a:ext>
                  </a:extLst>
                </a:hlinkClick>
              </a:rPr>
              <a:t>NC Local Government Finance 101</a:t>
            </a:r>
            <a:endParaRPr lang="en-US" sz="2600" dirty="0">
              <a:solidFill>
                <a:srgbClr val="00247D"/>
              </a:solidFill>
            </a:endParaRPr>
          </a:p>
          <a:p>
            <a:r>
              <a:rPr lang="en-US" dirty="0">
                <a:solidFill>
                  <a:srgbClr val="00247D"/>
                </a:solidFill>
                <a:hlinkClick r:id="rId6">
                  <a:extLst>
                    <a:ext uri="{A12FA001-AC4F-418D-AE19-62706E023703}">
                      <ahyp:hlinkClr xmlns:ahyp="http://schemas.microsoft.com/office/drawing/2018/hyperlinkcolor" val="tx"/>
                    </a:ext>
                  </a:extLst>
                </a:hlinkClick>
              </a:rPr>
              <a:t>NC League of Municipalities</a:t>
            </a:r>
            <a:endParaRPr lang="en-US" dirty="0">
              <a:solidFill>
                <a:srgbClr val="00247D"/>
              </a:solidFill>
            </a:endParaRPr>
          </a:p>
          <a:p>
            <a:pPr>
              <a:lnSpc>
                <a:spcPct val="95000"/>
              </a:lnSpc>
            </a:pPr>
            <a:r>
              <a:rPr lang="en-US" dirty="0">
                <a:solidFill>
                  <a:srgbClr val="00247D"/>
                </a:solidFill>
                <a:hlinkClick r:id="rId7">
                  <a:extLst>
                    <a:ext uri="{A12FA001-AC4F-418D-AE19-62706E023703}">
                      <ahyp:hlinkClr xmlns:ahyp="http://schemas.microsoft.com/office/drawing/2018/hyperlinkcolor" val="tx"/>
                    </a:ext>
                  </a:extLst>
                </a:hlinkClick>
              </a:rPr>
              <a:t>North Carolina Association of County Commissioners</a:t>
            </a:r>
            <a:endParaRPr lang="en-US" dirty="0">
              <a:solidFill>
                <a:srgbClr val="00247D"/>
              </a:solidFill>
            </a:endParaRPr>
          </a:p>
          <a:p>
            <a:pPr lvl="0">
              <a:lnSpc>
                <a:spcPct val="90000"/>
              </a:lnSpc>
              <a:spcBef>
                <a:spcPts val="1000"/>
              </a:spcBef>
            </a:pPr>
            <a:r>
              <a:rPr lang="en-US" sz="2800" dirty="0">
                <a:solidFill>
                  <a:srgbClr val="00247D"/>
                </a:solidFill>
                <a:hlinkClick r:id="rId8">
                  <a:extLst>
                    <a:ext uri="{A12FA001-AC4F-418D-AE19-62706E023703}">
                      <ahyp:hlinkClr xmlns:ahyp="http://schemas.microsoft.com/office/drawing/2018/hyperlinkcolor" val="tx"/>
                    </a:ext>
                  </a:extLst>
                </a:hlinkClick>
              </a:rPr>
              <a:t>Government Finance Officers Association - Best Practices &amp; Resources</a:t>
            </a: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3" name="Picture 12" descr="Graphic of a speech bubble reading, &quot;How can we help you?&quot;">
            <a:extLst>
              <a:ext uri="{FF2B5EF4-FFF2-40B4-BE49-F238E27FC236}">
                <a16:creationId xmlns:a16="http://schemas.microsoft.com/office/drawing/2014/main" id="{BA8EC3B2-7FF8-EDF4-6B9B-72DA384AE9E4}"/>
              </a:ext>
            </a:extLst>
          </p:cNvPr>
          <p:cNvPicPr>
            <a:picLocks noChangeAspect="1"/>
          </p:cNvPicPr>
          <p:nvPr/>
        </p:nvPicPr>
        <p:blipFill rotWithShape="1">
          <a:blip r:embed="rId10"/>
          <a:srcRect l="17392" r="14655"/>
          <a:stretch/>
        </p:blipFill>
        <p:spPr>
          <a:xfrm>
            <a:off x="7419327" y="1487084"/>
            <a:ext cx="3670704" cy="2671255"/>
          </a:xfrm>
          <a:prstGeom prst="rect">
            <a:avLst/>
          </a:prstGeom>
        </p:spPr>
      </p:pic>
      <p:sp>
        <p:nvSpPr>
          <p:cNvPr id="6" name="Content Placeholder 2">
            <a:extLst>
              <a:ext uri="{FF2B5EF4-FFF2-40B4-BE49-F238E27FC236}">
                <a16:creationId xmlns:a16="http://schemas.microsoft.com/office/drawing/2014/main" id="{8251ADCD-CF2E-0E67-7A0D-50D3A302AF54}"/>
              </a:ext>
            </a:extLst>
          </p:cNvPr>
          <p:cNvSpPr txBox="1">
            <a:spLocks/>
          </p:cNvSpPr>
          <p:nvPr/>
        </p:nvSpPr>
        <p:spPr>
          <a:xfrm>
            <a:off x="6717323" y="4590234"/>
            <a:ext cx="5474677" cy="18393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247D"/>
                </a:solidFill>
              </a:rPr>
              <a:t>Contact LGC Staff: </a:t>
            </a:r>
            <a:r>
              <a:rPr lang="en-US" dirty="0">
                <a:solidFill>
                  <a:srgbClr val="00247D"/>
                </a:solidFill>
              </a:rPr>
              <a:t>(919) 814-4300</a:t>
            </a:r>
          </a:p>
          <a:p>
            <a:r>
              <a:rPr lang="en-US" b="1" dirty="0">
                <a:solidFill>
                  <a:srgbClr val="00247D"/>
                </a:solidFill>
              </a:rPr>
              <a:t>Visit the </a:t>
            </a:r>
            <a:r>
              <a:rPr lang="en-US" b="1" dirty="0">
                <a:solidFill>
                  <a:srgbClr val="00247D"/>
                </a:solidFill>
                <a:hlinkClick r:id="rId11"/>
              </a:rPr>
              <a:t>LGC Website</a:t>
            </a:r>
            <a:endParaRPr lang="en-US" b="1" dirty="0">
              <a:solidFill>
                <a:srgbClr val="00247D"/>
              </a:solidFill>
            </a:endParaRPr>
          </a:p>
          <a:p>
            <a:r>
              <a:rPr lang="en-US" b="1" dirty="0">
                <a:solidFill>
                  <a:srgbClr val="00247D"/>
                </a:solidFill>
              </a:rPr>
              <a:t>Sign up for the </a:t>
            </a:r>
            <a:r>
              <a:rPr lang="en-US" b="1" dirty="0">
                <a:solidFill>
                  <a:srgbClr val="00247D"/>
                </a:solidFill>
                <a:hlinkClick r:id="rId12"/>
              </a:rPr>
              <a:t>LGC Staff Blog</a:t>
            </a:r>
            <a:endParaRPr lang="en-US" b="1" dirty="0">
              <a:solidFill>
                <a:srgbClr val="00247D"/>
              </a:solidFill>
            </a:endParaRPr>
          </a:p>
          <a:p>
            <a:r>
              <a:rPr lang="en-US" b="1" dirty="0">
                <a:solidFill>
                  <a:srgbClr val="00247D"/>
                </a:solidFill>
              </a:rPr>
              <a:t>Stay up to date with </a:t>
            </a:r>
            <a:r>
              <a:rPr lang="en-US" b="1" dirty="0">
                <a:solidFill>
                  <a:srgbClr val="00247D"/>
                </a:solidFill>
                <a:hlinkClick r:id="rId13"/>
              </a:rPr>
              <a:t>SLGFD Memos</a:t>
            </a:r>
            <a:endParaRPr lang="en-US" b="1"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34</a:t>
            </a:fld>
            <a:endParaRPr lang="en-US"/>
          </a:p>
        </p:txBody>
      </p:sp>
    </p:spTree>
    <p:extLst>
      <p:ext uri="{BB962C8B-B14F-4D97-AF65-F5344CB8AC3E}">
        <p14:creationId xmlns:p14="http://schemas.microsoft.com/office/powerpoint/2010/main" val="3845143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431194"/>
            <a:ext cx="10515600" cy="635611"/>
          </a:xfrm>
        </p:spPr>
        <p:txBody>
          <a:bodyPr>
            <a:normAutofit fontScale="90000"/>
          </a:bodyPr>
          <a:lstStyle/>
          <a:p>
            <a:r>
              <a:rPr lang="en-US" sz="4400" dirty="0">
                <a:solidFill>
                  <a:srgbClr val="00247D"/>
                </a:solidFill>
                <a:latin typeface="Calibri Light" panose="020F0302020204030204"/>
                <a:ea typeface="+mj-ea"/>
                <a:cs typeface="+mj-cs"/>
              </a:rPr>
              <a:t>Quiz: Module 2</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402230"/>
            <a:ext cx="6364496" cy="3433763"/>
          </a:xfrm>
        </p:spPr>
        <p:txBody>
          <a:bodyPr>
            <a:normAutofit/>
          </a:bodyPr>
          <a:lstStyle/>
          <a:p>
            <a:pPr marL="514350" indent="-514350">
              <a:lnSpc>
                <a:spcPct val="90000"/>
              </a:lnSpc>
              <a:spcBef>
                <a:spcPts val="1000"/>
              </a:spcBef>
              <a:buFont typeface="+mj-lt"/>
              <a:buAutoNum type="arabicPeriod"/>
            </a:pPr>
            <a:r>
              <a:rPr lang="en-US" sz="2800" dirty="0">
                <a:solidFill>
                  <a:srgbClr val="00247D"/>
                </a:solidFill>
              </a:rPr>
              <a:t>What is the most important fiscal document a governing board produces?</a:t>
            </a:r>
          </a:p>
          <a:p>
            <a:pPr marL="514350" indent="-514350">
              <a:lnSpc>
                <a:spcPct val="90000"/>
              </a:lnSpc>
              <a:spcBef>
                <a:spcPts val="1000"/>
              </a:spcBef>
              <a:buFont typeface="+mj-lt"/>
              <a:buAutoNum type="arabicPeriod"/>
            </a:pPr>
            <a:r>
              <a:rPr lang="en-US" sz="2800" dirty="0">
                <a:solidFill>
                  <a:srgbClr val="00247D"/>
                </a:solidFill>
              </a:rPr>
              <a:t>Who is responsible for preparing and executing the annual budget?</a:t>
            </a:r>
          </a:p>
          <a:p>
            <a:pPr marL="514350" indent="-514350">
              <a:lnSpc>
                <a:spcPct val="90000"/>
              </a:lnSpc>
              <a:spcBef>
                <a:spcPts val="1000"/>
              </a:spcBef>
              <a:buFont typeface="+mj-lt"/>
              <a:buAutoNum type="arabicPeriod"/>
            </a:pPr>
            <a:r>
              <a:rPr lang="en-US" dirty="0">
                <a:solidFill>
                  <a:srgbClr val="00247D"/>
                </a:solidFill>
              </a:rPr>
              <a:t>By w</a:t>
            </a:r>
            <a:r>
              <a:rPr lang="en-US" sz="2800" dirty="0">
                <a:solidFill>
                  <a:srgbClr val="00247D"/>
                </a:solidFill>
              </a:rPr>
              <a:t>hat date must the budget ordinance be adopted by the governing board?</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06F03D34-677B-4A82-BA69-B2DA44778149}"/>
              </a:ext>
              <a:ext uri="{C183D7F6-B498-43B3-948B-1728B52AA6E4}">
                <adec:decorative xmlns:adec="http://schemas.microsoft.com/office/drawing/2017/decorative" val="1"/>
              </a:ext>
            </a:extLst>
          </p:cNvPr>
          <p:cNvCxnSpPr>
            <a:cxnSpLocks/>
          </p:cNvCxnSpPr>
          <p:nvPr/>
        </p:nvCxnSpPr>
        <p:spPr>
          <a:xfrm>
            <a:off x="914400" y="2268070"/>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The word &quot;quiz&quot; spelled out in block capital letters on a starburst background">
            <a:extLst>
              <a:ext uri="{FF2B5EF4-FFF2-40B4-BE49-F238E27FC236}">
                <a16:creationId xmlns:a16="http://schemas.microsoft.com/office/drawing/2014/main" id="{E233B404-667C-9A81-B99D-B07F9F4CD972}"/>
              </a:ext>
            </a:extLst>
          </p:cNvPr>
          <p:cNvPicPr>
            <a:picLocks noChangeAspect="1"/>
          </p:cNvPicPr>
          <p:nvPr/>
        </p:nvPicPr>
        <p:blipFill>
          <a:blip r:embed="rId3"/>
          <a:stretch>
            <a:fillRect/>
          </a:stretch>
        </p:blipFill>
        <p:spPr>
          <a:xfrm>
            <a:off x="7601056" y="2627428"/>
            <a:ext cx="3752744" cy="2289810"/>
          </a:xfrm>
          <a:prstGeom prst="rect">
            <a:avLst/>
          </a:prstGeom>
        </p:spPr>
      </p:pic>
      <p:sp>
        <p:nvSpPr>
          <p:cNvPr id="9" name="Slide Number Placeholder 8">
            <a:extLst>
              <a:ext uri="{FF2B5EF4-FFF2-40B4-BE49-F238E27FC236}">
                <a16:creationId xmlns:a16="http://schemas.microsoft.com/office/drawing/2014/main" id="{DE01D035-180A-1376-CE30-2BDA5CA24688}"/>
              </a:ext>
            </a:extLst>
          </p:cNvPr>
          <p:cNvSpPr>
            <a:spLocks noGrp="1"/>
          </p:cNvSpPr>
          <p:nvPr>
            <p:ph type="sldNum" sz="quarter" idx="12"/>
          </p:nvPr>
        </p:nvSpPr>
        <p:spPr/>
        <p:txBody>
          <a:bodyPr/>
          <a:lstStyle/>
          <a:p>
            <a:fld id="{D0A0CA5A-5976-4C5C-8430-DE8EEFD09A73}" type="slidenum">
              <a:rPr lang="en-US" smtClean="0"/>
              <a:t>35</a:t>
            </a:fld>
            <a:endParaRPr lang="en-US"/>
          </a:p>
        </p:txBody>
      </p:sp>
    </p:spTree>
    <p:extLst>
      <p:ext uri="{BB962C8B-B14F-4D97-AF65-F5344CB8AC3E}">
        <p14:creationId xmlns:p14="http://schemas.microsoft.com/office/powerpoint/2010/main" val="2129859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C9BFE2-7F27-AE62-3C77-8084D588B494}"/>
              </a:ext>
              <a:ext uri="{C183D7F6-B498-43B3-948B-1728B52AA6E4}">
                <adec:decorative xmlns:adec="http://schemas.microsoft.com/office/drawing/2017/decorative" val="1"/>
              </a:ext>
            </a:extLst>
          </p:cNvPr>
          <p:cNvSpPr/>
          <p:nvPr/>
        </p:nvSpPr>
        <p:spPr>
          <a:xfrm>
            <a:off x="-47273" y="2"/>
            <a:ext cx="12239273" cy="6857998"/>
          </a:xfrm>
          <a:prstGeom prst="rect">
            <a:avLst/>
          </a:prstGeom>
          <a:solidFill>
            <a:srgbClr val="002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613EEF3-F486-9DD5-5335-D21E2F321D41}"/>
              </a:ext>
              <a:ext uri="{C183D7F6-B498-43B3-948B-1728B52AA6E4}">
                <adec:decorative xmlns:adec="http://schemas.microsoft.com/office/drawing/2017/decorative" val="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 t="26731" r="32940" b="6536"/>
          <a:stretch/>
        </p:blipFill>
        <p:spPr>
          <a:xfrm>
            <a:off x="-47274" y="0"/>
            <a:ext cx="12239273" cy="6858000"/>
          </a:xfrm>
          <a:prstGeom prst="rect">
            <a:avLst/>
          </a:prstGeom>
        </p:spPr>
      </p:pic>
      <p:pic>
        <p:nvPicPr>
          <p:cNvPr id="6" name="Picture 5">
            <a:extLst>
              <a:ext uri="{FF2B5EF4-FFF2-40B4-BE49-F238E27FC236}">
                <a16:creationId xmlns:a16="http://schemas.microsoft.com/office/drawing/2014/main" id="{63042335-DF96-8F2A-AF87-745136E849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55" y="1595718"/>
            <a:ext cx="12984709" cy="2289637"/>
          </a:xfrm>
          <a:prstGeom prst="rect">
            <a:avLst/>
          </a:prstGeom>
        </p:spPr>
      </p:pic>
      <p:sp>
        <p:nvSpPr>
          <p:cNvPr id="2" name="Title 1">
            <a:extLst>
              <a:ext uri="{FF2B5EF4-FFF2-40B4-BE49-F238E27FC236}">
                <a16:creationId xmlns:a16="http://schemas.microsoft.com/office/drawing/2014/main" id="{CD3ABC55-946A-4A3D-1297-BF2BE91BB304}"/>
              </a:ext>
            </a:extLst>
          </p:cNvPr>
          <p:cNvSpPr txBox="1">
            <a:spLocks noGrp="1"/>
          </p:cNvSpPr>
          <p:nvPr>
            <p:ph type="title" idx="4294967295"/>
          </p:nvPr>
        </p:nvSpPr>
        <p:spPr>
          <a:xfrm>
            <a:off x="481254" y="3587899"/>
            <a:ext cx="11182216"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mn-lt"/>
                <a:ea typeface="+mn-ea"/>
                <a:cs typeface="+mn-cs"/>
              </a:rPr>
              <a:t>Module 3:</a:t>
            </a:r>
            <a:br>
              <a:rPr kumimoji="0" lang="en-US" sz="4800" b="0" i="0" u="none" strike="noStrike" kern="1200" cap="none" spc="0" normalizeH="0" baseline="0" noProof="0" dirty="0">
                <a:ln>
                  <a:noFill/>
                </a:ln>
                <a:solidFill>
                  <a:schemeClr val="bg1"/>
                </a:solidFill>
                <a:effectLst/>
                <a:uLnTx/>
                <a:uFillTx/>
                <a:latin typeface="+mn-lt"/>
                <a:ea typeface="+mn-ea"/>
                <a:cs typeface="+mn-cs"/>
              </a:rPr>
            </a:br>
            <a:r>
              <a:rPr kumimoji="0" lang="en-US" sz="4800" b="0" i="0" u="none" strike="noStrike" kern="1200" cap="none" spc="0" normalizeH="0" baseline="0" noProof="0" dirty="0">
                <a:ln>
                  <a:noFill/>
                </a:ln>
                <a:solidFill>
                  <a:schemeClr val="bg1"/>
                </a:solidFill>
                <a:effectLst/>
                <a:uLnTx/>
                <a:uFillTx/>
                <a:latin typeface="+mn-lt"/>
                <a:ea typeface="+mn-ea"/>
                <a:cs typeface="+mn-cs"/>
              </a:rPr>
              <a:t>Finance Officer &amp; Monthly Financial Reports</a:t>
            </a:r>
          </a:p>
        </p:txBody>
      </p:sp>
      <p:sp>
        <p:nvSpPr>
          <p:cNvPr id="3" name="TextBox 2">
            <a:extLst>
              <a:ext uri="{FF2B5EF4-FFF2-40B4-BE49-F238E27FC236}">
                <a16:creationId xmlns:a16="http://schemas.microsoft.com/office/drawing/2014/main" id="{D678FA1B-D1BC-E5A3-8692-4133B1DEB4C1}"/>
              </a:ext>
            </a:extLst>
          </p:cNvPr>
          <p:cNvSpPr txBox="1"/>
          <p:nvPr/>
        </p:nvSpPr>
        <p:spPr>
          <a:xfrm>
            <a:off x="0" y="6384414"/>
            <a:ext cx="2354633" cy="400110"/>
          </a:xfrm>
          <a:prstGeom prst="rect">
            <a:avLst/>
          </a:prstGeom>
          <a:noFill/>
        </p:spPr>
        <p:txBody>
          <a:bodyPr wrap="square" rtlCol="0">
            <a:spAutoFit/>
          </a:bodyPr>
          <a:lstStyle/>
          <a:p>
            <a:pPr algn="ctr"/>
            <a:r>
              <a:rPr lang="en-US" sz="2000" dirty="0">
                <a:solidFill>
                  <a:schemeClr val="bg1"/>
                </a:solidFill>
              </a:rPr>
              <a:t>Revised March 2025</a:t>
            </a:r>
          </a:p>
        </p:txBody>
      </p:sp>
      <p:sp>
        <p:nvSpPr>
          <p:cNvPr id="4" name="Slide Number Placeholder 3">
            <a:extLst>
              <a:ext uri="{FF2B5EF4-FFF2-40B4-BE49-F238E27FC236}">
                <a16:creationId xmlns:a16="http://schemas.microsoft.com/office/drawing/2014/main" id="{431F5897-2053-6BE1-0CFE-27C2CC86F16C}"/>
              </a:ext>
            </a:extLst>
          </p:cNvPr>
          <p:cNvSpPr>
            <a:spLocks noGrp="1"/>
          </p:cNvSpPr>
          <p:nvPr>
            <p:ph type="sldNum" sz="quarter" idx="12"/>
          </p:nvPr>
        </p:nvSpPr>
        <p:spPr/>
        <p:txBody>
          <a:bodyPr/>
          <a:lstStyle/>
          <a:p>
            <a:fld id="{D0A0CA5A-5976-4C5C-8430-DE8EEFD09A73}" type="slidenum">
              <a:rPr lang="en-US" smtClean="0"/>
              <a:t>36</a:t>
            </a:fld>
            <a:endParaRPr lang="en-US"/>
          </a:p>
        </p:txBody>
      </p:sp>
    </p:spTree>
    <p:extLst>
      <p:ext uri="{BB962C8B-B14F-4D97-AF65-F5344CB8AC3E}">
        <p14:creationId xmlns:p14="http://schemas.microsoft.com/office/powerpoint/2010/main" val="1746462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34443"/>
            <a:ext cx="10515600" cy="635611"/>
          </a:xfrm>
        </p:spPr>
        <p:txBody>
          <a:bodyPr>
            <a:normAutofit fontScale="90000"/>
          </a:bodyPr>
          <a:lstStyle/>
          <a:p>
            <a:r>
              <a:rPr lang="en-US" sz="4400" dirty="0">
                <a:solidFill>
                  <a:srgbClr val="00247D"/>
                </a:solidFill>
                <a:latin typeface="Calibri Light" panose="020F0302020204030204"/>
                <a:ea typeface="+mj-ea"/>
                <a:cs typeface="+mj-cs"/>
              </a:rPr>
              <a:t>Finance Officer</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743199"/>
            <a:ext cx="5562600" cy="3433763"/>
          </a:xfrm>
        </p:spPr>
        <p:txBody>
          <a:bodyPr/>
          <a:lstStyle/>
          <a:p>
            <a:pPr marL="228600" lvl="0" indent="-228600">
              <a:lnSpc>
                <a:spcPct val="90000"/>
              </a:lnSpc>
              <a:spcBef>
                <a:spcPts val="1000"/>
              </a:spcBef>
              <a:buFont typeface="Arial" panose="020B0604020202020204" pitchFamily="34" charset="0"/>
              <a:buChar char="•"/>
            </a:pPr>
            <a:r>
              <a:rPr lang="en-US" sz="2800" dirty="0">
                <a:solidFill>
                  <a:srgbClr val="00247D"/>
                </a:solidFill>
              </a:rPr>
              <a:t>The Local Government Budget and Fiscal Control Act (LGBFCA) requires local governments to have a finance officer at all times.</a:t>
            </a:r>
            <a:r>
              <a:rPr lang="en-US" sz="2800" baseline="30000" dirty="0">
                <a:solidFill>
                  <a:srgbClr val="00247D"/>
                </a:solidFill>
              </a:rPr>
              <a:t>[1]</a:t>
            </a:r>
          </a:p>
          <a:p>
            <a:pPr marL="228600" lvl="0" indent="-228600">
              <a:lnSpc>
                <a:spcPct val="90000"/>
              </a:lnSpc>
              <a:spcBef>
                <a:spcPts val="1000"/>
              </a:spcBef>
              <a:buFont typeface="Arial" panose="020B0604020202020204" pitchFamily="34" charset="0"/>
              <a:buChar char="•"/>
            </a:pPr>
            <a:r>
              <a:rPr lang="en-US" sz="2800" dirty="0">
                <a:solidFill>
                  <a:srgbClr val="00247D"/>
                </a:solidFill>
              </a:rPr>
              <a:t>The governing board should ensure a qualified person is in the role of finance officer.</a:t>
            </a:r>
          </a:p>
          <a:p>
            <a:pPr lvl="0">
              <a:lnSpc>
                <a:spcPct val="90000"/>
              </a:lnSpc>
              <a:spcBef>
                <a:spcPts val="1000"/>
              </a:spcBef>
            </a:pPr>
            <a:endParaRPr lang="en-US" sz="2200" dirty="0">
              <a:solidFill>
                <a:srgbClr val="00247D"/>
              </a:solidFill>
            </a:endParaRPr>
          </a:p>
          <a:p>
            <a:endParaRPr lang="en-US"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159E92EB-B214-BAC2-7804-1B432D20AF0F}"/>
              </a:ext>
              <a:ext uri="{C183D7F6-B498-43B3-948B-1728B52AA6E4}">
                <adec:decorative xmlns:adec="http://schemas.microsoft.com/office/drawing/2017/decorative" val="1"/>
              </a:ext>
            </a:extLst>
          </p:cNvPr>
          <p:cNvCxnSpPr>
            <a:cxnSpLocks/>
          </p:cNvCxnSpPr>
          <p:nvPr/>
        </p:nvCxnSpPr>
        <p:spPr>
          <a:xfrm>
            <a:off x="636814" y="2429435"/>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9" name="Picture 8" descr="Stock photo of people examining a printed report in front of a laptop displaying a graph">
            <a:extLst>
              <a:ext uri="{FF2B5EF4-FFF2-40B4-BE49-F238E27FC236}">
                <a16:creationId xmlns:a16="http://schemas.microsoft.com/office/drawing/2014/main" id="{B62995F8-CD17-0229-5D8B-391E33785778}"/>
              </a:ext>
            </a:extLst>
          </p:cNvPr>
          <p:cNvPicPr>
            <a:picLocks/>
          </p:cNvPicPr>
          <p:nvPr/>
        </p:nvPicPr>
        <p:blipFill>
          <a:blip r:embed="rId3"/>
          <a:stretch>
            <a:fillRect/>
          </a:stretch>
        </p:blipFill>
        <p:spPr>
          <a:xfrm>
            <a:off x="6809015" y="1852248"/>
            <a:ext cx="4746171" cy="3335663"/>
          </a:xfrm>
          <a:prstGeom prst="rect">
            <a:avLst/>
          </a:prstGeom>
        </p:spPr>
      </p:pic>
      <p:sp>
        <p:nvSpPr>
          <p:cNvPr id="12" name="Footer Placeholder 14">
            <a:extLst>
              <a:ext uri="{FF2B5EF4-FFF2-40B4-BE49-F238E27FC236}">
                <a16:creationId xmlns:a16="http://schemas.microsoft.com/office/drawing/2014/main" id="{B7E602D7-FBEB-0DEA-8C0A-ACC0E21ADEAA}"/>
              </a:ext>
            </a:extLst>
          </p:cNvPr>
          <p:cNvSpPr>
            <a:spLocks noGrp="1"/>
          </p:cNvSpPr>
          <p:nvPr>
            <p:ph type="ftr" sz="quarter" idx="11"/>
          </p:nvPr>
        </p:nvSpPr>
        <p:spPr>
          <a:xfrm>
            <a:off x="83187" y="6307005"/>
            <a:ext cx="6465621" cy="365125"/>
          </a:xfrm>
        </p:spPr>
        <p:txBody>
          <a:bodyPr/>
          <a:lstStyle/>
          <a:p>
            <a:pPr algn="l"/>
            <a:r>
              <a:rPr lang="en-US" sz="1600" baseline="30000" dirty="0"/>
              <a:t>[1]</a:t>
            </a:r>
            <a:r>
              <a:rPr lang="en-US" sz="1600" dirty="0">
                <a:hlinkClick r:id="rId4"/>
              </a:rPr>
              <a:t>G.S. 159-24</a:t>
            </a:r>
            <a:endParaRPr lang="en-US" sz="1600" dirty="0"/>
          </a:p>
        </p:txBody>
      </p:sp>
      <p:sp>
        <p:nvSpPr>
          <p:cNvPr id="10" name="Slide Number Placeholder 9">
            <a:extLst>
              <a:ext uri="{FF2B5EF4-FFF2-40B4-BE49-F238E27FC236}">
                <a16:creationId xmlns:a16="http://schemas.microsoft.com/office/drawing/2014/main" id="{2BA8B1E8-46BD-4044-738B-1049E2418F3F}"/>
              </a:ext>
            </a:extLst>
          </p:cNvPr>
          <p:cNvSpPr>
            <a:spLocks noGrp="1"/>
          </p:cNvSpPr>
          <p:nvPr>
            <p:ph type="sldNum" sz="quarter" idx="12"/>
          </p:nvPr>
        </p:nvSpPr>
        <p:spPr/>
        <p:txBody>
          <a:bodyPr/>
          <a:lstStyle/>
          <a:p>
            <a:fld id="{D0A0CA5A-5976-4C5C-8430-DE8EEFD09A73}" type="slidenum">
              <a:rPr lang="en-US" smtClean="0"/>
              <a:t>37</a:t>
            </a:fld>
            <a:endParaRPr lang="en-US"/>
          </a:p>
        </p:txBody>
      </p:sp>
    </p:spTree>
    <p:extLst>
      <p:ext uri="{BB962C8B-B14F-4D97-AF65-F5344CB8AC3E}">
        <p14:creationId xmlns:p14="http://schemas.microsoft.com/office/powerpoint/2010/main" val="2180288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34443"/>
            <a:ext cx="7438292" cy="635611"/>
          </a:xfrm>
        </p:spPr>
        <p:txBody>
          <a:bodyPr>
            <a:normAutofit fontScale="90000"/>
          </a:bodyPr>
          <a:lstStyle/>
          <a:p>
            <a:r>
              <a:rPr lang="en-US" sz="4400" dirty="0">
                <a:solidFill>
                  <a:srgbClr val="00247D"/>
                </a:solidFill>
                <a:latin typeface="Calibri Light" panose="020F0302020204030204"/>
                <a:ea typeface="+mj-ea"/>
                <a:cs typeface="+mj-cs"/>
              </a:rPr>
              <a:t>Finance Officer: Powers and Duties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0" y="2463473"/>
            <a:ext cx="10644554" cy="517728"/>
          </a:xfrm>
        </p:spPr>
        <p:txBody>
          <a:bodyPr>
            <a:normAutofit/>
          </a:bodyPr>
          <a:lstStyle/>
          <a:p>
            <a:pPr marL="0" lvl="0" indent="0">
              <a:lnSpc>
                <a:spcPct val="90000"/>
              </a:lnSpc>
              <a:spcBef>
                <a:spcPts val="1000"/>
              </a:spcBef>
              <a:buNone/>
            </a:pPr>
            <a:r>
              <a:rPr lang="en-US" sz="2800" b="1" dirty="0">
                <a:solidFill>
                  <a:srgbClr val="00247D"/>
                </a:solidFill>
              </a:rPr>
              <a:t>The finance officer is responsible under law for all of the following:</a:t>
            </a:r>
            <a:r>
              <a:rPr lang="en-US" sz="2800" b="1" baseline="30000" dirty="0">
                <a:solidFill>
                  <a:srgbClr val="00247D"/>
                </a:solidFill>
              </a:rPr>
              <a:t>[2]</a:t>
            </a:r>
            <a:endParaRPr lang="en-US" sz="2200" baseline="30000" dirty="0">
              <a:solidFill>
                <a:srgbClr val="00247D"/>
              </a:solidFill>
            </a:endParaRPr>
          </a:p>
          <a:p>
            <a:pPr marL="914400" lvl="1" indent="-457200">
              <a:lnSpc>
                <a:spcPct val="90000"/>
              </a:lnSpc>
              <a:spcBef>
                <a:spcPts val="1000"/>
              </a:spcBef>
              <a:buFont typeface="+mj-lt"/>
              <a:buAutoNum type="arabicPeriod"/>
            </a:pP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159E92EB-B214-BAC2-7804-1B432D20AF0F}"/>
              </a:ext>
              <a:ext uri="{C183D7F6-B498-43B3-948B-1728B52AA6E4}">
                <adec:decorative xmlns:adec="http://schemas.microsoft.com/office/drawing/2017/decorative" val="1"/>
              </a:ext>
            </a:extLst>
          </p:cNvPr>
          <p:cNvCxnSpPr>
            <a:cxnSpLocks/>
          </p:cNvCxnSpPr>
          <p:nvPr/>
        </p:nvCxnSpPr>
        <p:spPr>
          <a:xfrm>
            <a:off x="636814" y="2429435"/>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1" name="Content Placeholder 2">
            <a:extLst>
              <a:ext uri="{FF2B5EF4-FFF2-40B4-BE49-F238E27FC236}">
                <a16:creationId xmlns:a16="http://schemas.microsoft.com/office/drawing/2014/main" id="{58B54390-345D-B619-C9B0-DDBAC4913692}"/>
              </a:ext>
            </a:extLst>
          </p:cNvPr>
          <p:cNvSpPr txBox="1">
            <a:spLocks/>
          </p:cNvSpPr>
          <p:nvPr/>
        </p:nvSpPr>
        <p:spPr>
          <a:xfrm>
            <a:off x="289813" y="2981201"/>
            <a:ext cx="5592232" cy="31894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600" dirty="0">
                <a:solidFill>
                  <a:srgbClr val="00247D"/>
                </a:solidFill>
              </a:rPr>
              <a:t>Keeping the unit’s accounts</a:t>
            </a:r>
          </a:p>
          <a:p>
            <a:pPr marL="457200" indent="-457200">
              <a:buFont typeface="+mj-lt"/>
              <a:buAutoNum type="arabicPeriod"/>
            </a:pPr>
            <a:r>
              <a:rPr lang="en-US" sz="2600" dirty="0">
                <a:solidFill>
                  <a:srgbClr val="00247D"/>
                </a:solidFill>
              </a:rPr>
              <a:t>Disbursing all funds</a:t>
            </a:r>
          </a:p>
          <a:p>
            <a:pPr marL="457200" indent="-457200">
              <a:buFont typeface="+mj-lt"/>
              <a:buAutoNum type="arabicPeriod"/>
            </a:pPr>
            <a:r>
              <a:rPr lang="en-US" sz="2600" dirty="0">
                <a:solidFill>
                  <a:srgbClr val="00247D"/>
                </a:solidFill>
              </a:rPr>
              <a:t>Preparing and filing financial reports</a:t>
            </a:r>
          </a:p>
          <a:p>
            <a:pPr marL="457200" indent="-457200">
              <a:buFont typeface="+mj-lt"/>
              <a:buAutoNum type="arabicPeriod"/>
            </a:pPr>
            <a:r>
              <a:rPr lang="en-US" sz="2600" dirty="0">
                <a:solidFill>
                  <a:srgbClr val="00247D"/>
                </a:solidFill>
              </a:rPr>
              <a:t>Receiving and depositing all moneys (or supervising receipts and deposits)</a:t>
            </a:r>
          </a:p>
          <a:p>
            <a:pPr marL="457200" indent="-457200">
              <a:buFont typeface="+mj-lt"/>
              <a:buAutoNum type="arabicPeriod"/>
            </a:pPr>
            <a:r>
              <a:rPr lang="en-US" sz="2600" dirty="0">
                <a:solidFill>
                  <a:srgbClr val="00247D"/>
                </a:solidFill>
              </a:rPr>
              <a:t>Monitoring and managing debt</a:t>
            </a:r>
          </a:p>
        </p:txBody>
      </p:sp>
      <p:sp>
        <p:nvSpPr>
          <p:cNvPr id="12" name="Content Placeholder 2">
            <a:extLst>
              <a:ext uri="{FF2B5EF4-FFF2-40B4-BE49-F238E27FC236}">
                <a16:creationId xmlns:a16="http://schemas.microsoft.com/office/drawing/2014/main" id="{A4A61853-5333-BA0E-A1BF-F63B430D7443}"/>
              </a:ext>
            </a:extLst>
          </p:cNvPr>
          <p:cNvSpPr txBox="1">
            <a:spLocks/>
          </p:cNvSpPr>
          <p:nvPr/>
        </p:nvSpPr>
        <p:spPr>
          <a:xfrm>
            <a:off x="6088670" y="2992925"/>
            <a:ext cx="5257800" cy="336342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6"/>
            </a:pPr>
            <a:r>
              <a:rPr lang="en-US" sz="2800" dirty="0">
                <a:solidFill>
                  <a:srgbClr val="00247D"/>
                </a:solidFill>
              </a:rPr>
              <a:t>Supervising investment of idle funds</a:t>
            </a:r>
            <a:endParaRPr lang="en-US" dirty="0">
              <a:solidFill>
                <a:srgbClr val="00247D"/>
              </a:solidFill>
            </a:endParaRPr>
          </a:p>
          <a:p>
            <a:pPr marL="514350" indent="-514350">
              <a:buFont typeface="+mj-lt"/>
              <a:buAutoNum type="arabicPeriod" startAt="6"/>
            </a:pPr>
            <a:r>
              <a:rPr lang="en-US" dirty="0">
                <a:solidFill>
                  <a:srgbClr val="00247D"/>
                </a:solidFill>
              </a:rPr>
              <a:t>Performing other duties assigned by law, manager, budget officer, governing board, or LGC rules and regulations</a:t>
            </a:r>
          </a:p>
          <a:p>
            <a:pPr marL="514350" indent="-514350">
              <a:lnSpc>
                <a:spcPct val="95000"/>
              </a:lnSpc>
              <a:buFont typeface="+mj-lt"/>
              <a:buAutoNum type="arabicPeriod" startAt="6"/>
            </a:pPr>
            <a:r>
              <a:rPr lang="en-US" dirty="0">
                <a:solidFill>
                  <a:srgbClr val="00247D"/>
                </a:solidFill>
              </a:rPr>
              <a:t>Attending training that may be required by the LGC</a:t>
            </a:r>
            <a:r>
              <a:rPr lang="en-US" baseline="30000" dirty="0">
                <a:solidFill>
                  <a:srgbClr val="00247D"/>
                </a:solidFill>
              </a:rPr>
              <a:t>[3] </a:t>
            </a:r>
            <a:endParaRPr lang="en-US" dirty="0">
              <a:solidFill>
                <a:srgbClr val="00247D"/>
              </a:solidFill>
            </a:endParaRPr>
          </a:p>
          <a:p>
            <a:pPr marL="514350" indent="-514350">
              <a:lnSpc>
                <a:spcPct val="95000"/>
              </a:lnSpc>
              <a:buFont typeface="+mj-lt"/>
              <a:buAutoNum type="arabicPeriod" startAt="6"/>
            </a:pPr>
            <a:r>
              <a:rPr lang="en-US" dirty="0">
                <a:solidFill>
                  <a:srgbClr val="00247D"/>
                </a:solidFill>
              </a:rPr>
              <a:t>Contracting with outside entities to ensure fulfilment of duties</a:t>
            </a:r>
          </a:p>
        </p:txBody>
      </p:sp>
      <p:sp>
        <p:nvSpPr>
          <p:cNvPr id="13" name="Footer Placeholder 14">
            <a:extLst>
              <a:ext uri="{FF2B5EF4-FFF2-40B4-BE49-F238E27FC236}">
                <a16:creationId xmlns:a16="http://schemas.microsoft.com/office/drawing/2014/main" id="{21E1EEF4-B1D2-F99B-437C-CED6D056686D}"/>
              </a:ext>
            </a:extLst>
          </p:cNvPr>
          <p:cNvSpPr>
            <a:spLocks noGrp="1"/>
          </p:cNvSpPr>
          <p:nvPr>
            <p:ph type="ftr" sz="quarter" idx="11"/>
          </p:nvPr>
        </p:nvSpPr>
        <p:spPr>
          <a:xfrm>
            <a:off x="83187" y="6307005"/>
            <a:ext cx="6465621" cy="365125"/>
          </a:xfrm>
        </p:spPr>
        <p:txBody>
          <a:bodyPr/>
          <a:lstStyle/>
          <a:p>
            <a:pPr algn="l"/>
            <a:r>
              <a:rPr lang="en-US" sz="1600" baseline="30000" dirty="0"/>
              <a:t>[2]</a:t>
            </a:r>
            <a:r>
              <a:rPr lang="en-US" sz="1600" dirty="0">
                <a:hlinkClick r:id="rId3"/>
              </a:rPr>
              <a:t>G.S. 159-25(a)</a:t>
            </a:r>
            <a:r>
              <a:rPr lang="en-US" sz="1600" dirty="0"/>
              <a:t> </a:t>
            </a:r>
            <a:r>
              <a:rPr lang="en-US" sz="1600" baseline="30000" dirty="0"/>
              <a:t>[3]</a:t>
            </a:r>
            <a:r>
              <a:rPr lang="en-US" sz="1600" dirty="0">
                <a:hlinkClick r:id="rId3"/>
              </a:rPr>
              <a:t>G.S. 159-25(d)</a:t>
            </a:r>
            <a:endParaRPr lang="en-US" sz="1600" dirty="0"/>
          </a:p>
        </p:txBody>
      </p:sp>
      <p:sp>
        <p:nvSpPr>
          <p:cNvPr id="10" name="Slide Number Placeholder 9">
            <a:extLst>
              <a:ext uri="{FF2B5EF4-FFF2-40B4-BE49-F238E27FC236}">
                <a16:creationId xmlns:a16="http://schemas.microsoft.com/office/drawing/2014/main" id="{14756DA6-7EFC-46B6-F7C9-EA64BC03D6F5}"/>
              </a:ext>
            </a:extLst>
          </p:cNvPr>
          <p:cNvSpPr>
            <a:spLocks noGrp="1"/>
          </p:cNvSpPr>
          <p:nvPr>
            <p:ph type="sldNum" sz="quarter" idx="12"/>
          </p:nvPr>
        </p:nvSpPr>
        <p:spPr/>
        <p:txBody>
          <a:bodyPr/>
          <a:lstStyle/>
          <a:p>
            <a:fld id="{D0A0CA5A-5976-4C5C-8430-DE8EEFD09A73}" type="slidenum">
              <a:rPr lang="en-US" smtClean="0"/>
              <a:t>38</a:t>
            </a:fld>
            <a:endParaRPr lang="en-US"/>
          </a:p>
        </p:txBody>
      </p:sp>
    </p:spTree>
    <p:extLst>
      <p:ext uri="{BB962C8B-B14F-4D97-AF65-F5344CB8AC3E}">
        <p14:creationId xmlns:p14="http://schemas.microsoft.com/office/powerpoint/2010/main" val="1233601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34443"/>
            <a:ext cx="6831563" cy="635611"/>
          </a:xfrm>
        </p:spPr>
        <p:txBody>
          <a:bodyPr>
            <a:normAutofit fontScale="90000"/>
          </a:bodyPr>
          <a:lstStyle/>
          <a:p>
            <a:r>
              <a:rPr lang="en-US" sz="4400" dirty="0">
                <a:solidFill>
                  <a:srgbClr val="00247D"/>
                </a:solidFill>
                <a:latin typeface="Calibri Light" panose="020F0302020204030204"/>
                <a:ea typeface="+mj-ea"/>
                <a:cs typeface="+mj-cs"/>
              </a:rPr>
              <a:t>Finance Officer: Faithful Performance Bond</a:t>
            </a:r>
            <a:endParaRPr lang="en-US" sz="1800" dirty="0">
              <a:solidFill>
                <a:srgbClr val="00247D"/>
              </a:solidFill>
            </a:endParaRPr>
          </a:p>
        </p:txBody>
      </p:sp>
      <p:sp>
        <p:nvSpPr>
          <p:cNvPr id="10" name="Content Placeholder 2">
            <a:extLst>
              <a:ext uri="{FF2B5EF4-FFF2-40B4-BE49-F238E27FC236}">
                <a16:creationId xmlns:a16="http://schemas.microsoft.com/office/drawing/2014/main" id="{8AE4F365-DD82-B9AF-1572-C2CA5D25B449}"/>
              </a:ext>
            </a:extLst>
          </p:cNvPr>
          <p:cNvSpPr txBox="1">
            <a:spLocks/>
          </p:cNvSpPr>
          <p:nvPr/>
        </p:nvSpPr>
        <p:spPr>
          <a:xfrm>
            <a:off x="554753" y="2711683"/>
            <a:ext cx="5660571" cy="34337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247D"/>
                </a:solidFill>
              </a:rPr>
              <a:t>To protect the local government from any losses caused by a finance officer who fails to properly carry out their duties, finance officers are required to obtain a </a:t>
            </a:r>
            <a:r>
              <a:rPr lang="en-US" b="1" dirty="0">
                <a:solidFill>
                  <a:srgbClr val="00247D"/>
                </a:solidFill>
              </a:rPr>
              <a:t>faithful performance bond </a:t>
            </a:r>
            <a:r>
              <a:rPr lang="en-US" dirty="0">
                <a:solidFill>
                  <a:srgbClr val="00247D"/>
                </a:solidFill>
              </a:rPr>
              <a:t>in an amount determined by the governing board in accordance with specific statutory requirements.</a:t>
            </a:r>
          </a:p>
          <a:p>
            <a:r>
              <a:rPr lang="en-US" b="1" dirty="0">
                <a:solidFill>
                  <a:srgbClr val="00247D"/>
                </a:solidFill>
              </a:rPr>
              <a:t>Note that these requirements have changed as of Jan. 1, 2023.</a:t>
            </a:r>
            <a:r>
              <a:rPr lang="en-US" baseline="30000" dirty="0">
                <a:solidFill>
                  <a:srgbClr val="00247D"/>
                </a:solidFill>
              </a:rPr>
              <a:t>[4][5][6]</a:t>
            </a:r>
            <a:endParaRPr lang="en-US" b="1" baseline="30000" dirty="0">
              <a:solidFill>
                <a:srgbClr val="00247D"/>
              </a:solidFill>
            </a:endParaRPr>
          </a:p>
          <a:p>
            <a:endParaRPr lang="en-US"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589844" y="2493912"/>
            <a:ext cx="5257800" cy="3433763"/>
          </a:xfrm>
        </p:spPr>
        <p:txBody>
          <a:bodyPr>
            <a:normAutofit fontScale="92500"/>
          </a:bodyPr>
          <a:lstStyle/>
          <a:p>
            <a:pPr marL="0" lvl="0" indent="0">
              <a:lnSpc>
                <a:spcPct val="90000"/>
              </a:lnSpc>
              <a:spcBef>
                <a:spcPts val="1000"/>
              </a:spcBef>
              <a:buNone/>
            </a:pPr>
            <a:r>
              <a:rPr lang="en-US" dirty="0">
                <a:solidFill>
                  <a:srgbClr val="00247D"/>
                </a:solidFill>
              </a:rPr>
              <a:t>“The amount of the bond fixed by the governing board may not be less than the greater of the following: </a:t>
            </a:r>
          </a:p>
          <a:p>
            <a:pPr marL="514350" lvl="0" indent="-514350">
              <a:lnSpc>
                <a:spcPct val="90000"/>
              </a:lnSpc>
              <a:spcBef>
                <a:spcPts val="1000"/>
              </a:spcBef>
              <a:buAutoNum type="arabicParenBoth"/>
            </a:pPr>
            <a:r>
              <a:rPr lang="en-US" dirty="0">
                <a:solidFill>
                  <a:srgbClr val="00247D"/>
                </a:solidFill>
              </a:rPr>
              <a:t>Fifty thousand dollars ($50,000). </a:t>
            </a:r>
          </a:p>
          <a:p>
            <a:pPr marL="514350" lvl="0" indent="-514350">
              <a:lnSpc>
                <a:spcPct val="90000"/>
              </a:lnSpc>
              <a:spcBef>
                <a:spcPts val="1000"/>
              </a:spcBef>
              <a:buAutoNum type="arabicParenBoth"/>
            </a:pPr>
            <a:r>
              <a:rPr lang="en-US" dirty="0">
                <a:solidFill>
                  <a:srgbClr val="00247D"/>
                </a:solidFill>
              </a:rPr>
              <a:t>An amount equal to ten percent (10%) of the unit's annually budgeted funds, up to one million dollars ($1,000,000).”</a:t>
            </a:r>
            <a:r>
              <a:rPr lang="en-US" baseline="30000" dirty="0">
                <a:solidFill>
                  <a:srgbClr val="00247D"/>
                </a:solidFill>
              </a:rPr>
              <a:t>[7]</a:t>
            </a:r>
            <a:endParaRPr lang="en-US" sz="2800" baseline="300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159E92EB-B214-BAC2-7804-1B432D20AF0F}"/>
              </a:ext>
              <a:ext uri="{C183D7F6-B498-43B3-948B-1728B52AA6E4}">
                <adec:decorative xmlns:adec="http://schemas.microsoft.com/office/drawing/2017/decorative" val="1"/>
              </a:ext>
            </a:extLst>
          </p:cNvPr>
          <p:cNvCxnSpPr>
            <a:cxnSpLocks/>
          </p:cNvCxnSpPr>
          <p:nvPr/>
        </p:nvCxnSpPr>
        <p:spPr>
          <a:xfrm>
            <a:off x="636814" y="2429435"/>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2A29F170-3B6E-B54C-9EAC-3850A2448238}"/>
              </a:ext>
              <a:ext uri="{C183D7F6-B498-43B3-948B-1728B52AA6E4}">
                <adec:decorative xmlns:adec="http://schemas.microsoft.com/office/drawing/2017/decorative" val="1"/>
              </a:ext>
            </a:extLst>
          </p:cNvPr>
          <p:cNvCxnSpPr>
            <a:cxnSpLocks/>
          </p:cNvCxnSpPr>
          <p:nvPr/>
        </p:nvCxnSpPr>
        <p:spPr>
          <a:xfrm>
            <a:off x="6461508" y="2771370"/>
            <a:ext cx="0" cy="2638034"/>
          </a:xfrm>
          <a:prstGeom prst="line">
            <a:avLst/>
          </a:prstGeom>
          <a:ln/>
        </p:spPr>
        <p:style>
          <a:lnRef idx="1">
            <a:schemeClr val="accent2"/>
          </a:lnRef>
          <a:fillRef idx="0">
            <a:schemeClr val="accent2"/>
          </a:fillRef>
          <a:effectRef idx="0">
            <a:schemeClr val="accent2"/>
          </a:effectRef>
          <a:fontRef idx="minor">
            <a:schemeClr val="tx1"/>
          </a:fontRef>
        </p:style>
      </p:cxnSp>
      <p:sp>
        <p:nvSpPr>
          <p:cNvPr id="15" name="Footer Placeholder 14">
            <a:extLst>
              <a:ext uri="{FF2B5EF4-FFF2-40B4-BE49-F238E27FC236}">
                <a16:creationId xmlns:a16="http://schemas.microsoft.com/office/drawing/2014/main" id="{23F27422-7ADA-8C8B-5802-D2F91EAB3091}"/>
              </a:ext>
            </a:extLst>
          </p:cNvPr>
          <p:cNvSpPr>
            <a:spLocks noGrp="1"/>
          </p:cNvSpPr>
          <p:nvPr>
            <p:ph type="ftr" sz="quarter" idx="11"/>
          </p:nvPr>
        </p:nvSpPr>
        <p:spPr>
          <a:xfrm>
            <a:off x="83186" y="6307005"/>
            <a:ext cx="8756014" cy="365125"/>
          </a:xfrm>
        </p:spPr>
        <p:txBody>
          <a:bodyPr/>
          <a:lstStyle/>
          <a:p>
            <a:pPr algn="l"/>
            <a:r>
              <a:rPr lang="en-US" sz="1600" baseline="30000" dirty="0"/>
              <a:t>[4]</a:t>
            </a:r>
            <a:r>
              <a:rPr lang="en-US" sz="1600" dirty="0">
                <a:hlinkClick r:id="rId3"/>
              </a:rPr>
              <a:t>S.L. 2022-53</a:t>
            </a:r>
            <a:r>
              <a:rPr lang="en-US" sz="1600" dirty="0"/>
              <a:t>  </a:t>
            </a:r>
            <a:r>
              <a:rPr lang="en-US" sz="1600" baseline="30000" dirty="0"/>
              <a:t>[5]</a:t>
            </a:r>
            <a:r>
              <a:rPr lang="en-US" sz="1600" dirty="0">
                <a:hlinkClick r:id="rId4"/>
              </a:rPr>
              <a:t> SLGFD Memorandum 2023-06</a:t>
            </a:r>
            <a:r>
              <a:rPr lang="en-US" sz="1600" dirty="0"/>
              <a:t>  </a:t>
            </a:r>
            <a:r>
              <a:rPr lang="en-US" sz="1600" baseline="30000" dirty="0"/>
              <a:t>[6]</a:t>
            </a:r>
            <a:r>
              <a:rPr lang="en-US" sz="1600" dirty="0">
                <a:hlinkClick r:id="rId5"/>
              </a:rPr>
              <a:t>UNC Local Finance Bulletin No. 62</a:t>
            </a:r>
            <a:r>
              <a:rPr lang="en-US" sz="1600" baseline="30000" dirty="0"/>
              <a:t>  [7]</a:t>
            </a:r>
            <a:r>
              <a:rPr lang="en-US" sz="1600" dirty="0">
                <a:hlinkClick r:id="rId6"/>
              </a:rPr>
              <a:t>G.S. 159-29(a)</a:t>
            </a:r>
            <a:endParaRPr lang="en-US" sz="1600" dirty="0"/>
          </a:p>
        </p:txBody>
      </p:sp>
      <p:sp>
        <p:nvSpPr>
          <p:cNvPr id="9" name="Slide Number Placeholder 8">
            <a:extLst>
              <a:ext uri="{FF2B5EF4-FFF2-40B4-BE49-F238E27FC236}">
                <a16:creationId xmlns:a16="http://schemas.microsoft.com/office/drawing/2014/main" id="{B0685402-6130-817D-1A35-9E06ED65C8F6}"/>
              </a:ext>
            </a:extLst>
          </p:cNvPr>
          <p:cNvSpPr>
            <a:spLocks noGrp="1"/>
          </p:cNvSpPr>
          <p:nvPr>
            <p:ph type="sldNum" sz="quarter" idx="12"/>
          </p:nvPr>
        </p:nvSpPr>
        <p:spPr/>
        <p:txBody>
          <a:bodyPr/>
          <a:lstStyle/>
          <a:p>
            <a:fld id="{D0A0CA5A-5976-4C5C-8430-DE8EEFD09A73}" type="slidenum">
              <a:rPr lang="en-US" smtClean="0"/>
              <a:t>39</a:t>
            </a:fld>
            <a:endParaRPr lang="en-US" dirty="0"/>
          </a:p>
        </p:txBody>
      </p:sp>
    </p:spTree>
    <p:extLst>
      <p:ext uri="{BB962C8B-B14F-4D97-AF65-F5344CB8AC3E}">
        <p14:creationId xmlns:p14="http://schemas.microsoft.com/office/powerpoint/2010/main" val="39848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fontScale="90000"/>
          </a:bodyPr>
          <a:lstStyle/>
          <a:p>
            <a:r>
              <a:rPr lang="en-US" sz="4400" dirty="0">
                <a:solidFill>
                  <a:srgbClr val="00247D"/>
                </a:solidFill>
                <a:latin typeface="Calibri Light" panose="020F0302020204030204"/>
                <a:ea typeface="+mj-ea"/>
                <a:cs typeface="+mj-cs"/>
              </a:rPr>
              <a:t>The Local Government Budget and Fiscal Control Act</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312828" y="2967069"/>
            <a:ext cx="5914293" cy="3433763"/>
          </a:xfrm>
        </p:spPr>
        <p:txBody>
          <a:bodyPr>
            <a:normAutofit/>
          </a:bodyPr>
          <a:lstStyle/>
          <a:p>
            <a:pPr marL="0" lvl="0" indent="0">
              <a:lnSpc>
                <a:spcPct val="90000"/>
              </a:lnSpc>
              <a:spcBef>
                <a:spcPts val="1000"/>
              </a:spcBef>
              <a:buNone/>
            </a:pPr>
            <a:r>
              <a:rPr lang="en-US" sz="2800" b="1" dirty="0">
                <a:solidFill>
                  <a:srgbClr val="00247D"/>
                </a:solidFill>
              </a:rPr>
              <a:t>The LGBFCA sets forth requirements for local governments in areas such as:</a:t>
            </a:r>
          </a:p>
          <a:p>
            <a:pPr marL="914400" lvl="1" indent="-457200">
              <a:lnSpc>
                <a:spcPct val="90000"/>
              </a:lnSpc>
              <a:spcBef>
                <a:spcPts val="1000"/>
              </a:spcBef>
              <a:buFont typeface="+mj-lt"/>
              <a:buAutoNum type="arabicPeriod"/>
            </a:pPr>
            <a:r>
              <a:rPr lang="en-US" sz="2800" dirty="0">
                <a:solidFill>
                  <a:srgbClr val="00247D"/>
                </a:solidFill>
              </a:rPr>
              <a:t>Budgets</a:t>
            </a:r>
          </a:p>
          <a:p>
            <a:pPr marL="914400" lvl="1" indent="-457200">
              <a:lnSpc>
                <a:spcPct val="90000"/>
              </a:lnSpc>
              <a:spcBef>
                <a:spcPts val="1000"/>
              </a:spcBef>
              <a:buFont typeface="+mj-lt"/>
              <a:buAutoNum type="arabicPeriod"/>
            </a:pPr>
            <a:r>
              <a:rPr lang="en-US" sz="2800" dirty="0">
                <a:solidFill>
                  <a:srgbClr val="00247D"/>
                </a:solidFill>
              </a:rPr>
              <a:t>Fiscal control</a:t>
            </a:r>
          </a:p>
          <a:p>
            <a:pPr marL="914400" lvl="1" indent="-457200">
              <a:lnSpc>
                <a:spcPct val="90000"/>
              </a:lnSpc>
              <a:spcBef>
                <a:spcPts val="1000"/>
              </a:spcBef>
              <a:buFont typeface="+mj-lt"/>
              <a:buAutoNum type="arabicPeriod"/>
            </a:pPr>
            <a:r>
              <a:rPr lang="en-US" sz="2800" dirty="0">
                <a:solidFill>
                  <a:srgbClr val="00247D"/>
                </a:solidFill>
              </a:rPr>
              <a:t>Borrowing money</a:t>
            </a: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68044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1" name="Content Placeholder 2">
            <a:extLst>
              <a:ext uri="{FF2B5EF4-FFF2-40B4-BE49-F238E27FC236}">
                <a16:creationId xmlns:a16="http://schemas.microsoft.com/office/drawing/2014/main" id="{40D12146-1179-F5F5-A50A-B199ADB47CC8}"/>
              </a:ext>
            </a:extLst>
          </p:cNvPr>
          <p:cNvSpPr txBox="1">
            <a:spLocks/>
          </p:cNvSpPr>
          <p:nvPr/>
        </p:nvSpPr>
        <p:spPr>
          <a:xfrm>
            <a:off x="6498771" y="2909584"/>
            <a:ext cx="5660571" cy="33270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247D"/>
                </a:solidFill>
              </a:rPr>
              <a:t>Members of governing boards should develop a strong working knowledge of the LGBFCA. </a:t>
            </a:r>
          </a:p>
          <a:p>
            <a:pPr marL="0" indent="0">
              <a:buFont typeface="Arial" panose="020B0604020202020204" pitchFamily="34" charset="0"/>
              <a:buNone/>
            </a:pPr>
            <a:r>
              <a:rPr lang="en-US" dirty="0">
                <a:solidFill>
                  <a:srgbClr val="00247D"/>
                </a:solidFill>
              </a:rPr>
              <a:t>The act is just 35 pages and is available to read at </a:t>
            </a:r>
            <a:r>
              <a:rPr lang="en-US" dirty="0">
                <a:solidFill>
                  <a:srgbClr val="00247D"/>
                </a:solidFill>
                <a:hlinkClick r:id="rId3"/>
              </a:rPr>
              <a:t>ncleg.gov</a:t>
            </a:r>
            <a:r>
              <a:rPr lang="en-US" dirty="0">
                <a:solidFill>
                  <a:srgbClr val="00247D"/>
                </a:solidFill>
              </a:rPr>
              <a:t>.</a:t>
            </a:r>
          </a:p>
          <a:p>
            <a:pPr marL="0" indent="0">
              <a:buFont typeface="Arial" panose="020B0604020202020204" pitchFamily="34" charset="0"/>
              <a:buNone/>
            </a:pPr>
            <a:r>
              <a:rPr lang="en-US" dirty="0">
                <a:solidFill>
                  <a:srgbClr val="00247D"/>
                </a:solidFill>
              </a:rPr>
              <a:t>Key sections are covered in this training.</a:t>
            </a:r>
          </a:p>
          <a:p>
            <a:pPr marL="0" indent="0">
              <a:buFont typeface="Arial" panose="020B0604020202020204" pitchFamily="34" charset="0"/>
              <a:buNone/>
            </a:pPr>
            <a:endParaRPr lang="en-US" sz="2200" dirty="0">
              <a:solidFill>
                <a:srgbClr val="00247D"/>
              </a:solidFill>
            </a:endParaRPr>
          </a:p>
          <a:p>
            <a:pPr marL="0" indent="0">
              <a:buFont typeface="Arial" panose="020B0604020202020204" pitchFamily="34" charset="0"/>
              <a:buNone/>
            </a:pPr>
            <a:endParaRPr lang="en-US" sz="2200" dirty="0">
              <a:solidFill>
                <a:srgbClr val="00247D"/>
              </a:solidFill>
            </a:endParaRPr>
          </a:p>
        </p:txBody>
      </p:sp>
      <p:cxnSp>
        <p:nvCxnSpPr>
          <p:cNvPr id="13" name="Straight Connector 12">
            <a:extLst>
              <a:ext uri="{FF2B5EF4-FFF2-40B4-BE49-F238E27FC236}">
                <a16:creationId xmlns:a16="http://schemas.microsoft.com/office/drawing/2014/main" id="{ABF53DD7-359D-31A8-AAA7-CEBA5F87AA3C}"/>
              </a:ext>
              <a:ext uri="{C183D7F6-B498-43B3-948B-1728B52AA6E4}">
                <adec:decorative xmlns:adec="http://schemas.microsoft.com/office/drawing/2017/decorative" val="1"/>
              </a:ext>
            </a:extLst>
          </p:cNvPr>
          <p:cNvCxnSpPr>
            <a:cxnSpLocks/>
          </p:cNvCxnSpPr>
          <p:nvPr/>
        </p:nvCxnSpPr>
        <p:spPr>
          <a:xfrm>
            <a:off x="6318739" y="3094551"/>
            <a:ext cx="0" cy="2638034"/>
          </a:xfrm>
          <a:prstGeom prst="line">
            <a:avLst/>
          </a:prstGeom>
          <a:ln/>
        </p:spPr>
        <p:style>
          <a:lnRef idx="1">
            <a:schemeClr val="accent2"/>
          </a:lnRef>
          <a:fillRef idx="0">
            <a:schemeClr val="accent2"/>
          </a:fillRef>
          <a:effectRef idx="0">
            <a:schemeClr val="accent2"/>
          </a:effectRef>
          <a:fontRef idx="minor">
            <a:schemeClr val="tx1"/>
          </a:fontRef>
        </p:style>
      </p:cxnSp>
      <p:sp>
        <p:nvSpPr>
          <p:cNvPr id="10" name="Slide Number Placeholder 9">
            <a:extLst>
              <a:ext uri="{FF2B5EF4-FFF2-40B4-BE49-F238E27FC236}">
                <a16:creationId xmlns:a16="http://schemas.microsoft.com/office/drawing/2014/main" id="{42D58D71-E2BE-6BBF-4F12-032A0087A164}"/>
              </a:ext>
            </a:extLst>
          </p:cNvPr>
          <p:cNvSpPr>
            <a:spLocks noGrp="1"/>
          </p:cNvSpPr>
          <p:nvPr>
            <p:ph type="sldNum" sz="quarter" idx="12"/>
          </p:nvPr>
        </p:nvSpPr>
        <p:spPr/>
        <p:txBody>
          <a:bodyPr/>
          <a:lstStyle/>
          <a:p>
            <a:fld id="{D0A0CA5A-5976-4C5C-8430-DE8EEFD09A73}" type="slidenum">
              <a:rPr lang="en-US" smtClean="0"/>
              <a:t>4</a:t>
            </a:fld>
            <a:endParaRPr lang="en-US"/>
          </a:p>
        </p:txBody>
      </p:sp>
    </p:spTree>
    <p:extLst>
      <p:ext uri="{BB962C8B-B14F-4D97-AF65-F5344CB8AC3E}">
        <p14:creationId xmlns:p14="http://schemas.microsoft.com/office/powerpoint/2010/main" val="2739485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34443"/>
            <a:ext cx="6784910" cy="635611"/>
          </a:xfrm>
        </p:spPr>
        <p:txBody>
          <a:bodyPr>
            <a:normAutofit fontScale="90000"/>
          </a:bodyPr>
          <a:lstStyle/>
          <a:p>
            <a:r>
              <a:rPr lang="en-US" sz="4400" dirty="0">
                <a:solidFill>
                  <a:srgbClr val="00247D"/>
                </a:solidFill>
                <a:latin typeface="Calibri Light" panose="020F0302020204030204"/>
                <a:ea typeface="+mj-ea"/>
                <a:cs typeface="+mj-cs"/>
              </a:rPr>
              <a:t>Contracted Third-Party Bookkeeper</a:t>
            </a:r>
            <a:endParaRPr lang="en-US" sz="44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37506" y="2688817"/>
            <a:ext cx="5459186" cy="3638762"/>
          </a:xfrm>
        </p:spPr>
        <p:txBody>
          <a:bodyPr>
            <a:normAutofit fontScale="85000" lnSpcReduction="10000"/>
          </a:bodyPr>
          <a:lstStyle/>
          <a:p>
            <a:pPr marL="228600" indent="-228600">
              <a:lnSpc>
                <a:spcPct val="90000"/>
              </a:lnSpc>
              <a:spcBef>
                <a:spcPts val="1000"/>
              </a:spcBef>
              <a:buFont typeface="Arial" panose="020B0604020202020204" pitchFamily="34" charset="0"/>
              <a:buChar char="•"/>
            </a:pPr>
            <a:r>
              <a:rPr lang="en-US" sz="2800" dirty="0">
                <a:solidFill>
                  <a:srgbClr val="00247D"/>
                </a:solidFill>
              </a:rPr>
              <a:t>The finance officer is empowered to contract with a third party for assistance with certain assigned duties.</a:t>
            </a:r>
            <a:r>
              <a:rPr lang="en-US" sz="2800" baseline="30000" dirty="0">
                <a:solidFill>
                  <a:srgbClr val="00247D"/>
                </a:solidFill>
              </a:rPr>
              <a:t>[8]</a:t>
            </a:r>
          </a:p>
          <a:p>
            <a:pPr marL="228600" indent="-228600">
              <a:lnSpc>
                <a:spcPct val="90000"/>
              </a:lnSpc>
              <a:spcBef>
                <a:spcPts val="1000"/>
              </a:spcBef>
              <a:buFont typeface="Arial" panose="020B0604020202020204" pitchFamily="34" charset="0"/>
              <a:buChar char="•"/>
            </a:pPr>
            <a:r>
              <a:rPr lang="en-US" dirty="0">
                <a:solidFill>
                  <a:srgbClr val="00247D"/>
                </a:solidFill>
              </a:rPr>
              <a:t>Any work performed by a third-party bookkeeper should be closely supervised to ensure all contractual obligations to the unit are being met.</a:t>
            </a:r>
            <a:endParaRPr lang="en-US" sz="2800" dirty="0">
              <a:solidFill>
                <a:srgbClr val="00247D"/>
              </a:solidFill>
            </a:endParaRPr>
          </a:p>
          <a:p>
            <a:pPr marL="228600" lvl="0" indent="-228600">
              <a:lnSpc>
                <a:spcPct val="90000"/>
              </a:lnSpc>
              <a:spcBef>
                <a:spcPts val="1000"/>
              </a:spcBef>
              <a:buFont typeface="Arial" panose="020B0604020202020204" pitchFamily="34" charset="0"/>
              <a:buChar char="•"/>
            </a:pPr>
            <a:r>
              <a:rPr lang="en-US" sz="2800" dirty="0">
                <a:solidFill>
                  <a:srgbClr val="00247D"/>
                </a:solidFill>
              </a:rPr>
              <a:t>The third-party bookkeeper may be asked to attend board meetings to answer any questions the board might have.  </a:t>
            </a:r>
          </a:p>
          <a:p>
            <a:pPr lvl="0">
              <a:lnSpc>
                <a:spcPct val="90000"/>
              </a:lnSpc>
              <a:spcBef>
                <a:spcPts val="1000"/>
              </a:spcBef>
            </a:pPr>
            <a:endParaRPr lang="en-US" sz="2800" dirty="0">
              <a:solidFill>
                <a:srgbClr val="00247D"/>
              </a:solidFill>
            </a:endParaRPr>
          </a:p>
        </p:txBody>
      </p:sp>
      <p:sp>
        <p:nvSpPr>
          <p:cNvPr id="12" name="Content Placeholder 2">
            <a:extLst>
              <a:ext uri="{FF2B5EF4-FFF2-40B4-BE49-F238E27FC236}">
                <a16:creationId xmlns:a16="http://schemas.microsoft.com/office/drawing/2014/main" id="{B612F4E7-39A6-A4B4-EFAF-279FF03AF4C0}"/>
              </a:ext>
            </a:extLst>
          </p:cNvPr>
          <p:cNvSpPr txBox="1">
            <a:spLocks/>
          </p:cNvSpPr>
          <p:nvPr/>
        </p:nvSpPr>
        <p:spPr>
          <a:xfrm>
            <a:off x="6654321" y="2429435"/>
            <a:ext cx="5257800" cy="343376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247D"/>
                </a:solidFill>
              </a:rPr>
              <a:t>When working with a third-party bookkeeper:</a:t>
            </a:r>
          </a:p>
          <a:p>
            <a:r>
              <a:rPr lang="en-US" dirty="0">
                <a:solidFill>
                  <a:srgbClr val="00247D"/>
                </a:solidFill>
              </a:rPr>
              <a:t>The board should continue to ensure a qualified finance officer is in place at all times.</a:t>
            </a:r>
          </a:p>
          <a:p>
            <a:r>
              <a:rPr lang="en-US" dirty="0">
                <a:solidFill>
                  <a:srgbClr val="00247D"/>
                </a:solidFill>
              </a:rPr>
              <a:t>The finance officer is still ultimately responsible for ensuring all duties are carried out in an accurate and timely manner.</a:t>
            </a:r>
          </a:p>
          <a:p>
            <a:endParaRPr lang="en-US"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159E92EB-B214-BAC2-7804-1B432D20AF0F}"/>
              </a:ext>
              <a:ext uri="{C183D7F6-B498-43B3-948B-1728B52AA6E4}">
                <adec:decorative xmlns:adec="http://schemas.microsoft.com/office/drawing/2017/decorative" val="1"/>
              </a:ext>
            </a:extLst>
          </p:cNvPr>
          <p:cNvCxnSpPr>
            <a:cxnSpLocks/>
          </p:cNvCxnSpPr>
          <p:nvPr/>
        </p:nvCxnSpPr>
        <p:spPr>
          <a:xfrm>
            <a:off x="636814" y="2429435"/>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1" name="Footer Placeholder 14">
            <a:extLst>
              <a:ext uri="{FF2B5EF4-FFF2-40B4-BE49-F238E27FC236}">
                <a16:creationId xmlns:a16="http://schemas.microsoft.com/office/drawing/2014/main" id="{8BE2511F-7809-31E4-7DC4-98FF956CC41D}"/>
              </a:ext>
            </a:extLst>
          </p:cNvPr>
          <p:cNvSpPr>
            <a:spLocks noGrp="1"/>
          </p:cNvSpPr>
          <p:nvPr>
            <p:ph type="ftr" sz="quarter" idx="11"/>
          </p:nvPr>
        </p:nvSpPr>
        <p:spPr>
          <a:xfrm>
            <a:off x="83187" y="6307005"/>
            <a:ext cx="6465621" cy="365125"/>
          </a:xfrm>
        </p:spPr>
        <p:txBody>
          <a:bodyPr/>
          <a:lstStyle/>
          <a:p>
            <a:pPr algn="l"/>
            <a:r>
              <a:rPr lang="en-US" sz="1600" baseline="30000" dirty="0"/>
              <a:t>[8]</a:t>
            </a:r>
            <a:r>
              <a:rPr lang="en-US" sz="1600" dirty="0">
                <a:hlinkClick r:id="rId3"/>
              </a:rPr>
              <a:t>G.S. 159-25(a)(9)</a:t>
            </a:r>
            <a:endParaRPr lang="en-US" sz="1600" dirty="0"/>
          </a:p>
        </p:txBody>
      </p:sp>
      <p:sp>
        <p:nvSpPr>
          <p:cNvPr id="10" name="Slide Number Placeholder 9">
            <a:extLst>
              <a:ext uri="{FF2B5EF4-FFF2-40B4-BE49-F238E27FC236}">
                <a16:creationId xmlns:a16="http://schemas.microsoft.com/office/drawing/2014/main" id="{8DC2A7A9-5415-E0B2-7C3B-D3B6C9B80BDF}"/>
              </a:ext>
            </a:extLst>
          </p:cNvPr>
          <p:cNvSpPr>
            <a:spLocks noGrp="1"/>
          </p:cNvSpPr>
          <p:nvPr>
            <p:ph type="sldNum" sz="quarter" idx="12"/>
          </p:nvPr>
        </p:nvSpPr>
        <p:spPr/>
        <p:txBody>
          <a:bodyPr/>
          <a:lstStyle/>
          <a:p>
            <a:fld id="{D0A0CA5A-5976-4C5C-8430-DE8EEFD09A73}" type="slidenum">
              <a:rPr lang="en-US" smtClean="0"/>
              <a:t>40</a:t>
            </a:fld>
            <a:endParaRPr lang="en-US" dirty="0"/>
          </a:p>
        </p:txBody>
      </p:sp>
      <p:cxnSp>
        <p:nvCxnSpPr>
          <p:cNvPr id="14" name="Straight Connector 13">
            <a:extLst>
              <a:ext uri="{FF2B5EF4-FFF2-40B4-BE49-F238E27FC236}">
                <a16:creationId xmlns:a16="http://schemas.microsoft.com/office/drawing/2014/main" id="{9EDDBA6A-57AD-EC16-38B8-2EB6CA9DEBC1}"/>
              </a:ext>
              <a:ext uri="{C183D7F6-B498-43B3-948B-1728B52AA6E4}">
                <adec:decorative xmlns:adec="http://schemas.microsoft.com/office/drawing/2017/decorative" val="1"/>
              </a:ext>
            </a:extLst>
          </p:cNvPr>
          <p:cNvCxnSpPr>
            <a:cxnSpLocks/>
          </p:cNvCxnSpPr>
          <p:nvPr/>
        </p:nvCxnSpPr>
        <p:spPr>
          <a:xfrm>
            <a:off x="6461508" y="2771370"/>
            <a:ext cx="0" cy="2638034"/>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87090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34443"/>
            <a:ext cx="6831563" cy="635611"/>
          </a:xfrm>
        </p:spPr>
        <p:txBody>
          <a:bodyPr>
            <a:normAutofit fontScale="90000"/>
          </a:bodyPr>
          <a:lstStyle/>
          <a:p>
            <a:r>
              <a:rPr lang="en-US" sz="4400" dirty="0">
                <a:solidFill>
                  <a:srgbClr val="00247D"/>
                </a:solidFill>
                <a:latin typeface="Calibri Light" panose="020F0302020204030204"/>
                <a:ea typeface="+mj-ea"/>
                <a:cs typeface="+mj-cs"/>
              </a:rPr>
              <a:t>Contracted Third-Party Bookkeeper</a:t>
            </a:r>
            <a:endParaRPr lang="en-US" sz="4400" dirty="0">
              <a:solidFill>
                <a:srgbClr val="00247D"/>
              </a:solidFill>
            </a:endParaRPr>
          </a:p>
        </p:txBody>
      </p:sp>
      <p:sp>
        <p:nvSpPr>
          <p:cNvPr id="11" name="Content Placeholder 2">
            <a:extLst>
              <a:ext uri="{FF2B5EF4-FFF2-40B4-BE49-F238E27FC236}">
                <a16:creationId xmlns:a16="http://schemas.microsoft.com/office/drawing/2014/main" id="{58BDEB7A-34CF-633B-29D2-77A503565874}"/>
              </a:ext>
            </a:extLst>
          </p:cNvPr>
          <p:cNvSpPr txBox="1">
            <a:spLocks/>
          </p:cNvSpPr>
          <p:nvPr/>
        </p:nvSpPr>
        <p:spPr>
          <a:xfrm>
            <a:off x="468084" y="2586169"/>
            <a:ext cx="3529485" cy="461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247D"/>
                </a:solidFill>
              </a:rPr>
              <a:t>Contract Considerations</a:t>
            </a: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975947" y="3048000"/>
            <a:ext cx="5257800" cy="3433763"/>
          </a:xfrm>
        </p:spPr>
        <p:txBody>
          <a:bodyPr>
            <a:normAutofit fontScale="92500" lnSpcReduction="20000"/>
          </a:bodyPr>
          <a:lstStyle/>
          <a:p>
            <a:pPr marL="228600" lvl="0" indent="-228600">
              <a:lnSpc>
                <a:spcPct val="90000"/>
              </a:lnSpc>
              <a:spcBef>
                <a:spcPts val="1000"/>
              </a:spcBef>
              <a:buFont typeface="Arial" panose="020B0604020202020204" pitchFamily="34" charset="0"/>
              <a:buChar char="•"/>
            </a:pPr>
            <a:r>
              <a:rPr lang="en-US" sz="2800" dirty="0">
                <a:solidFill>
                  <a:srgbClr val="00247D"/>
                </a:solidFill>
              </a:rPr>
              <a:t>Monthly financial reporting should be included in the contract.</a:t>
            </a:r>
          </a:p>
          <a:p>
            <a:pPr marL="228600" lvl="0" indent="-228600">
              <a:lnSpc>
                <a:spcPct val="90000"/>
              </a:lnSpc>
              <a:spcBef>
                <a:spcPts val="1000"/>
              </a:spcBef>
              <a:buFont typeface="Arial" panose="020B0604020202020204" pitchFamily="34" charset="0"/>
              <a:buChar char="•"/>
            </a:pPr>
            <a:r>
              <a:rPr lang="en-US" dirty="0">
                <a:solidFill>
                  <a:srgbClr val="00247D"/>
                </a:solidFill>
              </a:rPr>
              <a:t>The contract should also include specific language stating that the contractor will not be paid if the work outlined in the contract is not completed</a:t>
            </a:r>
            <a:r>
              <a:rPr lang="en-US" sz="2800" dirty="0">
                <a:solidFill>
                  <a:srgbClr val="00247D"/>
                </a:solidFill>
              </a:rPr>
              <a:t>.</a:t>
            </a:r>
          </a:p>
          <a:p>
            <a:pPr marL="228600" indent="-228600">
              <a:lnSpc>
                <a:spcPct val="90000"/>
              </a:lnSpc>
              <a:spcBef>
                <a:spcPts val="1000"/>
              </a:spcBef>
              <a:buFont typeface="Arial" panose="020B0604020202020204" pitchFamily="34" charset="0"/>
              <a:buChar char="•"/>
            </a:pPr>
            <a:r>
              <a:rPr lang="en-US" sz="2800" dirty="0">
                <a:solidFill>
                  <a:srgbClr val="00247D"/>
                </a:solidFill>
              </a:rPr>
              <a:t>A sample contract for a third-party bookkeeper is available on the </a:t>
            </a:r>
            <a:r>
              <a:rPr lang="en-US" sz="2800" dirty="0">
                <a:solidFill>
                  <a:srgbClr val="00247D"/>
                </a:solidFill>
                <a:hlinkClick r:id="rId2"/>
              </a:rPr>
              <a:t>LGC website</a:t>
            </a:r>
            <a:r>
              <a:rPr lang="en-US" sz="2800" dirty="0">
                <a:solidFill>
                  <a:srgbClr val="00247D"/>
                </a:solidFill>
              </a:rPr>
              <a:t>.</a:t>
            </a: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159E92EB-B214-BAC2-7804-1B432D20AF0F}"/>
              </a:ext>
              <a:ext uri="{C183D7F6-B498-43B3-948B-1728B52AA6E4}">
                <adec:decorative xmlns:adec="http://schemas.microsoft.com/office/drawing/2017/decorative" val="1"/>
              </a:ext>
            </a:extLst>
          </p:cNvPr>
          <p:cNvCxnSpPr>
            <a:cxnSpLocks/>
          </p:cNvCxnSpPr>
          <p:nvPr/>
        </p:nvCxnSpPr>
        <p:spPr>
          <a:xfrm>
            <a:off x="636814" y="2429435"/>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Screenshot of a sample contract between the City of Dogwood and a third-party bookkeeper">
            <a:extLst>
              <a:ext uri="{FF2B5EF4-FFF2-40B4-BE49-F238E27FC236}">
                <a16:creationId xmlns:a16="http://schemas.microsoft.com/office/drawing/2014/main" id="{E14307BA-8BF9-822A-B540-15C3D3690F3F}"/>
              </a:ext>
            </a:extLst>
          </p:cNvPr>
          <p:cNvPicPr>
            <a:picLocks noChangeAspect="1"/>
          </p:cNvPicPr>
          <p:nvPr/>
        </p:nvPicPr>
        <p:blipFill rotWithShape="1">
          <a:blip r:embed="rId4"/>
          <a:srcRect l="35571" t="23095" r="35286" b="16721"/>
          <a:stretch/>
        </p:blipFill>
        <p:spPr>
          <a:xfrm>
            <a:off x="6874329" y="959281"/>
            <a:ext cx="4680857" cy="5254492"/>
          </a:xfrm>
          <a:prstGeom prst="rect">
            <a:avLst/>
          </a:prstGeom>
        </p:spPr>
      </p:pic>
      <p:sp>
        <p:nvSpPr>
          <p:cNvPr id="9" name="Slide Number Placeholder 8">
            <a:extLst>
              <a:ext uri="{FF2B5EF4-FFF2-40B4-BE49-F238E27FC236}">
                <a16:creationId xmlns:a16="http://schemas.microsoft.com/office/drawing/2014/main" id="{56F65B55-CC11-2949-D7B7-4321CE4C4784}"/>
              </a:ext>
            </a:extLst>
          </p:cNvPr>
          <p:cNvSpPr>
            <a:spLocks noGrp="1"/>
          </p:cNvSpPr>
          <p:nvPr>
            <p:ph type="sldNum" sz="quarter" idx="12"/>
          </p:nvPr>
        </p:nvSpPr>
        <p:spPr/>
        <p:txBody>
          <a:bodyPr/>
          <a:lstStyle/>
          <a:p>
            <a:fld id="{D0A0CA5A-5976-4C5C-8430-DE8EEFD09A73}" type="slidenum">
              <a:rPr lang="en-US" smtClean="0"/>
              <a:t>41</a:t>
            </a:fld>
            <a:endParaRPr lang="en-US"/>
          </a:p>
        </p:txBody>
      </p:sp>
    </p:spTree>
    <p:extLst>
      <p:ext uri="{BB962C8B-B14F-4D97-AF65-F5344CB8AC3E}">
        <p14:creationId xmlns:p14="http://schemas.microsoft.com/office/powerpoint/2010/main" val="2509978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382128"/>
            <a:ext cx="6831563" cy="635611"/>
          </a:xfrm>
        </p:spPr>
        <p:txBody>
          <a:bodyPr>
            <a:normAutofit fontScale="90000"/>
          </a:bodyPr>
          <a:lstStyle/>
          <a:p>
            <a:r>
              <a:rPr lang="en-US" sz="4400" dirty="0">
                <a:solidFill>
                  <a:srgbClr val="00247D"/>
                </a:solidFill>
                <a:latin typeface="Calibri Light" panose="020F0302020204030204"/>
                <a:ea typeface="+mj-ea"/>
                <a:cs typeface="+mj-cs"/>
              </a:rPr>
              <a:t>Monthly Financial Reports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589373" y="2534284"/>
            <a:ext cx="4531267" cy="1095769"/>
          </a:xfrm>
        </p:spPr>
        <p:txBody>
          <a:bodyPr>
            <a:normAutofit fontScale="92500" lnSpcReduction="10000"/>
          </a:bodyPr>
          <a:lstStyle/>
          <a:p>
            <a:pPr marL="0" lvl="0" indent="0">
              <a:lnSpc>
                <a:spcPct val="90000"/>
              </a:lnSpc>
              <a:spcBef>
                <a:spcPts val="1000"/>
              </a:spcBef>
              <a:buNone/>
            </a:pPr>
            <a:r>
              <a:rPr lang="en-US" sz="2800" b="1" dirty="0">
                <a:solidFill>
                  <a:srgbClr val="00247D"/>
                </a:solidFill>
              </a:rPr>
              <a:t>Governing boards should expect and require monthly financial reports</a:t>
            </a:r>
            <a:r>
              <a:rPr lang="en-US" b="1" dirty="0">
                <a:solidFill>
                  <a:srgbClr val="00247D"/>
                </a:solidFill>
              </a:rPr>
              <a:t>.</a:t>
            </a:r>
            <a:endParaRPr lang="en-US" sz="2200" b="1"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159E92EB-B214-BAC2-7804-1B432D20AF0F}"/>
              </a:ext>
              <a:ext uri="{C183D7F6-B498-43B3-948B-1728B52AA6E4}">
                <adec:decorative xmlns:adec="http://schemas.microsoft.com/office/drawing/2017/decorative" val="1"/>
              </a:ext>
            </a:extLst>
          </p:cNvPr>
          <p:cNvCxnSpPr>
            <a:cxnSpLocks/>
          </p:cNvCxnSpPr>
          <p:nvPr/>
        </p:nvCxnSpPr>
        <p:spPr>
          <a:xfrm>
            <a:off x="636814" y="2115671"/>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5EEB1F17-0E32-EAAE-C81E-0DB802657CC9}"/>
              </a:ext>
            </a:extLst>
          </p:cNvPr>
          <p:cNvSpPr txBox="1"/>
          <p:nvPr/>
        </p:nvSpPr>
        <p:spPr>
          <a:xfrm>
            <a:off x="7639558" y="1125903"/>
            <a:ext cx="3084576" cy="923330"/>
          </a:xfrm>
          <a:prstGeom prst="rect">
            <a:avLst/>
          </a:prstGeom>
          <a:solidFill>
            <a:schemeClr val="accent1"/>
          </a:solidFill>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dirty="0"/>
              <a:t>Budget-to-actual reports for significant funds, including the general fund and utility funds</a:t>
            </a:r>
          </a:p>
        </p:txBody>
      </p:sp>
      <p:sp>
        <p:nvSpPr>
          <p:cNvPr id="14" name="Arrow: Right 13">
            <a:extLst>
              <a:ext uri="{FF2B5EF4-FFF2-40B4-BE49-F238E27FC236}">
                <a16:creationId xmlns:a16="http://schemas.microsoft.com/office/drawing/2014/main" id="{E3A52E9A-A774-FAD8-BBC3-4C318CDC2223}"/>
              </a:ext>
              <a:ext uri="{C183D7F6-B498-43B3-948B-1728B52AA6E4}">
                <adec:decorative xmlns:adec="http://schemas.microsoft.com/office/drawing/2017/decorative" val="1"/>
              </a:ext>
            </a:extLst>
          </p:cNvPr>
          <p:cNvSpPr/>
          <p:nvPr/>
        </p:nvSpPr>
        <p:spPr>
          <a:xfrm rot="5400000">
            <a:off x="8766805" y="2071942"/>
            <a:ext cx="830083" cy="784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2697D3E-57D2-4268-2475-01F190179B99}"/>
              </a:ext>
            </a:extLst>
          </p:cNvPr>
          <p:cNvSpPr txBox="1"/>
          <p:nvPr/>
        </p:nvSpPr>
        <p:spPr>
          <a:xfrm>
            <a:off x="2499059" y="4143881"/>
            <a:ext cx="2435080" cy="369332"/>
          </a:xfrm>
          <a:prstGeom prst="rect">
            <a:avLst/>
          </a:prstGeom>
          <a:solidFill>
            <a:schemeClr val="accent1"/>
          </a:solidFill>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dirty="0"/>
              <a:t>Compared to prior year </a:t>
            </a:r>
          </a:p>
        </p:txBody>
      </p:sp>
      <p:sp>
        <p:nvSpPr>
          <p:cNvPr id="18" name="Arrow: Right 17">
            <a:extLst>
              <a:ext uri="{FF2B5EF4-FFF2-40B4-BE49-F238E27FC236}">
                <a16:creationId xmlns:a16="http://schemas.microsoft.com/office/drawing/2014/main" id="{FBC0635C-0CC3-85C9-200A-D83C50A7A147}"/>
              </a:ext>
              <a:ext uri="{C183D7F6-B498-43B3-948B-1728B52AA6E4}">
                <adec:decorative xmlns:adec="http://schemas.microsoft.com/office/drawing/2017/decorative" val="1"/>
              </a:ext>
            </a:extLst>
          </p:cNvPr>
          <p:cNvSpPr/>
          <p:nvPr/>
        </p:nvSpPr>
        <p:spPr>
          <a:xfrm>
            <a:off x="4936826" y="4256255"/>
            <a:ext cx="2738779" cy="1445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FB114F-8323-174C-5081-1E667FA0F30E}"/>
              </a:ext>
            </a:extLst>
          </p:cNvPr>
          <p:cNvSpPr txBox="1"/>
          <p:nvPr/>
        </p:nvSpPr>
        <p:spPr>
          <a:xfrm>
            <a:off x="2099410" y="5341539"/>
            <a:ext cx="2435080" cy="646331"/>
          </a:xfrm>
          <a:prstGeom prst="rect">
            <a:avLst/>
          </a:prstGeom>
          <a:solidFill>
            <a:schemeClr val="accent1"/>
          </a:solidFill>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dirty="0"/>
              <a:t>Broken down by function or department</a:t>
            </a:r>
          </a:p>
        </p:txBody>
      </p:sp>
      <p:sp>
        <p:nvSpPr>
          <p:cNvPr id="16" name="Arrow: Right 15">
            <a:extLst>
              <a:ext uri="{FF2B5EF4-FFF2-40B4-BE49-F238E27FC236}">
                <a16:creationId xmlns:a16="http://schemas.microsoft.com/office/drawing/2014/main" id="{31CFE6ED-3B5D-FA3A-A93D-23CD40AC5F71}"/>
              </a:ext>
              <a:ext uri="{C183D7F6-B498-43B3-948B-1728B52AA6E4}">
                <adec:decorative xmlns:adec="http://schemas.microsoft.com/office/drawing/2017/decorative" val="1"/>
              </a:ext>
            </a:extLst>
          </p:cNvPr>
          <p:cNvSpPr/>
          <p:nvPr/>
        </p:nvSpPr>
        <p:spPr>
          <a:xfrm>
            <a:off x="4534490" y="5528928"/>
            <a:ext cx="733195" cy="2526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1339D2E-7291-8E50-6B49-D80B02F82473}"/>
              </a:ext>
              <a:ext uri="{C183D7F6-B498-43B3-948B-1728B52AA6E4}">
                <adec:decorative xmlns:adec="http://schemas.microsoft.com/office/drawing/2017/decorative" val="1"/>
              </a:ext>
            </a:extLst>
          </p:cNvPr>
          <p:cNvCxnSpPr>
            <a:cxnSpLocks/>
          </p:cNvCxnSpPr>
          <p:nvPr/>
        </p:nvCxnSpPr>
        <p:spPr>
          <a:xfrm>
            <a:off x="459293" y="2570902"/>
            <a:ext cx="0" cy="858098"/>
          </a:xfrm>
          <a:prstGeom prst="line">
            <a:avLst/>
          </a:prstGeom>
          <a:ln/>
        </p:spPr>
        <p:style>
          <a:lnRef idx="1">
            <a:schemeClr val="accent2"/>
          </a:lnRef>
          <a:fillRef idx="0">
            <a:schemeClr val="accent2"/>
          </a:fillRef>
          <a:effectRef idx="0">
            <a:schemeClr val="accent2"/>
          </a:effectRef>
          <a:fontRef idx="minor">
            <a:schemeClr val="tx1"/>
          </a:fontRef>
        </p:style>
      </p:cxnSp>
      <p:pic>
        <p:nvPicPr>
          <p:cNvPr id="10" name="Picture 9" descr="Screenshot of an example financial report for the general fund of a unit of local government">
            <a:extLst>
              <a:ext uri="{FF2B5EF4-FFF2-40B4-BE49-F238E27FC236}">
                <a16:creationId xmlns:a16="http://schemas.microsoft.com/office/drawing/2014/main" id="{AB541C5D-92AC-C733-2E58-0A5C63A64F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46" r="48983" b="44948"/>
          <a:stretch/>
        </p:blipFill>
        <p:spPr>
          <a:xfrm>
            <a:off x="5106751" y="2876653"/>
            <a:ext cx="5932933" cy="3496088"/>
          </a:xfrm>
          <a:prstGeom prst="rect">
            <a:avLst/>
          </a:prstGeom>
        </p:spPr>
      </p:pic>
      <p:sp>
        <p:nvSpPr>
          <p:cNvPr id="9" name="Slide Number Placeholder 8">
            <a:extLst>
              <a:ext uri="{FF2B5EF4-FFF2-40B4-BE49-F238E27FC236}">
                <a16:creationId xmlns:a16="http://schemas.microsoft.com/office/drawing/2014/main" id="{AC0B2F9B-4FB6-9DC5-46B7-2CFAC04AF58F}"/>
              </a:ext>
            </a:extLst>
          </p:cNvPr>
          <p:cNvSpPr>
            <a:spLocks noGrp="1"/>
          </p:cNvSpPr>
          <p:nvPr>
            <p:ph type="sldNum" sz="quarter" idx="12"/>
          </p:nvPr>
        </p:nvSpPr>
        <p:spPr/>
        <p:txBody>
          <a:bodyPr/>
          <a:lstStyle/>
          <a:p>
            <a:fld id="{D0A0CA5A-5976-4C5C-8430-DE8EEFD09A73}" type="slidenum">
              <a:rPr lang="en-US" smtClean="0"/>
              <a:t>42</a:t>
            </a:fld>
            <a:endParaRPr lang="en-US"/>
          </a:p>
        </p:txBody>
      </p:sp>
    </p:spTree>
    <p:extLst>
      <p:ext uri="{BB962C8B-B14F-4D97-AF65-F5344CB8AC3E}">
        <p14:creationId xmlns:p14="http://schemas.microsoft.com/office/powerpoint/2010/main" val="1501893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382128"/>
            <a:ext cx="6831563" cy="635611"/>
          </a:xfrm>
        </p:spPr>
        <p:txBody>
          <a:bodyPr>
            <a:normAutofit fontScale="90000"/>
          </a:bodyPr>
          <a:lstStyle/>
          <a:p>
            <a:r>
              <a:rPr lang="en-US" sz="4400" dirty="0">
                <a:solidFill>
                  <a:srgbClr val="00247D"/>
                </a:solidFill>
                <a:latin typeface="Calibri Light" panose="020F0302020204030204"/>
                <a:ea typeface="+mj-ea"/>
                <a:cs typeface="+mj-cs"/>
              </a:rPr>
              <a:t>Monthly Financial Reports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36814" y="2479549"/>
            <a:ext cx="5660570" cy="3433763"/>
          </a:xfrm>
        </p:spPr>
        <p:txBody>
          <a:bodyPr>
            <a:normAutofit lnSpcReduction="10000"/>
          </a:bodyPr>
          <a:lstStyle/>
          <a:p>
            <a:pPr marL="228600" lvl="0" indent="-228600">
              <a:lnSpc>
                <a:spcPct val="90000"/>
              </a:lnSpc>
              <a:spcBef>
                <a:spcPts val="1000"/>
              </a:spcBef>
              <a:buFont typeface="Arial" panose="020B0604020202020204" pitchFamily="34" charset="0"/>
              <a:buChar char="•"/>
            </a:pPr>
            <a:r>
              <a:rPr lang="en-US" sz="2800" dirty="0">
                <a:solidFill>
                  <a:srgbClr val="00247D"/>
                </a:solidFill>
              </a:rPr>
              <a:t>Finance staff should explain any unusual transactions or amounts that are over/under performing against the budget.</a:t>
            </a:r>
          </a:p>
          <a:p>
            <a:r>
              <a:rPr lang="en-US" sz="2800" dirty="0">
                <a:solidFill>
                  <a:srgbClr val="00247D"/>
                </a:solidFill>
              </a:rPr>
              <a:t>Governing boards should always know the financial state of the </a:t>
            </a:r>
            <a:r>
              <a:rPr lang="en-US" dirty="0">
                <a:solidFill>
                  <a:srgbClr val="00247D"/>
                </a:solidFill>
              </a:rPr>
              <a:t>unit</a:t>
            </a:r>
            <a:r>
              <a:rPr lang="en-US" sz="2800" dirty="0">
                <a:solidFill>
                  <a:srgbClr val="00247D"/>
                </a:solidFill>
              </a:rPr>
              <a:t>.</a:t>
            </a:r>
          </a:p>
          <a:p>
            <a:pPr marL="228600" indent="-228600">
              <a:lnSpc>
                <a:spcPct val="90000"/>
              </a:lnSpc>
              <a:spcBef>
                <a:spcPts val="1000"/>
              </a:spcBef>
              <a:buFont typeface="Arial" panose="020B0604020202020204" pitchFamily="34" charset="0"/>
              <a:buChar char="•"/>
            </a:pPr>
            <a:r>
              <a:rPr lang="en-US" sz="2800" dirty="0">
                <a:solidFill>
                  <a:srgbClr val="00247D"/>
                </a:solidFill>
              </a:rPr>
              <a:t>Ask questions and follow up with the finance </a:t>
            </a:r>
            <a:r>
              <a:rPr lang="en-US" dirty="0">
                <a:solidFill>
                  <a:srgbClr val="00247D"/>
                </a:solidFill>
              </a:rPr>
              <a:t>o</a:t>
            </a:r>
            <a:r>
              <a:rPr lang="en-US" sz="2800" dirty="0">
                <a:solidFill>
                  <a:srgbClr val="00247D"/>
                </a:solidFill>
              </a:rPr>
              <a:t>fficer until you understand.  </a:t>
            </a:r>
            <a:endParaRPr lang="en-US" sz="2200" dirty="0">
              <a:solidFill>
                <a:srgbClr val="00247D"/>
              </a:solidFill>
            </a:endParaRPr>
          </a:p>
          <a:p>
            <a:pPr marL="914400" lvl="1" indent="-457200">
              <a:lnSpc>
                <a:spcPct val="90000"/>
              </a:lnSpc>
              <a:spcBef>
                <a:spcPts val="1000"/>
              </a:spcBef>
              <a:buFont typeface="+mj-lt"/>
              <a:buAutoNum type="arabicPeriod"/>
            </a:pP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159E92EB-B214-BAC2-7804-1B432D20AF0F}"/>
              </a:ext>
              <a:ext uri="{C183D7F6-B498-43B3-948B-1728B52AA6E4}">
                <adec:decorative xmlns:adec="http://schemas.microsoft.com/office/drawing/2017/decorative" val="1"/>
              </a:ext>
            </a:extLst>
          </p:cNvPr>
          <p:cNvCxnSpPr>
            <a:cxnSpLocks/>
          </p:cNvCxnSpPr>
          <p:nvPr/>
        </p:nvCxnSpPr>
        <p:spPr>
          <a:xfrm>
            <a:off x="636814" y="2115671"/>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26" name="Graphic 25" descr="Calculator outline">
            <a:extLst>
              <a:ext uri="{FF2B5EF4-FFF2-40B4-BE49-F238E27FC236}">
                <a16:creationId xmlns:a16="http://schemas.microsoft.com/office/drawing/2014/main" id="{DF20C5DE-E27F-38BB-5F85-B359BCF18D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269" y="2103948"/>
            <a:ext cx="1834659" cy="1834659"/>
          </a:xfrm>
          <a:prstGeom prst="rect">
            <a:avLst/>
          </a:prstGeom>
        </p:spPr>
      </p:pic>
      <p:sp>
        <p:nvSpPr>
          <p:cNvPr id="18" name="TextBox 17">
            <a:extLst>
              <a:ext uri="{FF2B5EF4-FFF2-40B4-BE49-F238E27FC236}">
                <a16:creationId xmlns:a16="http://schemas.microsoft.com/office/drawing/2014/main" id="{5BAE60B3-3458-F4E8-BE37-374C85461BCE}"/>
              </a:ext>
            </a:extLst>
          </p:cNvPr>
          <p:cNvSpPr txBox="1"/>
          <p:nvPr/>
        </p:nvSpPr>
        <p:spPr>
          <a:xfrm>
            <a:off x="7463936" y="3915758"/>
            <a:ext cx="3790218" cy="1255728"/>
          </a:xfrm>
          <a:prstGeom prst="rect">
            <a:avLst/>
          </a:prstGeom>
          <a:noFill/>
        </p:spPr>
        <p:txBody>
          <a:bodyPr wrap="square">
            <a:spAutoFit/>
          </a:bodyPr>
          <a:lstStyle/>
          <a:p>
            <a:pPr lvl="0">
              <a:lnSpc>
                <a:spcPct val="90000"/>
              </a:lnSpc>
              <a:spcBef>
                <a:spcPts val="1000"/>
              </a:spcBef>
            </a:pPr>
            <a:r>
              <a:rPr lang="en-US" sz="2800" b="1" dirty="0">
                <a:solidFill>
                  <a:srgbClr val="00247D"/>
                </a:solidFill>
              </a:rPr>
              <a:t>Download a financial summary template from the </a:t>
            </a:r>
            <a:r>
              <a:rPr lang="en-US" sz="2800" b="1" dirty="0">
                <a:solidFill>
                  <a:srgbClr val="00247D"/>
                </a:solidFill>
                <a:hlinkClick r:id="rId5"/>
              </a:rPr>
              <a:t>LGC website</a:t>
            </a:r>
            <a:r>
              <a:rPr lang="en-US" sz="2800" b="1" dirty="0">
                <a:solidFill>
                  <a:srgbClr val="00247D"/>
                </a:solidFill>
              </a:rPr>
              <a:t>.</a:t>
            </a:r>
          </a:p>
        </p:txBody>
      </p:sp>
      <p:sp>
        <p:nvSpPr>
          <p:cNvPr id="10" name="Slide Number Placeholder 9">
            <a:extLst>
              <a:ext uri="{FF2B5EF4-FFF2-40B4-BE49-F238E27FC236}">
                <a16:creationId xmlns:a16="http://schemas.microsoft.com/office/drawing/2014/main" id="{87DD9760-C7B8-D306-3B4E-2F85528E15E5}"/>
              </a:ext>
            </a:extLst>
          </p:cNvPr>
          <p:cNvSpPr>
            <a:spLocks noGrp="1"/>
          </p:cNvSpPr>
          <p:nvPr>
            <p:ph type="sldNum" sz="quarter" idx="12"/>
          </p:nvPr>
        </p:nvSpPr>
        <p:spPr/>
        <p:txBody>
          <a:bodyPr/>
          <a:lstStyle/>
          <a:p>
            <a:fld id="{D0A0CA5A-5976-4C5C-8430-DE8EEFD09A73}" type="slidenum">
              <a:rPr lang="en-US" smtClean="0"/>
              <a:t>43</a:t>
            </a:fld>
            <a:endParaRPr lang="en-US"/>
          </a:p>
        </p:txBody>
      </p:sp>
    </p:spTree>
    <p:extLst>
      <p:ext uri="{BB962C8B-B14F-4D97-AF65-F5344CB8AC3E}">
        <p14:creationId xmlns:p14="http://schemas.microsoft.com/office/powerpoint/2010/main" val="3850342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382128"/>
            <a:ext cx="6831563" cy="635611"/>
          </a:xfrm>
        </p:spPr>
        <p:txBody>
          <a:bodyPr>
            <a:normAutofit fontScale="90000"/>
          </a:bodyPr>
          <a:lstStyle/>
          <a:p>
            <a:r>
              <a:rPr lang="en-US" sz="4400" dirty="0">
                <a:solidFill>
                  <a:srgbClr val="00247D"/>
                </a:solidFill>
                <a:latin typeface="Calibri Light" panose="020F0302020204030204"/>
                <a:ea typeface="+mj-ea"/>
                <a:cs typeface="+mj-cs"/>
              </a:rPr>
              <a:t>Monthly Financial Reports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491272"/>
            <a:ext cx="5339862" cy="3433763"/>
          </a:xfrm>
        </p:spPr>
        <p:txBody>
          <a:bodyPr>
            <a:normAutofit fontScale="92500" lnSpcReduction="20000"/>
          </a:bodyPr>
          <a:lstStyle/>
          <a:p>
            <a:pPr marL="0" lvl="0" indent="0">
              <a:lnSpc>
                <a:spcPct val="90000"/>
              </a:lnSpc>
              <a:spcBef>
                <a:spcPts val="1000"/>
              </a:spcBef>
              <a:buNone/>
            </a:pPr>
            <a:r>
              <a:rPr lang="en-US" dirty="0">
                <a:solidFill>
                  <a:srgbClr val="00247D"/>
                </a:solidFill>
              </a:rPr>
              <a:t>Timely, accurate financial reports allow governing boards to:</a:t>
            </a:r>
          </a:p>
          <a:p>
            <a:r>
              <a:rPr lang="en-US" dirty="0">
                <a:solidFill>
                  <a:srgbClr val="00247D"/>
                </a:solidFill>
              </a:rPr>
              <a:t>Monitor the financial state of the unit and identify potential problems.</a:t>
            </a:r>
          </a:p>
          <a:p>
            <a:r>
              <a:rPr lang="en-US" dirty="0">
                <a:solidFill>
                  <a:srgbClr val="00247D"/>
                </a:solidFill>
              </a:rPr>
              <a:t>Ensure adequate reserves are maintained to address emergency needs. </a:t>
            </a:r>
          </a:p>
          <a:p>
            <a:pPr>
              <a:lnSpc>
                <a:spcPct val="95000"/>
              </a:lnSpc>
            </a:pPr>
            <a:r>
              <a:rPr lang="en-US" dirty="0">
                <a:solidFill>
                  <a:srgbClr val="00247D"/>
                </a:solidFill>
              </a:rPr>
              <a:t>Tailor budget amendments and future budgets to better match the needs of the unit.</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159E92EB-B214-BAC2-7804-1B432D20AF0F}"/>
              </a:ext>
              <a:ext uri="{C183D7F6-B498-43B3-948B-1728B52AA6E4}">
                <adec:decorative xmlns:adec="http://schemas.microsoft.com/office/drawing/2017/decorative" val="1"/>
              </a:ext>
            </a:extLst>
          </p:cNvPr>
          <p:cNvCxnSpPr>
            <a:cxnSpLocks/>
          </p:cNvCxnSpPr>
          <p:nvPr/>
        </p:nvCxnSpPr>
        <p:spPr>
          <a:xfrm>
            <a:off x="636814" y="2115671"/>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Stock photo of a jar of coins labelled &quot;emergency&quot;">
            <a:extLst>
              <a:ext uri="{FF2B5EF4-FFF2-40B4-BE49-F238E27FC236}">
                <a16:creationId xmlns:a16="http://schemas.microsoft.com/office/drawing/2014/main" id="{8E69A1FF-00F6-F456-23C8-1C5F2FBA1821}"/>
              </a:ext>
            </a:extLst>
          </p:cNvPr>
          <p:cNvPicPr>
            <a:picLocks noChangeAspect="1"/>
          </p:cNvPicPr>
          <p:nvPr/>
        </p:nvPicPr>
        <p:blipFill>
          <a:blip r:embed="rId3"/>
          <a:stretch>
            <a:fillRect/>
          </a:stretch>
        </p:blipFill>
        <p:spPr>
          <a:xfrm>
            <a:off x="6722426" y="1382128"/>
            <a:ext cx="5063980" cy="4249772"/>
          </a:xfrm>
          <a:prstGeom prst="rect">
            <a:avLst/>
          </a:prstGeom>
        </p:spPr>
      </p:pic>
      <p:sp>
        <p:nvSpPr>
          <p:cNvPr id="9" name="Slide Number Placeholder 8">
            <a:extLst>
              <a:ext uri="{FF2B5EF4-FFF2-40B4-BE49-F238E27FC236}">
                <a16:creationId xmlns:a16="http://schemas.microsoft.com/office/drawing/2014/main" id="{ED7B5B91-1020-6B61-2BFC-36E92A3A1354}"/>
              </a:ext>
            </a:extLst>
          </p:cNvPr>
          <p:cNvSpPr>
            <a:spLocks noGrp="1"/>
          </p:cNvSpPr>
          <p:nvPr>
            <p:ph type="sldNum" sz="quarter" idx="12"/>
          </p:nvPr>
        </p:nvSpPr>
        <p:spPr/>
        <p:txBody>
          <a:bodyPr/>
          <a:lstStyle/>
          <a:p>
            <a:fld id="{D0A0CA5A-5976-4C5C-8430-DE8EEFD09A73}" type="slidenum">
              <a:rPr lang="en-US" smtClean="0"/>
              <a:t>44</a:t>
            </a:fld>
            <a:endParaRPr lang="en-US"/>
          </a:p>
        </p:txBody>
      </p:sp>
    </p:spTree>
    <p:extLst>
      <p:ext uri="{BB962C8B-B14F-4D97-AF65-F5344CB8AC3E}">
        <p14:creationId xmlns:p14="http://schemas.microsoft.com/office/powerpoint/2010/main" val="1684385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0705" y="2715270"/>
            <a:ext cx="5474677" cy="3591738"/>
          </a:xfrm>
        </p:spPr>
        <p:txBody>
          <a:bodyPr>
            <a:normAutofit/>
          </a:bodyPr>
          <a:lstStyle/>
          <a:p>
            <a:pPr>
              <a:lnSpc>
                <a:spcPct val="90000"/>
              </a:lnSpc>
              <a:spcBef>
                <a:spcPts val="1000"/>
              </a:spcBef>
            </a:pPr>
            <a:r>
              <a:rPr lang="en-US" sz="2800" dirty="0">
                <a:solidFill>
                  <a:srgbClr val="00247D"/>
                </a:solidFill>
                <a:hlinkClick r:id="rId2">
                  <a:extLst>
                    <a:ext uri="{A12FA001-AC4F-418D-AE19-62706E023703}">
                      <ahyp:hlinkClr xmlns:ahyp="http://schemas.microsoft.com/office/drawing/2018/hyperlinkcolor" val="tx"/>
                    </a:ext>
                  </a:extLst>
                </a:hlinkClick>
              </a:rPr>
              <a:t>North Carolina Government Finance Officers Association</a:t>
            </a:r>
            <a:endParaRPr lang="en-US" sz="2800" dirty="0">
              <a:solidFill>
                <a:srgbClr val="00247D"/>
              </a:solidFill>
            </a:endParaRPr>
          </a:p>
          <a:p>
            <a:pPr lvl="1">
              <a:spcBef>
                <a:spcPts val="1000"/>
              </a:spcBef>
            </a:pPr>
            <a:r>
              <a:rPr lang="en-US" dirty="0">
                <a:solidFill>
                  <a:srgbClr val="00247D"/>
                </a:solidFill>
                <a:hlinkClick r:id="rId3">
                  <a:extLst>
                    <a:ext uri="{A12FA001-AC4F-418D-AE19-62706E023703}">
                      <ahyp:hlinkClr xmlns:ahyp="http://schemas.microsoft.com/office/drawing/2018/hyperlinkcolor" val="tx"/>
                    </a:ext>
                  </a:extLst>
                </a:hlinkClick>
              </a:rPr>
              <a:t>NC Finance Officers’ Certification Program</a:t>
            </a:r>
            <a:endParaRPr lang="en-US" dirty="0">
              <a:solidFill>
                <a:srgbClr val="00247D"/>
              </a:solidFill>
            </a:endParaRPr>
          </a:p>
          <a:p>
            <a:r>
              <a:rPr lang="en-US" dirty="0">
                <a:solidFill>
                  <a:srgbClr val="00247D"/>
                </a:solidFill>
                <a:hlinkClick r:id="rId4">
                  <a:extLst>
                    <a:ext uri="{A12FA001-AC4F-418D-AE19-62706E023703}">
                      <ahyp:hlinkClr xmlns:ahyp="http://schemas.microsoft.com/office/drawing/2018/hyperlinkcolor" val="tx"/>
                    </a:ext>
                  </a:extLst>
                </a:hlinkClick>
              </a:rPr>
              <a:t>Sample Financial Summary</a:t>
            </a:r>
            <a:endParaRPr lang="en-US" dirty="0">
              <a:solidFill>
                <a:srgbClr val="00247D"/>
              </a:solidFill>
            </a:endParaRPr>
          </a:p>
          <a:p>
            <a:pPr>
              <a:lnSpc>
                <a:spcPct val="95000"/>
              </a:lnSpc>
            </a:pPr>
            <a:r>
              <a:rPr lang="en-US" dirty="0">
                <a:solidFill>
                  <a:srgbClr val="00247D"/>
                </a:solidFill>
                <a:hlinkClick r:id="rId5">
                  <a:extLst>
                    <a:ext uri="{A12FA001-AC4F-418D-AE19-62706E023703}">
                      <ahyp:hlinkClr xmlns:ahyp="http://schemas.microsoft.com/office/drawing/2018/hyperlinkcolor" val="tx"/>
                    </a:ext>
                  </a:extLst>
                </a:hlinkClick>
              </a:rPr>
              <a:t>Sample Bookkeeper Contract</a:t>
            </a:r>
            <a:endParaRPr lang="en-US"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0" name="Content Placeholder 2">
            <a:extLst>
              <a:ext uri="{FF2B5EF4-FFF2-40B4-BE49-F238E27FC236}">
                <a16:creationId xmlns:a16="http://schemas.microsoft.com/office/drawing/2014/main" id="{DC2A78A4-01FC-ECEC-FD19-68D96563FB68}"/>
              </a:ext>
            </a:extLst>
          </p:cNvPr>
          <p:cNvSpPr txBox="1">
            <a:spLocks/>
          </p:cNvSpPr>
          <p:nvPr/>
        </p:nvSpPr>
        <p:spPr>
          <a:xfrm>
            <a:off x="6352613" y="2709321"/>
            <a:ext cx="5474677" cy="3591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247D"/>
                </a:solidFill>
                <a:hlinkClick r:id="rId7">
                  <a:extLst>
                    <a:ext uri="{A12FA001-AC4F-418D-AE19-62706E023703}">
                      <ahyp:hlinkClr xmlns:ahyp="http://schemas.microsoft.com/office/drawing/2018/hyperlinkcolor" val="tx"/>
                    </a:ext>
                  </a:extLst>
                </a:hlinkClick>
              </a:rPr>
              <a:t>SLGFD Memo on Revised Fidelity Bond Requirements</a:t>
            </a:r>
            <a:endParaRPr lang="en-US" sz="2600" dirty="0">
              <a:solidFill>
                <a:srgbClr val="00247D"/>
              </a:solidFill>
            </a:endParaRPr>
          </a:p>
          <a:p>
            <a:r>
              <a:rPr lang="en-US" dirty="0">
                <a:solidFill>
                  <a:srgbClr val="00247D"/>
                </a:solidFill>
                <a:hlinkClick r:id="rId8">
                  <a:extLst>
                    <a:ext uri="{A12FA001-AC4F-418D-AE19-62706E023703}">
                      <ahyp:hlinkClr xmlns:ahyp="http://schemas.microsoft.com/office/drawing/2018/hyperlinkcolor" val="tx"/>
                    </a:ext>
                  </a:extLst>
                </a:hlinkClick>
              </a:rPr>
              <a:t>UNC School of Government Local Finance Bulletin: Impending Changes to Bonding requirements for Finance Officers</a:t>
            </a:r>
            <a:endParaRPr lang="en-US"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45</a:t>
            </a:fld>
            <a:endParaRPr lang="en-US"/>
          </a:p>
        </p:txBody>
      </p:sp>
    </p:spTree>
    <p:extLst>
      <p:ext uri="{BB962C8B-B14F-4D97-AF65-F5344CB8AC3E}">
        <p14:creationId xmlns:p14="http://schemas.microsoft.com/office/powerpoint/2010/main" val="3694870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0705" y="2715270"/>
            <a:ext cx="5474677" cy="3591738"/>
          </a:xfrm>
        </p:spPr>
        <p:txBody>
          <a:bodyPr>
            <a:normAutofit fontScale="85000" lnSpcReduction="10000"/>
          </a:bodyPr>
          <a:lstStyle/>
          <a:p>
            <a:pPr>
              <a:lnSpc>
                <a:spcPct val="90000"/>
              </a:lnSpc>
              <a:spcBef>
                <a:spcPts val="1000"/>
              </a:spcBef>
            </a:pPr>
            <a:r>
              <a:rPr lang="en-US" sz="2800" dirty="0">
                <a:solidFill>
                  <a:srgbClr val="00247D"/>
                </a:solidFill>
                <a:hlinkClick r:id="rId2">
                  <a:extLst>
                    <a:ext uri="{A12FA001-AC4F-418D-AE19-62706E023703}">
                      <ahyp:hlinkClr xmlns:ahyp="http://schemas.microsoft.com/office/drawing/2018/hyperlinkcolor" val="tx"/>
                    </a:ext>
                  </a:extLst>
                </a:hlinkClick>
              </a:rPr>
              <a:t>UNC School of Government</a:t>
            </a:r>
            <a:endParaRPr lang="en-US" sz="2800" dirty="0">
              <a:solidFill>
                <a:srgbClr val="00247D"/>
              </a:solidFill>
            </a:endParaRPr>
          </a:p>
          <a:p>
            <a:pPr lvl="1">
              <a:spcBef>
                <a:spcPts val="1000"/>
              </a:spcBef>
            </a:pPr>
            <a:r>
              <a:rPr lang="en-US" sz="2600" dirty="0">
                <a:solidFill>
                  <a:srgbClr val="00247D"/>
                </a:solidFill>
                <a:hlinkClick r:id="rId3">
                  <a:extLst>
                    <a:ext uri="{A12FA001-AC4F-418D-AE19-62706E023703}">
                      <ahyp:hlinkClr xmlns:ahyp="http://schemas.microsoft.com/office/drawing/2018/hyperlinkcolor" val="tx"/>
                    </a:ext>
                  </a:extLst>
                </a:hlinkClick>
              </a:rPr>
              <a:t>NC Finance Connect</a:t>
            </a:r>
            <a:endParaRPr lang="en-US" sz="2600" dirty="0">
              <a:solidFill>
                <a:srgbClr val="00247D"/>
              </a:solidFill>
            </a:endParaRPr>
          </a:p>
          <a:p>
            <a:pPr lvl="1">
              <a:spcBef>
                <a:spcPts val="1000"/>
              </a:spcBef>
            </a:pPr>
            <a:r>
              <a:rPr lang="en-US" sz="2600" dirty="0">
                <a:solidFill>
                  <a:srgbClr val="00247D"/>
                </a:solidFill>
                <a:hlinkClick r:id="rId4">
                  <a:extLst>
                    <a:ext uri="{A12FA001-AC4F-418D-AE19-62706E023703}">
                      <ahyp:hlinkClr xmlns:ahyp="http://schemas.microsoft.com/office/drawing/2018/hyperlinkcolor" val="tx"/>
                    </a:ext>
                  </a:extLst>
                </a:hlinkClick>
              </a:rPr>
              <a:t>Finance Calendar of Duties</a:t>
            </a:r>
            <a:endParaRPr lang="en-US" sz="2600" dirty="0">
              <a:solidFill>
                <a:srgbClr val="00247D"/>
              </a:solidFill>
            </a:endParaRPr>
          </a:p>
          <a:p>
            <a:pPr lvl="1">
              <a:spcBef>
                <a:spcPts val="1000"/>
              </a:spcBef>
            </a:pPr>
            <a:r>
              <a:rPr lang="en-US" sz="2600" dirty="0">
                <a:solidFill>
                  <a:srgbClr val="00247D"/>
                </a:solidFill>
                <a:hlinkClick r:id="rId5">
                  <a:extLst>
                    <a:ext uri="{A12FA001-AC4F-418D-AE19-62706E023703}">
                      <ahyp:hlinkClr xmlns:ahyp="http://schemas.microsoft.com/office/drawing/2018/hyperlinkcolor" val="tx"/>
                    </a:ext>
                  </a:extLst>
                </a:hlinkClick>
              </a:rPr>
              <a:t>NC Local Government Finance 101</a:t>
            </a:r>
            <a:endParaRPr lang="en-US" sz="2600" dirty="0">
              <a:solidFill>
                <a:srgbClr val="00247D"/>
              </a:solidFill>
            </a:endParaRPr>
          </a:p>
          <a:p>
            <a:r>
              <a:rPr lang="en-US" dirty="0">
                <a:solidFill>
                  <a:srgbClr val="00247D"/>
                </a:solidFill>
                <a:hlinkClick r:id="rId6">
                  <a:extLst>
                    <a:ext uri="{A12FA001-AC4F-418D-AE19-62706E023703}">
                      <ahyp:hlinkClr xmlns:ahyp="http://schemas.microsoft.com/office/drawing/2018/hyperlinkcolor" val="tx"/>
                    </a:ext>
                  </a:extLst>
                </a:hlinkClick>
              </a:rPr>
              <a:t>NC League of Municipalities</a:t>
            </a:r>
            <a:endParaRPr lang="en-US" dirty="0">
              <a:solidFill>
                <a:srgbClr val="00247D"/>
              </a:solidFill>
            </a:endParaRPr>
          </a:p>
          <a:p>
            <a:pPr>
              <a:lnSpc>
                <a:spcPct val="95000"/>
              </a:lnSpc>
            </a:pPr>
            <a:r>
              <a:rPr lang="en-US" dirty="0">
                <a:solidFill>
                  <a:srgbClr val="00247D"/>
                </a:solidFill>
                <a:hlinkClick r:id="rId7">
                  <a:extLst>
                    <a:ext uri="{A12FA001-AC4F-418D-AE19-62706E023703}">
                      <ahyp:hlinkClr xmlns:ahyp="http://schemas.microsoft.com/office/drawing/2018/hyperlinkcolor" val="tx"/>
                    </a:ext>
                  </a:extLst>
                </a:hlinkClick>
              </a:rPr>
              <a:t>North Carolina Association of County Commissioners</a:t>
            </a:r>
            <a:endParaRPr lang="en-US" dirty="0">
              <a:solidFill>
                <a:srgbClr val="00247D"/>
              </a:solidFill>
            </a:endParaRPr>
          </a:p>
          <a:p>
            <a:pPr lvl="0">
              <a:lnSpc>
                <a:spcPct val="90000"/>
              </a:lnSpc>
              <a:spcBef>
                <a:spcPts val="1000"/>
              </a:spcBef>
            </a:pPr>
            <a:r>
              <a:rPr lang="en-US" sz="2800" dirty="0">
                <a:solidFill>
                  <a:srgbClr val="00247D"/>
                </a:solidFill>
                <a:hlinkClick r:id="rId8">
                  <a:extLst>
                    <a:ext uri="{A12FA001-AC4F-418D-AE19-62706E023703}">
                      <ahyp:hlinkClr xmlns:ahyp="http://schemas.microsoft.com/office/drawing/2018/hyperlinkcolor" val="tx"/>
                    </a:ext>
                  </a:extLst>
                </a:hlinkClick>
              </a:rPr>
              <a:t>Government Finance Officers Association - Best Practices &amp; Resources</a:t>
            </a: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3" name="Picture 12" descr="Graphic of a speech bubble reading, &quot;How can we help you?&quot;">
            <a:extLst>
              <a:ext uri="{FF2B5EF4-FFF2-40B4-BE49-F238E27FC236}">
                <a16:creationId xmlns:a16="http://schemas.microsoft.com/office/drawing/2014/main" id="{BA8EC3B2-7FF8-EDF4-6B9B-72DA384AE9E4}"/>
              </a:ext>
            </a:extLst>
          </p:cNvPr>
          <p:cNvPicPr>
            <a:picLocks noChangeAspect="1"/>
          </p:cNvPicPr>
          <p:nvPr/>
        </p:nvPicPr>
        <p:blipFill rotWithShape="1">
          <a:blip r:embed="rId10"/>
          <a:srcRect l="17392" r="14655"/>
          <a:stretch/>
        </p:blipFill>
        <p:spPr>
          <a:xfrm>
            <a:off x="7419327" y="1487084"/>
            <a:ext cx="3670704" cy="2671255"/>
          </a:xfrm>
          <a:prstGeom prst="rect">
            <a:avLst/>
          </a:prstGeom>
        </p:spPr>
      </p:pic>
      <p:sp>
        <p:nvSpPr>
          <p:cNvPr id="6" name="Content Placeholder 2">
            <a:extLst>
              <a:ext uri="{FF2B5EF4-FFF2-40B4-BE49-F238E27FC236}">
                <a16:creationId xmlns:a16="http://schemas.microsoft.com/office/drawing/2014/main" id="{8251ADCD-CF2E-0E67-7A0D-50D3A302AF54}"/>
              </a:ext>
            </a:extLst>
          </p:cNvPr>
          <p:cNvSpPr txBox="1">
            <a:spLocks/>
          </p:cNvSpPr>
          <p:nvPr/>
        </p:nvSpPr>
        <p:spPr>
          <a:xfrm>
            <a:off x="6717323" y="4590234"/>
            <a:ext cx="5474677" cy="18393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247D"/>
                </a:solidFill>
              </a:rPr>
              <a:t>Contact LGC Staff: </a:t>
            </a:r>
            <a:r>
              <a:rPr lang="en-US" dirty="0">
                <a:solidFill>
                  <a:srgbClr val="00247D"/>
                </a:solidFill>
              </a:rPr>
              <a:t>(919) 814-4300</a:t>
            </a:r>
          </a:p>
          <a:p>
            <a:r>
              <a:rPr lang="en-US" b="1" dirty="0">
                <a:solidFill>
                  <a:srgbClr val="00247D"/>
                </a:solidFill>
              </a:rPr>
              <a:t>Visit the </a:t>
            </a:r>
            <a:r>
              <a:rPr lang="en-US" b="1" dirty="0">
                <a:solidFill>
                  <a:srgbClr val="00247D"/>
                </a:solidFill>
                <a:hlinkClick r:id="rId11"/>
              </a:rPr>
              <a:t>LGC Website</a:t>
            </a:r>
            <a:endParaRPr lang="en-US" b="1" dirty="0">
              <a:solidFill>
                <a:srgbClr val="00247D"/>
              </a:solidFill>
            </a:endParaRPr>
          </a:p>
          <a:p>
            <a:r>
              <a:rPr lang="en-US" b="1" dirty="0">
                <a:solidFill>
                  <a:srgbClr val="00247D"/>
                </a:solidFill>
              </a:rPr>
              <a:t>Sign up for the </a:t>
            </a:r>
            <a:r>
              <a:rPr lang="en-US" b="1" dirty="0">
                <a:solidFill>
                  <a:srgbClr val="00247D"/>
                </a:solidFill>
                <a:hlinkClick r:id="rId12"/>
              </a:rPr>
              <a:t>LGC Staff Blog</a:t>
            </a:r>
            <a:endParaRPr lang="en-US" b="1" dirty="0">
              <a:solidFill>
                <a:srgbClr val="00247D"/>
              </a:solidFill>
            </a:endParaRPr>
          </a:p>
          <a:p>
            <a:r>
              <a:rPr lang="en-US" b="1" dirty="0">
                <a:solidFill>
                  <a:srgbClr val="00247D"/>
                </a:solidFill>
              </a:rPr>
              <a:t>Stay up to date with </a:t>
            </a:r>
            <a:r>
              <a:rPr lang="en-US" b="1" dirty="0">
                <a:solidFill>
                  <a:srgbClr val="00247D"/>
                </a:solidFill>
                <a:hlinkClick r:id="rId13"/>
              </a:rPr>
              <a:t>SLGFD Memos</a:t>
            </a:r>
            <a:endParaRPr lang="en-US" b="1"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46</a:t>
            </a:fld>
            <a:endParaRPr lang="en-US"/>
          </a:p>
        </p:txBody>
      </p:sp>
    </p:spTree>
    <p:extLst>
      <p:ext uri="{BB962C8B-B14F-4D97-AF65-F5344CB8AC3E}">
        <p14:creationId xmlns:p14="http://schemas.microsoft.com/office/powerpoint/2010/main" val="2572830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382128"/>
            <a:ext cx="6831563" cy="635611"/>
          </a:xfrm>
        </p:spPr>
        <p:txBody>
          <a:bodyPr>
            <a:normAutofit fontScale="90000"/>
          </a:bodyPr>
          <a:lstStyle/>
          <a:p>
            <a:r>
              <a:rPr lang="en-US" sz="4400" dirty="0">
                <a:solidFill>
                  <a:srgbClr val="00247D"/>
                </a:solidFill>
                <a:latin typeface="Calibri Light" panose="020F0302020204030204"/>
                <a:ea typeface="+mj-ea"/>
                <a:cs typeface="+mj-cs"/>
              </a:rPr>
              <a:t>Quiz: Module 3</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491272"/>
            <a:ext cx="5257800" cy="3433763"/>
          </a:xfrm>
        </p:spPr>
        <p:txBody>
          <a:bodyPr>
            <a:normAutofit lnSpcReduction="10000"/>
          </a:bodyPr>
          <a:lstStyle/>
          <a:p>
            <a:pPr marL="514350" indent="-514350">
              <a:lnSpc>
                <a:spcPct val="90000"/>
              </a:lnSpc>
              <a:spcBef>
                <a:spcPts val="1000"/>
              </a:spcBef>
              <a:buFont typeface="+mj-lt"/>
              <a:buAutoNum type="arabicPeriod"/>
            </a:pPr>
            <a:r>
              <a:rPr lang="en-US" sz="2800" dirty="0">
                <a:solidFill>
                  <a:srgbClr val="00247D"/>
                </a:solidFill>
              </a:rPr>
              <a:t>What is the least amount the LGBFCA requires the finance officer to be bonded for?</a:t>
            </a:r>
          </a:p>
          <a:p>
            <a:pPr marL="514350" indent="-514350">
              <a:lnSpc>
                <a:spcPct val="90000"/>
              </a:lnSpc>
              <a:spcBef>
                <a:spcPts val="1000"/>
              </a:spcBef>
              <a:buFont typeface="+mj-lt"/>
              <a:buAutoNum type="arabicPeriod"/>
            </a:pPr>
            <a:r>
              <a:rPr lang="en-US" sz="2800" dirty="0">
                <a:solidFill>
                  <a:srgbClr val="00247D"/>
                </a:solidFill>
              </a:rPr>
              <a:t>Who is responsible for preparing financial reports and supervising investments for the unit?</a:t>
            </a:r>
          </a:p>
          <a:p>
            <a:pPr marL="514350" indent="-514350">
              <a:lnSpc>
                <a:spcPct val="90000"/>
              </a:lnSpc>
              <a:spcBef>
                <a:spcPts val="1000"/>
              </a:spcBef>
              <a:buFont typeface="+mj-lt"/>
              <a:buAutoNum type="arabicPeriod"/>
            </a:pPr>
            <a:r>
              <a:rPr lang="en-US" sz="2800" dirty="0">
                <a:solidFill>
                  <a:srgbClr val="00247D"/>
                </a:solidFill>
              </a:rPr>
              <a:t>Who should always know the financial state of the unit?</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159E92EB-B214-BAC2-7804-1B432D20AF0F}"/>
              </a:ext>
              <a:ext uri="{C183D7F6-B498-43B3-948B-1728B52AA6E4}">
                <adec:decorative xmlns:adec="http://schemas.microsoft.com/office/drawing/2017/decorative" val="1"/>
              </a:ext>
            </a:extLst>
          </p:cNvPr>
          <p:cNvCxnSpPr>
            <a:cxnSpLocks/>
          </p:cNvCxnSpPr>
          <p:nvPr/>
        </p:nvCxnSpPr>
        <p:spPr>
          <a:xfrm>
            <a:off x="636814" y="2115671"/>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The word &quot;quiz&quot; spelled out in block capital letters on a starburst background">
            <a:extLst>
              <a:ext uri="{FF2B5EF4-FFF2-40B4-BE49-F238E27FC236}">
                <a16:creationId xmlns:a16="http://schemas.microsoft.com/office/drawing/2014/main" id="{D8A0F97D-8AE6-0E3C-420F-918A0D45A1B5}"/>
              </a:ext>
            </a:extLst>
          </p:cNvPr>
          <p:cNvPicPr>
            <a:picLocks noChangeAspect="1"/>
          </p:cNvPicPr>
          <p:nvPr/>
        </p:nvPicPr>
        <p:blipFill>
          <a:blip r:embed="rId3"/>
          <a:stretch>
            <a:fillRect/>
          </a:stretch>
        </p:blipFill>
        <p:spPr>
          <a:xfrm>
            <a:off x="7202696" y="2708110"/>
            <a:ext cx="3752744" cy="2289810"/>
          </a:xfrm>
          <a:prstGeom prst="rect">
            <a:avLst/>
          </a:prstGeom>
        </p:spPr>
      </p:pic>
      <p:sp>
        <p:nvSpPr>
          <p:cNvPr id="9" name="Slide Number Placeholder 8">
            <a:extLst>
              <a:ext uri="{FF2B5EF4-FFF2-40B4-BE49-F238E27FC236}">
                <a16:creationId xmlns:a16="http://schemas.microsoft.com/office/drawing/2014/main" id="{7819E3D1-4A59-E459-1E76-087CD59834E5}"/>
              </a:ext>
            </a:extLst>
          </p:cNvPr>
          <p:cNvSpPr>
            <a:spLocks noGrp="1"/>
          </p:cNvSpPr>
          <p:nvPr>
            <p:ph type="sldNum" sz="quarter" idx="12"/>
          </p:nvPr>
        </p:nvSpPr>
        <p:spPr/>
        <p:txBody>
          <a:bodyPr/>
          <a:lstStyle/>
          <a:p>
            <a:fld id="{D0A0CA5A-5976-4C5C-8430-DE8EEFD09A73}" type="slidenum">
              <a:rPr lang="en-US" smtClean="0"/>
              <a:t>47</a:t>
            </a:fld>
            <a:endParaRPr lang="en-US"/>
          </a:p>
        </p:txBody>
      </p:sp>
    </p:spTree>
    <p:extLst>
      <p:ext uri="{BB962C8B-B14F-4D97-AF65-F5344CB8AC3E}">
        <p14:creationId xmlns:p14="http://schemas.microsoft.com/office/powerpoint/2010/main" val="4131290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C9BFE2-7F27-AE62-3C77-8084D588B494}"/>
              </a:ext>
              <a:ext uri="{C183D7F6-B498-43B3-948B-1728B52AA6E4}">
                <adec:decorative xmlns:adec="http://schemas.microsoft.com/office/drawing/2017/decorative" val="1"/>
              </a:ext>
            </a:extLst>
          </p:cNvPr>
          <p:cNvSpPr/>
          <p:nvPr/>
        </p:nvSpPr>
        <p:spPr>
          <a:xfrm>
            <a:off x="-47273" y="2"/>
            <a:ext cx="12239273" cy="6857998"/>
          </a:xfrm>
          <a:prstGeom prst="rect">
            <a:avLst/>
          </a:prstGeom>
          <a:solidFill>
            <a:srgbClr val="002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613EEF3-F486-9DD5-5335-D21E2F321D41}"/>
              </a:ext>
              <a:ext uri="{C183D7F6-B498-43B3-948B-1728B52AA6E4}">
                <adec:decorative xmlns:adec="http://schemas.microsoft.com/office/drawing/2017/decorative" val="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 t="26731" r="32940" b="6536"/>
          <a:stretch/>
        </p:blipFill>
        <p:spPr>
          <a:xfrm>
            <a:off x="-47274" y="0"/>
            <a:ext cx="12239273" cy="6858000"/>
          </a:xfrm>
          <a:prstGeom prst="rect">
            <a:avLst/>
          </a:prstGeom>
        </p:spPr>
      </p:pic>
      <p:pic>
        <p:nvPicPr>
          <p:cNvPr id="6" name="Picture 5">
            <a:extLst>
              <a:ext uri="{FF2B5EF4-FFF2-40B4-BE49-F238E27FC236}">
                <a16:creationId xmlns:a16="http://schemas.microsoft.com/office/drawing/2014/main" id="{63042335-DF96-8F2A-AF87-745136E849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55" y="1595718"/>
            <a:ext cx="12984709" cy="2289637"/>
          </a:xfrm>
          <a:prstGeom prst="rect">
            <a:avLst/>
          </a:prstGeom>
        </p:spPr>
      </p:pic>
      <p:sp>
        <p:nvSpPr>
          <p:cNvPr id="2" name="Title 1">
            <a:extLst>
              <a:ext uri="{FF2B5EF4-FFF2-40B4-BE49-F238E27FC236}">
                <a16:creationId xmlns:a16="http://schemas.microsoft.com/office/drawing/2014/main" id="{F2468C50-A576-F258-56AC-48C96E8AEEA6}"/>
              </a:ext>
            </a:extLst>
          </p:cNvPr>
          <p:cNvSpPr txBox="1">
            <a:spLocks noGrp="1"/>
          </p:cNvSpPr>
          <p:nvPr>
            <p:ph type="title" idx="4294967295"/>
          </p:nvPr>
        </p:nvSpPr>
        <p:spPr>
          <a:xfrm>
            <a:off x="2011378" y="4012223"/>
            <a:ext cx="8121968"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mn-lt"/>
                <a:ea typeface="+mn-ea"/>
                <a:cs typeface="+mn-cs"/>
              </a:rPr>
              <a:t>Module 4:</a:t>
            </a:r>
            <a:br>
              <a:rPr kumimoji="0" lang="en-US" sz="5400" b="0" i="0" u="none" strike="noStrike" kern="1200" cap="none" spc="0" normalizeH="0" baseline="0" noProof="0" dirty="0">
                <a:ln>
                  <a:noFill/>
                </a:ln>
                <a:solidFill>
                  <a:schemeClr val="bg1"/>
                </a:solidFill>
                <a:effectLst/>
                <a:uLnTx/>
                <a:uFillTx/>
                <a:latin typeface="+mn-lt"/>
                <a:ea typeface="+mn-ea"/>
                <a:cs typeface="+mn-cs"/>
              </a:rPr>
            </a:br>
            <a:r>
              <a:rPr kumimoji="0" lang="en-US" sz="5400" b="0" i="0" u="none" strike="noStrike" kern="1200" cap="none" spc="0" normalizeH="0" baseline="0" noProof="0" dirty="0">
                <a:ln>
                  <a:noFill/>
                </a:ln>
                <a:solidFill>
                  <a:schemeClr val="bg1"/>
                </a:solidFill>
                <a:effectLst/>
                <a:uLnTx/>
                <a:uFillTx/>
                <a:latin typeface="+mn-lt"/>
                <a:ea typeface="+mn-ea"/>
                <a:cs typeface="+mn-cs"/>
              </a:rPr>
              <a:t>Preaudits &amp; Disbursements</a:t>
            </a:r>
          </a:p>
        </p:txBody>
      </p:sp>
      <p:sp>
        <p:nvSpPr>
          <p:cNvPr id="3" name="TextBox 2">
            <a:extLst>
              <a:ext uri="{FF2B5EF4-FFF2-40B4-BE49-F238E27FC236}">
                <a16:creationId xmlns:a16="http://schemas.microsoft.com/office/drawing/2014/main" id="{9E6C6EDD-997B-149E-75F0-135DE73AEBC9}"/>
              </a:ext>
            </a:extLst>
          </p:cNvPr>
          <p:cNvSpPr txBox="1"/>
          <p:nvPr/>
        </p:nvSpPr>
        <p:spPr>
          <a:xfrm>
            <a:off x="0" y="6384414"/>
            <a:ext cx="2354633" cy="400110"/>
          </a:xfrm>
          <a:prstGeom prst="rect">
            <a:avLst/>
          </a:prstGeom>
          <a:noFill/>
        </p:spPr>
        <p:txBody>
          <a:bodyPr wrap="square" rtlCol="0">
            <a:spAutoFit/>
          </a:bodyPr>
          <a:lstStyle/>
          <a:p>
            <a:pPr algn="ctr"/>
            <a:r>
              <a:rPr lang="en-US" sz="2000" dirty="0">
                <a:solidFill>
                  <a:schemeClr val="bg1"/>
                </a:solidFill>
              </a:rPr>
              <a:t>Revised March 2025</a:t>
            </a:r>
          </a:p>
        </p:txBody>
      </p:sp>
      <p:sp>
        <p:nvSpPr>
          <p:cNvPr id="4" name="Slide Number Placeholder 3">
            <a:extLst>
              <a:ext uri="{FF2B5EF4-FFF2-40B4-BE49-F238E27FC236}">
                <a16:creationId xmlns:a16="http://schemas.microsoft.com/office/drawing/2014/main" id="{7D31662F-8E35-49F2-4F9D-3470ECF147E9}"/>
              </a:ext>
            </a:extLst>
          </p:cNvPr>
          <p:cNvSpPr>
            <a:spLocks noGrp="1"/>
          </p:cNvSpPr>
          <p:nvPr>
            <p:ph type="sldNum" sz="quarter" idx="12"/>
          </p:nvPr>
        </p:nvSpPr>
        <p:spPr/>
        <p:txBody>
          <a:bodyPr/>
          <a:lstStyle/>
          <a:p>
            <a:fld id="{D0A0CA5A-5976-4C5C-8430-DE8EEFD09A73}" type="slidenum">
              <a:rPr lang="en-US" smtClean="0"/>
              <a:t>48</a:t>
            </a:fld>
            <a:endParaRPr lang="en-US"/>
          </a:p>
        </p:txBody>
      </p:sp>
    </p:spTree>
    <p:extLst>
      <p:ext uri="{BB962C8B-B14F-4D97-AF65-F5344CB8AC3E}">
        <p14:creationId xmlns:p14="http://schemas.microsoft.com/office/powerpoint/2010/main" val="2917462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What is a Preaudit?</a:t>
            </a:r>
            <a:endParaRPr lang="en-US" sz="1800" dirty="0">
              <a:solidFill>
                <a:srgbClr val="00247D"/>
              </a:solidFill>
            </a:endParaRPr>
          </a:p>
        </p:txBody>
      </p:sp>
      <p:sp>
        <p:nvSpPr>
          <p:cNvPr id="11" name="Content Placeholder 2">
            <a:extLst>
              <a:ext uri="{FF2B5EF4-FFF2-40B4-BE49-F238E27FC236}">
                <a16:creationId xmlns:a16="http://schemas.microsoft.com/office/drawing/2014/main" id="{284D4CBB-CD93-C35A-EFA5-1BAE911AAC03}"/>
              </a:ext>
            </a:extLst>
          </p:cNvPr>
          <p:cNvSpPr txBox="1">
            <a:spLocks/>
          </p:cNvSpPr>
          <p:nvPr/>
        </p:nvSpPr>
        <p:spPr>
          <a:xfrm>
            <a:off x="628186" y="2535094"/>
            <a:ext cx="3826727" cy="4295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00247D"/>
                </a:solidFill>
              </a:rPr>
              <a:t>Under North Carolina law:</a:t>
            </a:r>
            <a:endParaRPr lang="en-US" b="1"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1223846" y="3151160"/>
            <a:ext cx="9744307" cy="1818125"/>
          </a:xfrm>
        </p:spPr>
        <p:txBody>
          <a:bodyPr>
            <a:normAutofit/>
          </a:bodyPr>
          <a:lstStyle/>
          <a:p>
            <a:pPr marL="0" lvl="0" indent="0">
              <a:lnSpc>
                <a:spcPct val="90000"/>
              </a:lnSpc>
              <a:spcBef>
                <a:spcPts val="1000"/>
              </a:spcBef>
              <a:buNone/>
            </a:pPr>
            <a:r>
              <a:rPr lang="en-US" sz="2400" dirty="0">
                <a:solidFill>
                  <a:srgbClr val="00247D"/>
                </a:solidFill>
              </a:rPr>
              <a:t>“No obligation may be incurred in a program, function, or activity accounted for in a fund included in the budget ordinance </a:t>
            </a:r>
            <a:r>
              <a:rPr lang="en-US" sz="2400" b="1" dirty="0">
                <a:solidFill>
                  <a:srgbClr val="00247D"/>
                </a:solidFill>
              </a:rPr>
              <a:t>unless</a:t>
            </a:r>
            <a:r>
              <a:rPr lang="en-US" sz="2400" dirty="0">
                <a:solidFill>
                  <a:srgbClr val="00247D"/>
                </a:solidFill>
              </a:rPr>
              <a:t> the budget ordinance includes an appropriation authorizing the obligation </a:t>
            </a:r>
            <a:r>
              <a:rPr lang="en-US" sz="2400" b="1" dirty="0">
                <a:solidFill>
                  <a:srgbClr val="00247D"/>
                </a:solidFill>
              </a:rPr>
              <a:t>and</a:t>
            </a:r>
            <a:r>
              <a:rPr lang="en-US" sz="2400" dirty="0">
                <a:solidFill>
                  <a:srgbClr val="00247D"/>
                </a:solidFill>
              </a:rPr>
              <a:t> an unencumbered balance remains in the appropriation sufficient to pay in the current fiscal year the sums obligated by the transaction for the current fiscal year.”</a:t>
            </a:r>
            <a:r>
              <a:rPr lang="en-US" sz="2400" baseline="30000" dirty="0">
                <a:solidFill>
                  <a:srgbClr val="00247D"/>
                </a:solidFill>
              </a:rPr>
              <a:t>[1]</a:t>
            </a:r>
            <a:endParaRPr lang="en-US" sz="2200" dirty="0">
              <a:solidFill>
                <a:srgbClr val="00247D"/>
              </a:solidFill>
            </a:endParaRPr>
          </a:p>
          <a:p>
            <a:endParaRPr lang="en-US"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3" name="Content Placeholder 2">
            <a:extLst>
              <a:ext uri="{FF2B5EF4-FFF2-40B4-BE49-F238E27FC236}">
                <a16:creationId xmlns:a16="http://schemas.microsoft.com/office/drawing/2014/main" id="{AB4A54C5-5880-1C9E-32C2-7F18ABF34D55}"/>
              </a:ext>
            </a:extLst>
          </p:cNvPr>
          <p:cNvSpPr txBox="1">
            <a:spLocks/>
          </p:cNvSpPr>
          <p:nvPr/>
        </p:nvSpPr>
        <p:spPr>
          <a:xfrm>
            <a:off x="628186" y="5175749"/>
            <a:ext cx="9619786" cy="1095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00247D"/>
                </a:solidFill>
              </a:rPr>
              <a:t>When a local government </a:t>
            </a:r>
            <a:r>
              <a:rPr lang="en-US" sz="2400" b="1" dirty="0">
                <a:solidFill>
                  <a:srgbClr val="00247D"/>
                </a:solidFill>
              </a:rPr>
              <a:t>preaudits</a:t>
            </a:r>
            <a:r>
              <a:rPr lang="en-US" sz="2400" dirty="0">
                <a:solidFill>
                  <a:srgbClr val="00247D"/>
                </a:solidFill>
              </a:rPr>
              <a:t> an obligation, it is simply ensuring that these requirements have been met.</a:t>
            </a:r>
            <a:endParaRPr lang="en-US" dirty="0">
              <a:solidFill>
                <a:srgbClr val="00247D"/>
              </a:solidFill>
            </a:endParaRPr>
          </a:p>
        </p:txBody>
      </p:sp>
      <p:sp>
        <p:nvSpPr>
          <p:cNvPr id="12" name="Footer Placeholder 14">
            <a:extLst>
              <a:ext uri="{FF2B5EF4-FFF2-40B4-BE49-F238E27FC236}">
                <a16:creationId xmlns:a16="http://schemas.microsoft.com/office/drawing/2014/main" id="{FC8CFD2E-4425-1C31-E917-1D8B9DB21A63}"/>
              </a:ext>
            </a:extLst>
          </p:cNvPr>
          <p:cNvSpPr>
            <a:spLocks noGrp="1"/>
          </p:cNvSpPr>
          <p:nvPr>
            <p:ph type="ftr" sz="quarter" idx="11"/>
          </p:nvPr>
        </p:nvSpPr>
        <p:spPr>
          <a:xfrm>
            <a:off x="83187" y="6307005"/>
            <a:ext cx="6465621" cy="365125"/>
          </a:xfrm>
        </p:spPr>
        <p:txBody>
          <a:bodyPr/>
          <a:lstStyle/>
          <a:p>
            <a:pPr algn="l"/>
            <a:r>
              <a:rPr lang="en-US" sz="1600" baseline="30000" dirty="0"/>
              <a:t>[1]</a:t>
            </a:r>
            <a:r>
              <a:rPr lang="en-US" sz="1600" dirty="0">
                <a:hlinkClick r:id="rId3"/>
              </a:rPr>
              <a:t>G.S. 159-28(a)</a:t>
            </a:r>
            <a:endParaRPr lang="en-US" sz="1600" dirty="0"/>
          </a:p>
        </p:txBody>
      </p:sp>
      <p:sp>
        <p:nvSpPr>
          <p:cNvPr id="10" name="Slide Number Placeholder 9">
            <a:extLst>
              <a:ext uri="{FF2B5EF4-FFF2-40B4-BE49-F238E27FC236}">
                <a16:creationId xmlns:a16="http://schemas.microsoft.com/office/drawing/2014/main" id="{D460A00D-4730-B322-7212-B98043EBB216}"/>
              </a:ext>
            </a:extLst>
          </p:cNvPr>
          <p:cNvSpPr>
            <a:spLocks noGrp="1"/>
          </p:cNvSpPr>
          <p:nvPr>
            <p:ph type="sldNum" sz="quarter" idx="12"/>
          </p:nvPr>
        </p:nvSpPr>
        <p:spPr/>
        <p:txBody>
          <a:bodyPr/>
          <a:lstStyle/>
          <a:p>
            <a:fld id="{D0A0CA5A-5976-4C5C-8430-DE8EEFD09A73}" type="slidenum">
              <a:rPr lang="en-US" smtClean="0"/>
              <a:t>49</a:t>
            </a:fld>
            <a:endParaRPr lang="en-US"/>
          </a:p>
        </p:txBody>
      </p:sp>
    </p:spTree>
    <p:extLst>
      <p:ext uri="{BB962C8B-B14F-4D97-AF65-F5344CB8AC3E}">
        <p14:creationId xmlns:p14="http://schemas.microsoft.com/office/powerpoint/2010/main" val="290272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fontScale="90000"/>
          </a:bodyPr>
          <a:lstStyle/>
          <a:p>
            <a:r>
              <a:rPr lang="en-US" sz="4400" dirty="0">
                <a:solidFill>
                  <a:srgbClr val="00247D"/>
                </a:solidFill>
                <a:latin typeface="Calibri Light" panose="020F0302020204030204"/>
                <a:ea typeface="+mj-ea"/>
                <a:cs typeface="+mj-cs"/>
              </a:rPr>
              <a:t>The Local Government Budget and Fiscal Control Act</a:t>
            </a:r>
            <a:endParaRPr lang="en-US" sz="3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64453" y="3060853"/>
            <a:ext cx="5747362" cy="3433763"/>
          </a:xfrm>
        </p:spPr>
        <p:txBody>
          <a:bodyPr>
            <a:normAutofit/>
          </a:bodyPr>
          <a:lstStyle/>
          <a:p>
            <a:pPr marL="228600" lvl="0" indent="-228600">
              <a:lnSpc>
                <a:spcPct val="90000"/>
              </a:lnSpc>
              <a:spcBef>
                <a:spcPts val="1000"/>
              </a:spcBef>
              <a:buFont typeface="Arial" panose="020B0604020202020204" pitchFamily="34" charset="0"/>
              <a:buChar char="•"/>
            </a:pPr>
            <a:r>
              <a:rPr lang="en-US" sz="2800" dirty="0">
                <a:solidFill>
                  <a:srgbClr val="00247D"/>
                </a:solidFill>
              </a:rPr>
              <a:t>Governing boards play a </a:t>
            </a:r>
            <a:r>
              <a:rPr lang="en-US" dirty="0">
                <a:solidFill>
                  <a:srgbClr val="00247D"/>
                </a:solidFill>
              </a:rPr>
              <a:t>crucial</a:t>
            </a:r>
            <a:r>
              <a:rPr lang="en-US" sz="2800" dirty="0">
                <a:solidFill>
                  <a:srgbClr val="00247D"/>
                </a:solidFill>
              </a:rPr>
              <a:t> role in overseeing a unit’s compliance with the LGBFCA.</a:t>
            </a:r>
          </a:p>
          <a:p>
            <a:pPr lvl="0"/>
            <a:r>
              <a:rPr lang="en-US" sz="2800" dirty="0">
                <a:solidFill>
                  <a:srgbClr val="00247D"/>
                </a:solidFill>
              </a:rPr>
              <a:t>Board members set expectations for employees to follow require</a:t>
            </a:r>
            <a:r>
              <a:rPr lang="en-US" dirty="0">
                <a:solidFill>
                  <a:srgbClr val="00247D"/>
                </a:solidFill>
              </a:rPr>
              <a:t>ments of the LGBFCA.</a:t>
            </a: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68044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1" name="Slide Number Placeholder 10">
            <a:extLst>
              <a:ext uri="{FF2B5EF4-FFF2-40B4-BE49-F238E27FC236}">
                <a16:creationId xmlns:a16="http://schemas.microsoft.com/office/drawing/2014/main" id="{AB2C666C-769E-7F39-A239-D5A720DA9329}"/>
              </a:ext>
            </a:extLst>
          </p:cNvPr>
          <p:cNvSpPr>
            <a:spLocks noGrp="1"/>
          </p:cNvSpPr>
          <p:nvPr>
            <p:ph type="sldNum" sz="quarter" idx="12"/>
          </p:nvPr>
        </p:nvSpPr>
        <p:spPr/>
        <p:txBody>
          <a:bodyPr/>
          <a:lstStyle/>
          <a:p>
            <a:fld id="{D0A0CA5A-5976-4C5C-8430-DE8EEFD09A73}" type="slidenum">
              <a:rPr lang="en-US" smtClean="0"/>
              <a:t>5</a:t>
            </a:fld>
            <a:endParaRPr lang="en-US"/>
          </a:p>
        </p:txBody>
      </p:sp>
      <p:pic>
        <p:nvPicPr>
          <p:cNvPr id="10" name="Graphic 9" descr="Clipboard Checked with solid fill">
            <a:extLst>
              <a:ext uri="{FF2B5EF4-FFF2-40B4-BE49-F238E27FC236}">
                <a16:creationId xmlns:a16="http://schemas.microsoft.com/office/drawing/2014/main" id="{DFCD834B-533D-E40D-9932-4279A0D326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9069" y="2281604"/>
            <a:ext cx="3470572" cy="3470572"/>
          </a:xfrm>
          <a:prstGeom prst="rect">
            <a:avLst/>
          </a:prstGeom>
        </p:spPr>
      </p:pic>
    </p:spTree>
    <p:extLst>
      <p:ext uri="{BB962C8B-B14F-4D97-AF65-F5344CB8AC3E}">
        <p14:creationId xmlns:p14="http://schemas.microsoft.com/office/powerpoint/2010/main" val="1262859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What is a Preaudit?</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94749" y="2700712"/>
            <a:ext cx="4379773" cy="3254038"/>
          </a:xfrm>
        </p:spPr>
        <p:txBody>
          <a:bodyPr>
            <a:normAutofit/>
          </a:bodyPr>
          <a:lstStyle/>
          <a:p>
            <a:pPr marL="0" lvl="0" indent="0">
              <a:lnSpc>
                <a:spcPct val="90000"/>
              </a:lnSpc>
              <a:spcBef>
                <a:spcPts val="1000"/>
              </a:spcBef>
              <a:buNone/>
            </a:pPr>
            <a:r>
              <a:rPr lang="en-US" sz="2400" dirty="0">
                <a:solidFill>
                  <a:srgbClr val="00247D"/>
                </a:solidFill>
              </a:rPr>
              <a:t>In essence, a </a:t>
            </a:r>
            <a:r>
              <a:rPr lang="en-US" sz="2400" b="1" dirty="0">
                <a:solidFill>
                  <a:srgbClr val="00247D"/>
                </a:solidFill>
              </a:rPr>
              <a:t>preaudit</a:t>
            </a:r>
            <a:r>
              <a:rPr lang="en-US" sz="2400" dirty="0">
                <a:solidFill>
                  <a:srgbClr val="00247D"/>
                </a:solidFill>
              </a:rPr>
              <a:t> is the act of ensuring that for every financial obligation a unit makes:</a:t>
            </a:r>
          </a:p>
          <a:p>
            <a:pPr marL="457200" lvl="0" indent="-457200">
              <a:lnSpc>
                <a:spcPct val="90000"/>
              </a:lnSpc>
              <a:spcBef>
                <a:spcPts val="1000"/>
              </a:spcBef>
              <a:buAutoNum type="arabicPeriod"/>
            </a:pPr>
            <a:r>
              <a:rPr lang="en-US" sz="2400" dirty="0">
                <a:solidFill>
                  <a:srgbClr val="00247D"/>
                </a:solidFill>
              </a:rPr>
              <a:t>Funds have been budgeted</a:t>
            </a:r>
          </a:p>
          <a:p>
            <a:pPr marL="457200" lvl="0" indent="-457200">
              <a:lnSpc>
                <a:spcPct val="90000"/>
              </a:lnSpc>
              <a:spcBef>
                <a:spcPts val="1000"/>
              </a:spcBef>
              <a:buAutoNum type="arabicPeriod"/>
            </a:pPr>
            <a:r>
              <a:rPr lang="en-US" sz="2400" dirty="0">
                <a:solidFill>
                  <a:srgbClr val="00247D"/>
                </a:solidFill>
              </a:rPr>
              <a:t>Funds are actually available</a:t>
            </a:r>
          </a:p>
          <a:p>
            <a:pPr marL="0" lvl="0" indent="0">
              <a:lnSpc>
                <a:spcPct val="90000"/>
              </a:lnSpc>
              <a:spcBef>
                <a:spcPts val="1000"/>
              </a:spcBef>
              <a:buNone/>
            </a:pPr>
            <a:endParaRPr lang="en-US" sz="1200" dirty="0">
              <a:solidFill>
                <a:srgbClr val="00247D"/>
              </a:solidFill>
            </a:endParaRPr>
          </a:p>
          <a:p>
            <a:pPr marL="0" indent="0">
              <a:buNone/>
            </a:pPr>
            <a:r>
              <a:rPr lang="en-US" sz="2400" dirty="0">
                <a:solidFill>
                  <a:srgbClr val="00247D"/>
                </a:solidFill>
              </a:rPr>
              <a:t>A  preaudit must be carried out </a:t>
            </a:r>
            <a:r>
              <a:rPr lang="en-US" sz="2400" b="1" dirty="0">
                <a:solidFill>
                  <a:srgbClr val="00247D"/>
                </a:solidFill>
              </a:rPr>
              <a:t>before</a:t>
            </a:r>
            <a:r>
              <a:rPr lang="en-US" sz="2400" dirty="0">
                <a:solidFill>
                  <a:srgbClr val="00247D"/>
                </a:solidFill>
              </a:rPr>
              <a:t> any obligation is incurred. </a:t>
            </a:r>
          </a:p>
          <a:p>
            <a:pPr marL="0" lvl="0" indent="0">
              <a:lnSpc>
                <a:spcPct val="90000"/>
              </a:lnSpc>
              <a:spcBef>
                <a:spcPts val="1000"/>
              </a:spcBef>
              <a:buNone/>
            </a:pPr>
            <a:endParaRPr lang="en-US" sz="2400" dirty="0">
              <a:solidFill>
                <a:srgbClr val="00247D"/>
              </a:solidFill>
            </a:endParaRPr>
          </a:p>
          <a:p>
            <a:pPr marL="0" lvl="0" indent="0">
              <a:lnSpc>
                <a:spcPct val="90000"/>
              </a:lnSpc>
              <a:spcBef>
                <a:spcPts val="1000"/>
              </a:spcBef>
              <a:buNone/>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3BDABC73-637B-1B7F-DBA0-8AB4319EEA9D}"/>
              </a:ext>
            </a:extLst>
          </p:cNvPr>
          <p:cNvSpPr txBox="1"/>
          <p:nvPr/>
        </p:nvSpPr>
        <p:spPr>
          <a:xfrm>
            <a:off x="6046338" y="2535095"/>
            <a:ext cx="5919221" cy="3805144"/>
          </a:xfrm>
          <a:prstGeom prst="rect">
            <a:avLst/>
          </a:prstGeom>
          <a:noFill/>
        </p:spPr>
        <p:txBody>
          <a:bodyPr wrap="square">
            <a:spAutoFit/>
          </a:bodyPr>
          <a:lstStyle/>
          <a:p>
            <a:pPr marL="342900" indent="-342900">
              <a:lnSpc>
                <a:spcPct val="90000"/>
              </a:lnSpc>
              <a:spcBef>
                <a:spcPts val="1000"/>
              </a:spcBef>
              <a:buFont typeface="Arial" panose="020B0604020202020204" pitchFamily="34" charset="0"/>
              <a:buChar char="•"/>
            </a:pPr>
            <a:r>
              <a:rPr lang="en-US" sz="2200" dirty="0">
                <a:solidFill>
                  <a:srgbClr val="00247D"/>
                </a:solidFill>
              </a:rPr>
              <a:t>The </a:t>
            </a:r>
            <a:r>
              <a:rPr lang="en-US" sz="2200" b="1" dirty="0">
                <a:solidFill>
                  <a:srgbClr val="00247D"/>
                </a:solidFill>
              </a:rPr>
              <a:t>finance officer </a:t>
            </a:r>
            <a:r>
              <a:rPr lang="en-US" sz="2200" dirty="0">
                <a:solidFill>
                  <a:srgbClr val="00247D"/>
                </a:solidFill>
              </a:rPr>
              <a:t>is responsible for establishing procedures to ensure that the preaudit requirement is consistently met.</a:t>
            </a:r>
            <a:r>
              <a:rPr lang="en-US" sz="2200" baseline="30000" dirty="0">
                <a:solidFill>
                  <a:srgbClr val="00247D"/>
                </a:solidFill>
              </a:rPr>
              <a:t>[2]</a:t>
            </a:r>
            <a:endParaRPr lang="en-US" sz="2200" dirty="0">
              <a:solidFill>
                <a:srgbClr val="00247D"/>
              </a:solidFill>
              <a:effectLst/>
              <a:ea typeface="Calibri" panose="020F0502020204030204" pitchFamily="34" charset="0"/>
              <a:cs typeface="Times New Roman" panose="02020603050405020304" pitchFamily="18" charset="0"/>
            </a:endParaRPr>
          </a:p>
          <a:p>
            <a:pPr marL="342900" indent="-342900">
              <a:lnSpc>
                <a:spcPct val="90000"/>
              </a:lnSpc>
              <a:spcBef>
                <a:spcPts val="1000"/>
              </a:spcBef>
              <a:buFont typeface="Arial" panose="020B0604020202020204" pitchFamily="34" charset="0"/>
              <a:buChar char="•"/>
            </a:pPr>
            <a:r>
              <a:rPr lang="en-US" sz="2200" dirty="0">
                <a:solidFill>
                  <a:srgbClr val="00247D"/>
                </a:solidFill>
                <a:effectLst/>
                <a:ea typeface="Calibri" panose="020F0502020204030204" pitchFamily="34" charset="0"/>
                <a:cs typeface="Times New Roman" panose="02020603050405020304" pitchFamily="18" charset="0"/>
              </a:rPr>
              <a:t>Specific language must be included on written agreements, such as contracts and purchase orders, certifying that the document has been preaudited as required by statute</a:t>
            </a:r>
            <a:r>
              <a:rPr lang="en-US" sz="2200" dirty="0">
                <a:solidFill>
                  <a:srgbClr val="00247D"/>
                </a:solidFill>
              </a:rPr>
              <a:t>.</a:t>
            </a:r>
            <a:r>
              <a:rPr lang="en-US" sz="2200" baseline="30000" dirty="0">
                <a:solidFill>
                  <a:srgbClr val="00247D"/>
                </a:solidFill>
              </a:rPr>
              <a:t>[3]</a:t>
            </a:r>
          </a:p>
          <a:p>
            <a:pPr marL="800100" lvl="1" indent="-342900">
              <a:lnSpc>
                <a:spcPct val="90000"/>
              </a:lnSpc>
              <a:spcBef>
                <a:spcPts val="1000"/>
              </a:spcBef>
              <a:buFont typeface="Arial" panose="020B0604020202020204" pitchFamily="34" charset="0"/>
              <a:buChar char="•"/>
            </a:pPr>
            <a:r>
              <a:rPr lang="en-US" dirty="0">
                <a:solidFill>
                  <a:srgbClr val="00247D"/>
                </a:solidFill>
              </a:rPr>
              <a:t>This certificate must be signed by the finance officer or a deputy finance officer approved by the governing board.</a:t>
            </a:r>
          </a:p>
          <a:p>
            <a:pPr marL="800100" lvl="1" indent="-342900">
              <a:lnSpc>
                <a:spcPct val="90000"/>
              </a:lnSpc>
              <a:spcBef>
                <a:spcPts val="600"/>
              </a:spcBef>
              <a:spcAft>
                <a:spcPts val="1000"/>
              </a:spcAft>
              <a:buFont typeface="Arial" panose="020B0604020202020204" pitchFamily="34" charset="0"/>
              <a:buChar char="•"/>
            </a:pPr>
            <a:r>
              <a:rPr lang="en-US" dirty="0">
                <a:solidFill>
                  <a:srgbClr val="00247D"/>
                </a:solidFill>
              </a:rPr>
              <a:t>An exemption to the certificate requirement is provided for certain electronic payments. See slide 8.</a:t>
            </a:r>
          </a:p>
        </p:txBody>
      </p:sp>
      <p:cxnSp>
        <p:nvCxnSpPr>
          <p:cNvPr id="14" name="Straight Connector 13">
            <a:extLst>
              <a:ext uri="{FF2B5EF4-FFF2-40B4-BE49-F238E27FC236}">
                <a16:creationId xmlns:a16="http://schemas.microsoft.com/office/drawing/2014/main" id="{73657952-8773-39D7-47B6-586D0CFE4953}"/>
              </a:ext>
              <a:ext uri="{C183D7F6-B498-43B3-948B-1728B52AA6E4}">
                <adec:decorative xmlns:adec="http://schemas.microsoft.com/office/drawing/2017/decorative" val="1"/>
              </a:ext>
            </a:extLst>
          </p:cNvPr>
          <p:cNvCxnSpPr>
            <a:cxnSpLocks/>
          </p:cNvCxnSpPr>
          <p:nvPr/>
        </p:nvCxnSpPr>
        <p:spPr>
          <a:xfrm>
            <a:off x="5915100" y="2954501"/>
            <a:ext cx="0" cy="2638034"/>
          </a:xfrm>
          <a:prstGeom prst="line">
            <a:avLst/>
          </a:prstGeom>
          <a:ln/>
        </p:spPr>
        <p:style>
          <a:lnRef idx="1">
            <a:schemeClr val="accent2"/>
          </a:lnRef>
          <a:fillRef idx="0">
            <a:schemeClr val="accent2"/>
          </a:fillRef>
          <a:effectRef idx="0">
            <a:schemeClr val="accent2"/>
          </a:effectRef>
          <a:fontRef idx="minor">
            <a:schemeClr val="tx1"/>
          </a:fontRef>
        </p:style>
      </p:cxnSp>
      <p:sp>
        <p:nvSpPr>
          <p:cNvPr id="12" name="Footer Placeholder 14">
            <a:extLst>
              <a:ext uri="{FF2B5EF4-FFF2-40B4-BE49-F238E27FC236}">
                <a16:creationId xmlns:a16="http://schemas.microsoft.com/office/drawing/2014/main" id="{FC8CFD2E-4425-1C31-E917-1D8B9DB21A63}"/>
              </a:ext>
            </a:extLst>
          </p:cNvPr>
          <p:cNvSpPr>
            <a:spLocks noGrp="1"/>
          </p:cNvSpPr>
          <p:nvPr>
            <p:ph type="ftr" sz="quarter" idx="11"/>
          </p:nvPr>
        </p:nvSpPr>
        <p:spPr>
          <a:xfrm>
            <a:off x="83187" y="6307005"/>
            <a:ext cx="6465621" cy="365125"/>
          </a:xfrm>
        </p:spPr>
        <p:txBody>
          <a:bodyPr/>
          <a:lstStyle/>
          <a:p>
            <a:pPr algn="l"/>
            <a:r>
              <a:rPr lang="en-US" sz="1600" baseline="30000" dirty="0"/>
              <a:t>[2]</a:t>
            </a:r>
            <a:r>
              <a:rPr lang="en-US" sz="1600" dirty="0">
                <a:hlinkClick r:id="rId3"/>
              </a:rPr>
              <a:t>G.S. 159-28(a2)</a:t>
            </a:r>
            <a:r>
              <a:rPr lang="en-US" sz="1600" dirty="0"/>
              <a:t>  </a:t>
            </a:r>
            <a:r>
              <a:rPr lang="en-US" sz="1600" baseline="30000" dirty="0"/>
              <a:t>[3]</a:t>
            </a:r>
            <a:r>
              <a:rPr lang="en-US" sz="1600" dirty="0">
                <a:hlinkClick r:id="rId3"/>
              </a:rPr>
              <a:t>G.S. 159-28(a1)</a:t>
            </a:r>
            <a:endParaRPr lang="en-US" sz="1600" dirty="0"/>
          </a:p>
        </p:txBody>
      </p:sp>
      <p:sp>
        <p:nvSpPr>
          <p:cNvPr id="10" name="Slide Number Placeholder 9">
            <a:extLst>
              <a:ext uri="{FF2B5EF4-FFF2-40B4-BE49-F238E27FC236}">
                <a16:creationId xmlns:a16="http://schemas.microsoft.com/office/drawing/2014/main" id="{D460A00D-4730-B322-7212-B98043EBB216}"/>
              </a:ext>
            </a:extLst>
          </p:cNvPr>
          <p:cNvSpPr>
            <a:spLocks noGrp="1"/>
          </p:cNvSpPr>
          <p:nvPr>
            <p:ph type="sldNum" sz="quarter" idx="12"/>
          </p:nvPr>
        </p:nvSpPr>
        <p:spPr/>
        <p:txBody>
          <a:bodyPr/>
          <a:lstStyle/>
          <a:p>
            <a:fld id="{D0A0CA5A-5976-4C5C-8430-DE8EEFD09A73}" type="slidenum">
              <a:rPr lang="en-US" smtClean="0"/>
              <a:t>50</a:t>
            </a:fld>
            <a:endParaRPr lang="en-US"/>
          </a:p>
        </p:txBody>
      </p:sp>
    </p:spTree>
    <p:extLst>
      <p:ext uri="{BB962C8B-B14F-4D97-AF65-F5344CB8AC3E}">
        <p14:creationId xmlns:p14="http://schemas.microsoft.com/office/powerpoint/2010/main" val="576225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Why Preaudit?</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438538" y="2736008"/>
            <a:ext cx="6107228" cy="3720548"/>
          </a:xfrm>
        </p:spPr>
        <p:txBody>
          <a:bodyPr>
            <a:normAutofit lnSpcReduction="10000"/>
          </a:bodyPr>
          <a:lstStyle/>
          <a:p>
            <a:pPr marL="0" indent="0">
              <a:buNone/>
            </a:pPr>
            <a:r>
              <a:rPr lang="en-US" sz="2800" b="1" dirty="0">
                <a:solidFill>
                  <a:srgbClr val="00247D"/>
                </a:solidFill>
              </a:rPr>
              <a:t>Preaudits are a core component of effective fiscal management:</a:t>
            </a:r>
          </a:p>
          <a:p>
            <a:r>
              <a:rPr lang="en-US" dirty="0">
                <a:solidFill>
                  <a:srgbClr val="00247D"/>
                </a:solidFill>
              </a:rPr>
              <a:t>The preaudit requirement ensures that no obligation is incurred without sufficient funds in the budget.</a:t>
            </a:r>
            <a:endParaRPr lang="en-US" sz="2800" dirty="0">
              <a:solidFill>
                <a:srgbClr val="00247D"/>
              </a:solidFill>
            </a:endParaRPr>
          </a:p>
          <a:p>
            <a:r>
              <a:rPr lang="en-US" sz="2800" dirty="0">
                <a:solidFill>
                  <a:srgbClr val="00247D"/>
                </a:solidFill>
              </a:rPr>
              <a:t>By not spending money it does not have, a unit stands a better chance of staying within its budget throughout the fiscal year.</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9" name="Picture 8" descr="Stock image of a scale displaying the word &quot;over-budget&quot;">
            <a:extLst>
              <a:ext uri="{FF2B5EF4-FFF2-40B4-BE49-F238E27FC236}">
                <a16:creationId xmlns:a16="http://schemas.microsoft.com/office/drawing/2014/main" id="{D98E7B9B-9B45-8C89-C496-5CB09BE4D934}"/>
              </a:ext>
            </a:extLst>
          </p:cNvPr>
          <p:cNvPicPr>
            <a:picLocks noChangeAspect="1"/>
          </p:cNvPicPr>
          <p:nvPr/>
        </p:nvPicPr>
        <p:blipFill>
          <a:blip r:embed="rId3"/>
          <a:stretch>
            <a:fillRect/>
          </a:stretch>
        </p:blipFill>
        <p:spPr>
          <a:xfrm>
            <a:off x="6842859" y="2605904"/>
            <a:ext cx="5053305" cy="2743223"/>
          </a:xfrm>
          <a:prstGeom prst="rect">
            <a:avLst/>
          </a:prstGeom>
        </p:spPr>
      </p:pic>
      <p:sp>
        <p:nvSpPr>
          <p:cNvPr id="10" name="Slide Number Placeholder 9">
            <a:extLst>
              <a:ext uri="{FF2B5EF4-FFF2-40B4-BE49-F238E27FC236}">
                <a16:creationId xmlns:a16="http://schemas.microsoft.com/office/drawing/2014/main" id="{10FA3F2D-6634-6963-0D4B-80B82A97AF99}"/>
              </a:ext>
            </a:extLst>
          </p:cNvPr>
          <p:cNvSpPr>
            <a:spLocks noGrp="1"/>
          </p:cNvSpPr>
          <p:nvPr>
            <p:ph type="sldNum" sz="quarter" idx="12"/>
          </p:nvPr>
        </p:nvSpPr>
        <p:spPr/>
        <p:txBody>
          <a:bodyPr/>
          <a:lstStyle/>
          <a:p>
            <a:fld id="{D0A0CA5A-5976-4C5C-8430-DE8EEFD09A73}" type="slidenum">
              <a:rPr lang="en-US" smtClean="0"/>
              <a:t>51</a:t>
            </a:fld>
            <a:endParaRPr lang="en-US"/>
          </a:p>
        </p:txBody>
      </p:sp>
    </p:spTree>
    <p:extLst>
      <p:ext uri="{BB962C8B-B14F-4D97-AF65-F5344CB8AC3E}">
        <p14:creationId xmlns:p14="http://schemas.microsoft.com/office/powerpoint/2010/main" val="1418769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Fund Availability</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238446" y="2692531"/>
            <a:ext cx="6463435" cy="3433763"/>
          </a:xfrm>
        </p:spPr>
        <p:txBody>
          <a:bodyPr>
            <a:normAutofit/>
          </a:bodyPr>
          <a:lstStyle/>
          <a:p>
            <a:pPr marL="0" lvl="0" indent="0">
              <a:lnSpc>
                <a:spcPct val="90000"/>
              </a:lnSpc>
              <a:spcBef>
                <a:spcPts val="1000"/>
              </a:spcBef>
              <a:spcAft>
                <a:spcPts val="1000"/>
              </a:spcAft>
              <a:buNone/>
            </a:pPr>
            <a:r>
              <a:rPr lang="en-US" sz="2400" dirty="0">
                <a:solidFill>
                  <a:srgbClr val="00247D"/>
                </a:solidFill>
              </a:rPr>
              <a:t>To fulfill the second component of the preaudit requirement, a unit must ensure that enough </a:t>
            </a:r>
            <a:r>
              <a:rPr lang="en-US" sz="2400" b="1" dirty="0">
                <a:solidFill>
                  <a:srgbClr val="00247D"/>
                </a:solidFill>
              </a:rPr>
              <a:t>unencumbered funds</a:t>
            </a:r>
            <a:r>
              <a:rPr lang="en-US" sz="2400" dirty="0">
                <a:solidFill>
                  <a:srgbClr val="00247D"/>
                </a:solidFill>
              </a:rPr>
              <a:t> are on hand to cover all costs associated with an obligation for the current fiscal year.  </a:t>
            </a:r>
          </a:p>
          <a:p>
            <a:pPr marL="0" lvl="0" indent="0">
              <a:lnSpc>
                <a:spcPct val="90000"/>
              </a:lnSpc>
              <a:spcBef>
                <a:spcPts val="1000"/>
              </a:spcBef>
              <a:buNone/>
            </a:pPr>
            <a:r>
              <a:rPr lang="en-US" sz="2400" b="1" dirty="0">
                <a:solidFill>
                  <a:srgbClr val="00247D"/>
                </a:solidFill>
              </a:rPr>
              <a:t>Unencumbered funds </a:t>
            </a:r>
            <a:r>
              <a:rPr lang="en-US" sz="2400" dirty="0">
                <a:solidFill>
                  <a:srgbClr val="00247D"/>
                </a:solidFill>
              </a:rPr>
              <a:t>are distinct from total funds in the budget, which may include money which has already been encumbered (set aside) for other purposes. </a:t>
            </a:r>
            <a:endParaRPr lang="en-US" sz="2400" b="1" dirty="0">
              <a:solidFill>
                <a:srgbClr val="00247D"/>
              </a:solidFill>
            </a:endParaRPr>
          </a:p>
          <a:p>
            <a:pPr marL="0" lvl="0" indent="0">
              <a:lnSpc>
                <a:spcPct val="90000"/>
              </a:lnSpc>
              <a:spcBef>
                <a:spcPts val="1000"/>
              </a:spcBef>
              <a:buNone/>
            </a:pPr>
            <a:endParaRPr lang="en-US" sz="2400" dirty="0">
              <a:solidFill>
                <a:srgbClr val="00247D"/>
              </a:solidFill>
            </a:endParaRPr>
          </a:p>
          <a:p>
            <a:pPr marL="0" lvl="0" indent="0">
              <a:lnSpc>
                <a:spcPct val="90000"/>
              </a:lnSpc>
              <a:spcBef>
                <a:spcPts val="1000"/>
              </a:spcBef>
              <a:buNone/>
            </a:pPr>
            <a:endParaRPr lang="en-US" sz="2200" dirty="0">
              <a:solidFill>
                <a:srgbClr val="00247D"/>
              </a:solidFill>
            </a:endParaRPr>
          </a:p>
          <a:p>
            <a:pPr marL="0" lvl="0" indent="0">
              <a:lnSpc>
                <a:spcPct val="90000"/>
              </a:lnSpc>
              <a:spcBef>
                <a:spcPts val="1000"/>
              </a:spcBef>
              <a:buNone/>
            </a:pPr>
            <a:endParaRPr lang="en-US" sz="2200" dirty="0">
              <a:solidFill>
                <a:srgbClr val="00247D"/>
              </a:solidFill>
            </a:endParaRPr>
          </a:p>
          <a:p>
            <a:pPr marL="0" lvl="0" indent="0">
              <a:lnSpc>
                <a:spcPct val="90000"/>
              </a:lnSpc>
              <a:spcBef>
                <a:spcPts val="1000"/>
              </a:spcBef>
              <a:buNone/>
            </a:pPr>
            <a:endParaRPr lang="en-US" sz="2200" dirty="0">
              <a:solidFill>
                <a:srgbClr val="00247D"/>
              </a:solidFill>
            </a:endParaRPr>
          </a:p>
          <a:p>
            <a:endParaRPr lang="en-US"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3" name="Content Placeholder 2">
            <a:extLst>
              <a:ext uri="{FF2B5EF4-FFF2-40B4-BE49-F238E27FC236}">
                <a16:creationId xmlns:a16="http://schemas.microsoft.com/office/drawing/2014/main" id="{622A51B5-9536-8DB7-82A0-937816AB25AF}"/>
              </a:ext>
            </a:extLst>
          </p:cNvPr>
          <p:cNvSpPr txBox="1">
            <a:spLocks/>
          </p:cNvSpPr>
          <p:nvPr/>
        </p:nvSpPr>
        <p:spPr>
          <a:xfrm>
            <a:off x="6979024" y="1923834"/>
            <a:ext cx="5212976" cy="42958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247D"/>
                </a:solidFill>
              </a:rPr>
              <a:t>For Example:</a:t>
            </a:r>
          </a:p>
          <a:p>
            <a:pPr marL="0" indent="0">
              <a:buFont typeface="Arial" panose="020B0604020202020204" pitchFamily="34" charset="0"/>
              <a:buNone/>
            </a:pPr>
            <a:r>
              <a:rPr lang="en-US" sz="2400" dirty="0">
                <a:solidFill>
                  <a:srgbClr val="00247D"/>
                </a:solidFill>
              </a:rPr>
              <a:t>The city of Dogwood wants to spend $10,000 on new office furniture for the finance department during the current fiscal year. </a:t>
            </a:r>
          </a:p>
          <a:p>
            <a:pPr marL="0" indent="0">
              <a:buFont typeface="Arial" panose="020B0604020202020204" pitchFamily="34" charset="0"/>
              <a:buNone/>
            </a:pPr>
            <a:r>
              <a:rPr lang="en-US" sz="2400" dirty="0">
                <a:solidFill>
                  <a:srgbClr val="00247D"/>
                </a:solidFill>
              </a:rPr>
              <a:t>Dogwood has $20,000 in the budget for furniture, but $15,000 has already been encumbered to purchase items for the city’s board room. </a:t>
            </a:r>
          </a:p>
          <a:p>
            <a:pPr marL="0" indent="0">
              <a:buFont typeface="Arial" panose="020B0604020202020204" pitchFamily="34" charset="0"/>
              <a:buNone/>
            </a:pPr>
            <a:r>
              <a:rPr lang="en-US" sz="2400" dirty="0">
                <a:solidFill>
                  <a:srgbClr val="00247D"/>
                </a:solidFill>
              </a:rPr>
              <a:t>That means just $5,000 are only unencumbered funds, so Dogwood cannot incur the $10,000 obligation for the finance office furniture.</a:t>
            </a:r>
            <a:endParaRPr lang="en-US" sz="2200" dirty="0">
              <a:solidFill>
                <a:srgbClr val="00247D"/>
              </a:solidFill>
            </a:endParaRPr>
          </a:p>
          <a:p>
            <a:pPr marL="0" indent="0">
              <a:buFont typeface="Arial" panose="020B0604020202020204" pitchFamily="34" charset="0"/>
              <a:buNone/>
            </a:pPr>
            <a:endParaRPr lang="en-US" sz="2200" dirty="0">
              <a:solidFill>
                <a:srgbClr val="00247D"/>
              </a:solidFill>
            </a:endParaRPr>
          </a:p>
          <a:p>
            <a:endParaRPr lang="en-US" dirty="0">
              <a:solidFill>
                <a:srgbClr val="00247D"/>
              </a:solidFill>
            </a:endParaRPr>
          </a:p>
        </p:txBody>
      </p:sp>
      <p:sp>
        <p:nvSpPr>
          <p:cNvPr id="10" name="Slide Number Placeholder 9">
            <a:extLst>
              <a:ext uri="{FF2B5EF4-FFF2-40B4-BE49-F238E27FC236}">
                <a16:creationId xmlns:a16="http://schemas.microsoft.com/office/drawing/2014/main" id="{D460A00D-4730-B322-7212-B98043EBB216}"/>
              </a:ext>
            </a:extLst>
          </p:cNvPr>
          <p:cNvSpPr>
            <a:spLocks noGrp="1"/>
          </p:cNvSpPr>
          <p:nvPr>
            <p:ph type="sldNum" sz="quarter" idx="12"/>
          </p:nvPr>
        </p:nvSpPr>
        <p:spPr/>
        <p:txBody>
          <a:bodyPr/>
          <a:lstStyle/>
          <a:p>
            <a:fld id="{D0A0CA5A-5976-4C5C-8430-DE8EEFD09A73}" type="slidenum">
              <a:rPr lang="en-US" smtClean="0"/>
              <a:t>52</a:t>
            </a:fld>
            <a:endParaRPr lang="en-US"/>
          </a:p>
        </p:txBody>
      </p:sp>
      <p:cxnSp>
        <p:nvCxnSpPr>
          <p:cNvPr id="14" name="Straight Connector 13">
            <a:extLst>
              <a:ext uri="{FF2B5EF4-FFF2-40B4-BE49-F238E27FC236}">
                <a16:creationId xmlns:a16="http://schemas.microsoft.com/office/drawing/2014/main" id="{99872496-0181-93DE-DFA2-B43F49838CDC}"/>
              </a:ext>
              <a:ext uri="{C183D7F6-B498-43B3-948B-1728B52AA6E4}">
                <adec:decorative xmlns:adec="http://schemas.microsoft.com/office/drawing/2017/decorative" val="1"/>
              </a:ext>
            </a:extLst>
          </p:cNvPr>
          <p:cNvCxnSpPr>
            <a:cxnSpLocks/>
          </p:cNvCxnSpPr>
          <p:nvPr/>
        </p:nvCxnSpPr>
        <p:spPr>
          <a:xfrm>
            <a:off x="6874103" y="2841939"/>
            <a:ext cx="0" cy="2638034"/>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83887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Failure to Preaudit</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636775"/>
            <a:ext cx="5907833" cy="3433763"/>
          </a:xfrm>
        </p:spPr>
        <p:txBody>
          <a:bodyPr>
            <a:normAutofit/>
          </a:bodyPr>
          <a:lstStyle/>
          <a:p>
            <a:pPr marL="228600" lvl="0" indent="-228600">
              <a:lnSpc>
                <a:spcPct val="90000"/>
              </a:lnSpc>
              <a:spcBef>
                <a:spcPts val="1000"/>
              </a:spcBef>
              <a:buFont typeface="Arial" panose="020B0604020202020204" pitchFamily="34" charset="0"/>
              <a:buChar char="•"/>
            </a:pPr>
            <a:r>
              <a:rPr lang="en-US" sz="2400" dirty="0">
                <a:solidFill>
                  <a:srgbClr val="00247D"/>
                </a:solidFill>
              </a:rPr>
              <a:t>If a unit fails to perform a preaudit for an obligation (contract, purchase order, etc.), that obligation is invalid and may not be enforced.</a:t>
            </a:r>
            <a:r>
              <a:rPr lang="en-US" sz="2400" baseline="30000" dirty="0">
                <a:solidFill>
                  <a:srgbClr val="00247D"/>
                </a:solidFill>
              </a:rPr>
              <a:t>[4]</a:t>
            </a:r>
          </a:p>
          <a:p>
            <a:pPr marL="228600" lvl="0" indent="-228600">
              <a:lnSpc>
                <a:spcPct val="90000"/>
              </a:lnSpc>
              <a:spcBef>
                <a:spcPts val="1000"/>
              </a:spcBef>
              <a:buFont typeface="Arial" panose="020B0604020202020204" pitchFamily="34" charset="0"/>
              <a:buChar char="•"/>
            </a:pPr>
            <a:r>
              <a:rPr lang="en-US" sz="2400" dirty="0">
                <a:solidFill>
                  <a:srgbClr val="00247D"/>
                </a:solidFill>
              </a:rPr>
              <a:t>The finance officer can be held personally liable for payments made against an invalid obligation.</a:t>
            </a:r>
            <a:r>
              <a:rPr lang="en-US" sz="2400" baseline="30000" dirty="0">
                <a:solidFill>
                  <a:srgbClr val="00247D"/>
                </a:solidFill>
              </a:rPr>
              <a:t>[5]</a:t>
            </a:r>
          </a:p>
          <a:p>
            <a:pPr marL="0" lvl="0" indent="0">
              <a:lnSpc>
                <a:spcPct val="90000"/>
              </a:lnSpc>
              <a:spcBef>
                <a:spcPts val="1000"/>
              </a:spcBef>
              <a:buNone/>
            </a:pPr>
            <a:endParaRPr lang="en-US" sz="20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3" name="Graphic 12" descr="Warning outline">
            <a:extLst>
              <a:ext uri="{FF2B5EF4-FFF2-40B4-BE49-F238E27FC236}">
                <a16:creationId xmlns:a16="http://schemas.microsoft.com/office/drawing/2014/main" id="{734DDD44-B95E-FE28-1519-46C861D5A4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11333" y="2128935"/>
            <a:ext cx="3144904" cy="3144904"/>
          </a:xfrm>
          <a:prstGeom prst="rect">
            <a:avLst/>
          </a:prstGeom>
        </p:spPr>
      </p:pic>
      <p:sp>
        <p:nvSpPr>
          <p:cNvPr id="11" name="Footer Placeholder 14">
            <a:extLst>
              <a:ext uri="{FF2B5EF4-FFF2-40B4-BE49-F238E27FC236}">
                <a16:creationId xmlns:a16="http://schemas.microsoft.com/office/drawing/2014/main" id="{62823184-2BED-945A-3300-48814305C8DD}"/>
              </a:ext>
            </a:extLst>
          </p:cNvPr>
          <p:cNvSpPr>
            <a:spLocks noGrp="1"/>
          </p:cNvSpPr>
          <p:nvPr>
            <p:ph type="ftr" sz="quarter" idx="11"/>
          </p:nvPr>
        </p:nvSpPr>
        <p:spPr>
          <a:xfrm>
            <a:off x="83187" y="6307005"/>
            <a:ext cx="6465621" cy="365125"/>
          </a:xfrm>
        </p:spPr>
        <p:txBody>
          <a:bodyPr/>
          <a:lstStyle/>
          <a:p>
            <a:pPr algn="l"/>
            <a:r>
              <a:rPr lang="en-US" sz="1600" baseline="30000" dirty="0"/>
              <a:t>[4]</a:t>
            </a:r>
            <a:r>
              <a:rPr lang="en-US" sz="1600" dirty="0">
                <a:hlinkClick r:id="rId5"/>
              </a:rPr>
              <a:t>G.S. 159-28(a2)</a:t>
            </a:r>
            <a:r>
              <a:rPr lang="en-US" sz="1600" dirty="0"/>
              <a:t> </a:t>
            </a:r>
            <a:r>
              <a:rPr lang="en-US" sz="1600" baseline="30000" dirty="0"/>
              <a:t>[5]</a:t>
            </a:r>
            <a:r>
              <a:rPr lang="en-US" sz="1600" dirty="0">
                <a:hlinkClick r:id="rId5"/>
              </a:rPr>
              <a:t>G.S. 159-28(e)</a:t>
            </a:r>
            <a:endParaRPr lang="en-US" sz="1600" dirty="0"/>
          </a:p>
        </p:txBody>
      </p:sp>
      <p:sp>
        <p:nvSpPr>
          <p:cNvPr id="9" name="Slide Number Placeholder 8">
            <a:extLst>
              <a:ext uri="{FF2B5EF4-FFF2-40B4-BE49-F238E27FC236}">
                <a16:creationId xmlns:a16="http://schemas.microsoft.com/office/drawing/2014/main" id="{841CC6CE-E418-3303-AE77-0EBB8C3F8F38}"/>
              </a:ext>
            </a:extLst>
          </p:cNvPr>
          <p:cNvSpPr>
            <a:spLocks noGrp="1"/>
          </p:cNvSpPr>
          <p:nvPr>
            <p:ph type="sldNum" sz="quarter" idx="12"/>
          </p:nvPr>
        </p:nvSpPr>
        <p:spPr/>
        <p:txBody>
          <a:bodyPr/>
          <a:lstStyle/>
          <a:p>
            <a:fld id="{D0A0CA5A-5976-4C5C-8430-DE8EEFD09A73}" type="slidenum">
              <a:rPr lang="en-US" smtClean="0"/>
              <a:t>53</a:t>
            </a:fld>
            <a:endParaRPr lang="en-US"/>
          </a:p>
        </p:txBody>
      </p:sp>
    </p:spTree>
    <p:extLst>
      <p:ext uri="{BB962C8B-B14F-4D97-AF65-F5344CB8AC3E}">
        <p14:creationId xmlns:p14="http://schemas.microsoft.com/office/powerpoint/2010/main" val="1134175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Disbursements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71662" y="2949614"/>
            <a:ext cx="5088669" cy="2747567"/>
          </a:xfrm>
        </p:spPr>
        <p:txBody>
          <a:bodyPr>
            <a:normAutofit/>
          </a:bodyPr>
          <a:lstStyle/>
          <a:p>
            <a:pPr marL="0" lvl="0" indent="0">
              <a:lnSpc>
                <a:spcPct val="90000"/>
              </a:lnSpc>
              <a:spcBef>
                <a:spcPts val="1000"/>
              </a:spcBef>
              <a:buNone/>
            </a:pPr>
            <a:r>
              <a:rPr lang="en-US" dirty="0">
                <a:solidFill>
                  <a:srgbClr val="00247D"/>
                </a:solidFill>
              </a:rPr>
              <a:t>“When a bill, invoice, or other claim against a local government or public authority is presented, the finance officer shall either approve or disapprove the necessary disbursement.”</a:t>
            </a:r>
            <a:r>
              <a:rPr lang="en-US" baseline="30000" dirty="0">
                <a:solidFill>
                  <a:srgbClr val="00247D"/>
                </a:solidFill>
              </a:rPr>
              <a:t>[6]</a:t>
            </a:r>
          </a:p>
          <a:p>
            <a:pPr marL="0" lvl="0" indent="0">
              <a:lnSpc>
                <a:spcPct val="90000"/>
              </a:lnSpc>
              <a:spcBef>
                <a:spcPts val="1000"/>
              </a:spcBef>
              <a:buNone/>
            </a:pPr>
            <a:endParaRPr lang="en-US" sz="20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2" name="TextBox 11">
            <a:extLst>
              <a:ext uri="{FF2B5EF4-FFF2-40B4-BE49-F238E27FC236}">
                <a16:creationId xmlns:a16="http://schemas.microsoft.com/office/drawing/2014/main" id="{E8E40580-636C-5B04-D635-46D0072F95B6}"/>
              </a:ext>
            </a:extLst>
          </p:cNvPr>
          <p:cNvSpPr txBox="1"/>
          <p:nvPr/>
        </p:nvSpPr>
        <p:spPr>
          <a:xfrm>
            <a:off x="6548808" y="2362091"/>
            <a:ext cx="5088673" cy="4005199"/>
          </a:xfrm>
          <a:prstGeom prst="rect">
            <a:avLst/>
          </a:prstGeom>
          <a:noFill/>
        </p:spPr>
        <p:txBody>
          <a:bodyPr wrap="square">
            <a:spAutoFit/>
          </a:bodyPr>
          <a:lstStyle/>
          <a:p>
            <a:pPr marL="228600" lvl="0" indent="-228600">
              <a:lnSpc>
                <a:spcPct val="90000"/>
              </a:lnSpc>
              <a:spcBef>
                <a:spcPts val="1000"/>
              </a:spcBef>
              <a:buFont typeface="Arial" panose="020B0604020202020204" pitchFamily="34" charset="0"/>
              <a:buChar char="•"/>
            </a:pPr>
            <a:r>
              <a:rPr lang="en-US" sz="2400" dirty="0">
                <a:solidFill>
                  <a:srgbClr val="00247D"/>
                </a:solidFill>
              </a:rPr>
              <a:t>Disbursements of local government funds are governed by separate but similar statutory requirements to those for preauditing obligations.</a:t>
            </a:r>
          </a:p>
          <a:p>
            <a:pPr marL="228600" indent="-228600">
              <a:lnSpc>
                <a:spcPct val="90000"/>
              </a:lnSpc>
              <a:spcBef>
                <a:spcPts val="1000"/>
              </a:spcBef>
              <a:buFont typeface="Arial" panose="020B0604020202020204" pitchFamily="34" charset="0"/>
              <a:buChar char="•"/>
            </a:pPr>
            <a:r>
              <a:rPr lang="en-US" sz="2400" dirty="0">
                <a:solidFill>
                  <a:srgbClr val="00247D"/>
                </a:solidFill>
              </a:rPr>
              <a:t>The </a:t>
            </a:r>
            <a:r>
              <a:rPr lang="en-US" sz="2400" b="1" dirty="0">
                <a:solidFill>
                  <a:srgbClr val="00247D"/>
                </a:solidFill>
              </a:rPr>
              <a:t>finance officer</a:t>
            </a:r>
            <a:r>
              <a:rPr lang="en-US" sz="2400" dirty="0">
                <a:solidFill>
                  <a:srgbClr val="00247D"/>
                </a:solidFill>
              </a:rPr>
              <a:t> determines whether there are sufficient funds in the budget and the bank.</a:t>
            </a:r>
          </a:p>
          <a:p>
            <a:pPr marL="228600" lvl="0" indent="-228600">
              <a:lnSpc>
                <a:spcPct val="90000"/>
              </a:lnSpc>
              <a:spcBef>
                <a:spcPts val="1000"/>
              </a:spcBef>
              <a:buFont typeface="Arial" panose="020B0604020202020204" pitchFamily="34" charset="0"/>
              <a:buChar char="•"/>
            </a:pPr>
            <a:r>
              <a:rPr lang="en-US" sz="2400" dirty="0">
                <a:solidFill>
                  <a:srgbClr val="00247D"/>
                </a:solidFill>
              </a:rPr>
              <a:t>With limited exceptions</a:t>
            </a:r>
            <a:r>
              <a:rPr lang="en-US" sz="2400" baseline="30000" dirty="0">
                <a:solidFill>
                  <a:srgbClr val="00247D"/>
                </a:solidFill>
              </a:rPr>
              <a:t>[7]</a:t>
            </a:r>
            <a:r>
              <a:rPr lang="en-US" sz="2400" dirty="0">
                <a:solidFill>
                  <a:srgbClr val="00247D"/>
                </a:solidFill>
              </a:rPr>
              <a:t>, checks and claims must include a signed certificate attesting that the payment has been approved.</a:t>
            </a:r>
            <a:r>
              <a:rPr lang="en-US" sz="2400" baseline="30000" dirty="0">
                <a:solidFill>
                  <a:srgbClr val="00247D"/>
                </a:solidFill>
              </a:rPr>
              <a:t>[8]</a:t>
            </a:r>
          </a:p>
        </p:txBody>
      </p:sp>
      <p:sp>
        <p:nvSpPr>
          <p:cNvPr id="11" name="Footer Placeholder 14">
            <a:extLst>
              <a:ext uri="{FF2B5EF4-FFF2-40B4-BE49-F238E27FC236}">
                <a16:creationId xmlns:a16="http://schemas.microsoft.com/office/drawing/2014/main" id="{62823184-2BED-945A-3300-48814305C8DD}"/>
              </a:ext>
            </a:extLst>
          </p:cNvPr>
          <p:cNvSpPr>
            <a:spLocks noGrp="1"/>
          </p:cNvSpPr>
          <p:nvPr>
            <p:ph type="ftr" sz="quarter" idx="11"/>
          </p:nvPr>
        </p:nvSpPr>
        <p:spPr>
          <a:xfrm>
            <a:off x="83187" y="6307005"/>
            <a:ext cx="6465621" cy="365125"/>
          </a:xfrm>
        </p:spPr>
        <p:txBody>
          <a:bodyPr/>
          <a:lstStyle/>
          <a:p>
            <a:pPr algn="l"/>
            <a:r>
              <a:rPr lang="en-US" sz="1600" baseline="30000" dirty="0"/>
              <a:t>[6]</a:t>
            </a:r>
            <a:r>
              <a:rPr lang="en-US" sz="1600" dirty="0">
                <a:hlinkClick r:id="rId3"/>
              </a:rPr>
              <a:t>G.S. 159-28(b)</a:t>
            </a:r>
            <a:r>
              <a:rPr lang="en-US" sz="1600" dirty="0"/>
              <a:t>  </a:t>
            </a:r>
            <a:r>
              <a:rPr lang="en-US" sz="1600" baseline="30000" dirty="0"/>
              <a:t>[7]</a:t>
            </a:r>
            <a:r>
              <a:rPr lang="en-US" sz="1600" dirty="0">
                <a:hlinkClick r:id="rId3"/>
              </a:rPr>
              <a:t>G.S. 159-28(f)</a:t>
            </a:r>
            <a:r>
              <a:rPr lang="en-US" sz="1600" dirty="0"/>
              <a:t>  </a:t>
            </a:r>
            <a:r>
              <a:rPr lang="en-US" sz="1600" baseline="30000" dirty="0"/>
              <a:t>[8]</a:t>
            </a:r>
            <a:r>
              <a:rPr lang="en-US" sz="1600" dirty="0">
                <a:hlinkClick r:id="rId3"/>
              </a:rPr>
              <a:t>G.S. 159-28(d1)</a:t>
            </a:r>
            <a:endParaRPr lang="en-US" sz="1600" dirty="0"/>
          </a:p>
        </p:txBody>
      </p:sp>
      <p:cxnSp>
        <p:nvCxnSpPr>
          <p:cNvPr id="14" name="Straight Connector 13">
            <a:extLst>
              <a:ext uri="{FF2B5EF4-FFF2-40B4-BE49-F238E27FC236}">
                <a16:creationId xmlns:a16="http://schemas.microsoft.com/office/drawing/2014/main" id="{8530E60F-176A-17D0-D347-7AF0B6A17E1D}"/>
              </a:ext>
              <a:ext uri="{C183D7F6-B498-43B3-948B-1728B52AA6E4}">
                <adec:decorative xmlns:adec="http://schemas.microsoft.com/office/drawing/2017/decorative" val="1"/>
              </a:ext>
            </a:extLst>
          </p:cNvPr>
          <p:cNvCxnSpPr>
            <a:cxnSpLocks/>
          </p:cNvCxnSpPr>
          <p:nvPr/>
        </p:nvCxnSpPr>
        <p:spPr>
          <a:xfrm>
            <a:off x="5765652" y="3027673"/>
            <a:ext cx="0" cy="2202249"/>
          </a:xfrm>
          <a:prstGeom prst="line">
            <a:avLst/>
          </a:prstGeom>
          <a:ln/>
        </p:spPr>
        <p:style>
          <a:lnRef idx="1">
            <a:schemeClr val="accent2"/>
          </a:lnRef>
          <a:fillRef idx="0">
            <a:schemeClr val="accent2"/>
          </a:fillRef>
          <a:effectRef idx="0">
            <a:schemeClr val="accent2"/>
          </a:effectRef>
          <a:fontRef idx="minor">
            <a:schemeClr val="tx1"/>
          </a:fontRef>
        </p:style>
      </p:cxnSp>
      <p:sp>
        <p:nvSpPr>
          <p:cNvPr id="9" name="Slide Number Placeholder 8">
            <a:extLst>
              <a:ext uri="{FF2B5EF4-FFF2-40B4-BE49-F238E27FC236}">
                <a16:creationId xmlns:a16="http://schemas.microsoft.com/office/drawing/2014/main" id="{841CC6CE-E418-3303-AE77-0EBB8C3F8F38}"/>
              </a:ext>
            </a:extLst>
          </p:cNvPr>
          <p:cNvSpPr>
            <a:spLocks noGrp="1"/>
          </p:cNvSpPr>
          <p:nvPr>
            <p:ph type="sldNum" sz="quarter" idx="12"/>
          </p:nvPr>
        </p:nvSpPr>
        <p:spPr/>
        <p:txBody>
          <a:bodyPr/>
          <a:lstStyle/>
          <a:p>
            <a:fld id="{D0A0CA5A-5976-4C5C-8430-DE8EEFD09A73}" type="slidenum">
              <a:rPr lang="en-US" smtClean="0"/>
              <a:t>54</a:t>
            </a:fld>
            <a:endParaRPr lang="en-US"/>
          </a:p>
        </p:txBody>
      </p:sp>
    </p:spTree>
    <p:extLst>
      <p:ext uri="{BB962C8B-B14F-4D97-AF65-F5344CB8AC3E}">
        <p14:creationId xmlns:p14="http://schemas.microsoft.com/office/powerpoint/2010/main" val="1697835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Automated Systems &amp; Electronic Payments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362080" y="2677936"/>
            <a:ext cx="5907833" cy="3433763"/>
          </a:xfrm>
        </p:spPr>
        <p:txBody>
          <a:bodyPr>
            <a:normAutofit lnSpcReduction="10000"/>
          </a:bodyPr>
          <a:lstStyle/>
          <a:p>
            <a:pPr marL="228600" lvl="0" indent="-228600">
              <a:lnSpc>
                <a:spcPct val="90000"/>
              </a:lnSpc>
              <a:spcBef>
                <a:spcPts val="1000"/>
              </a:spcBef>
              <a:buFont typeface="Arial" panose="020B0604020202020204" pitchFamily="34" charset="0"/>
              <a:buChar char="•"/>
            </a:pPr>
            <a:r>
              <a:rPr lang="en-US" sz="2400" dirty="0">
                <a:solidFill>
                  <a:srgbClr val="00247D"/>
                </a:solidFill>
              </a:rPr>
              <a:t>Units are allowed to use an </a:t>
            </a:r>
            <a:r>
              <a:rPr lang="en-US" sz="2400" b="1" dirty="0">
                <a:solidFill>
                  <a:srgbClr val="00247D"/>
                </a:solidFill>
              </a:rPr>
              <a:t>automated computer system</a:t>
            </a:r>
            <a:r>
              <a:rPr lang="en-US" sz="2400" dirty="0">
                <a:solidFill>
                  <a:srgbClr val="00247D"/>
                </a:solidFill>
              </a:rPr>
              <a:t> to fulfill the preaudit requirement, as long as the system meets certain technical requirements.</a:t>
            </a:r>
            <a:r>
              <a:rPr lang="en-US" sz="2400" baseline="30000" dirty="0">
                <a:solidFill>
                  <a:srgbClr val="00247D"/>
                </a:solidFill>
              </a:rPr>
              <a:t>[9]</a:t>
            </a:r>
          </a:p>
          <a:p>
            <a:pPr marL="228600" lvl="0" indent="-228600">
              <a:lnSpc>
                <a:spcPct val="90000"/>
              </a:lnSpc>
              <a:spcBef>
                <a:spcPts val="1000"/>
              </a:spcBef>
              <a:buFont typeface="Arial" panose="020B0604020202020204" pitchFamily="34" charset="0"/>
              <a:buChar char="•"/>
            </a:pPr>
            <a:r>
              <a:rPr lang="en-US" sz="2400" dirty="0">
                <a:solidFill>
                  <a:srgbClr val="00247D"/>
                </a:solidFill>
              </a:rPr>
              <a:t>If using such a system, the finance officer must file an annual certification with the LGC within 30 days of the start of the fiscal year. </a:t>
            </a:r>
          </a:p>
          <a:p>
            <a:pPr marL="228600" lvl="0" indent="-228600">
              <a:lnSpc>
                <a:spcPct val="90000"/>
              </a:lnSpc>
              <a:spcBef>
                <a:spcPts val="1000"/>
              </a:spcBef>
              <a:buFont typeface="Arial" panose="020B0604020202020204" pitchFamily="34" charset="0"/>
              <a:buChar char="•"/>
            </a:pPr>
            <a:r>
              <a:rPr lang="en-US" sz="2400" dirty="0">
                <a:solidFill>
                  <a:srgbClr val="00247D"/>
                </a:solidFill>
              </a:rPr>
              <a:t>The certification can be filed digitally on the </a:t>
            </a:r>
            <a:r>
              <a:rPr lang="en-US" sz="2400" dirty="0">
                <a:solidFill>
                  <a:srgbClr val="00247D"/>
                </a:solidFill>
                <a:hlinkClick r:id="rId2"/>
              </a:rPr>
              <a:t>LGC File Transfer Portal</a:t>
            </a:r>
            <a:r>
              <a:rPr lang="en-US" sz="2400" dirty="0">
                <a:solidFill>
                  <a:srgbClr val="00247D"/>
                </a:solidFill>
              </a:rPr>
              <a:t>.</a:t>
            </a:r>
            <a:endParaRPr lang="en-US" sz="20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cxnSp>
        <p:nvCxnSpPr>
          <p:cNvPr id="10" name="Straight Connector 9">
            <a:extLst>
              <a:ext uri="{FF2B5EF4-FFF2-40B4-BE49-F238E27FC236}">
                <a16:creationId xmlns:a16="http://schemas.microsoft.com/office/drawing/2014/main" id="{A840A00C-1351-629D-97BF-BA7E763A8333}"/>
              </a:ext>
              <a:ext uri="{C183D7F6-B498-43B3-948B-1728B52AA6E4}">
                <adec:decorative xmlns:adec="http://schemas.microsoft.com/office/drawing/2017/decorative" val="1"/>
              </a:ext>
            </a:extLst>
          </p:cNvPr>
          <p:cNvCxnSpPr>
            <a:cxnSpLocks/>
          </p:cNvCxnSpPr>
          <p:nvPr/>
        </p:nvCxnSpPr>
        <p:spPr>
          <a:xfrm flipH="1">
            <a:off x="6551850" y="2712369"/>
            <a:ext cx="20131" cy="3222057"/>
          </a:xfrm>
          <a:prstGeom prst="line">
            <a:avLst/>
          </a:prstGeom>
          <a:ln/>
        </p:spPr>
        <p:style>
          <a:lnRef idx="1">
            <a:schemeClr val="accent2"/>
          </a:lnRef>
          <a:fillRef idx="0">
            <a:schemeClr val="accent2"/>
          </a:fillRef>
          <a:effectRef idx="0">
            <a:schemeClr val="accent2"/>
          </a:effectRef>
          <a:fontRef idx="minor">
            <a:schemeClr val="tx1"/>
          </a:fontRef>
        </p:style>
      </p:cxnSp>
      <p:sp>
        <p:nvSpPr>
          <p:cNvPr id="12" name="Content Placeholder 2">
            <a:extLst>
              <a:ext uri="{FF2B5EF4-FFF2-40B4-BE49-F238E27FC236}">
                <a16:creationId xmlns:a16="http://schemas.microsoft.com/office/drawing/2014/main" id="{DA6B7E02-29EB-71F8-E15A-3E8AF5550B67}"/>
              </a:ext>
            </a:extLst>
          </p:cNvPr>
          <p:cNvSpPr txBox="1">
            <a:spLocks/>
          </p:cNvSpPr>
          <p:nvPr/>
        </p:nvSpPr>
        <p:spPr>
          <a:xfrm>
            <a:off x="6649170" y="2553768"/>
            <a:ext cx="5522699" cy="36820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247D"/>
                </a:solidFill>
              </a:rPr>
              <a:t>Under North Carolina Administrative Code, certain </a:t>
            </a:r>
            <a:r>
              <a:rPr lang="en-US" sz="2400" b="1" dirty="0">
                <a:solidFill>
                  <a:srgbClr val="00247D"/>
                </a:solidFill>
              </a:rPr>
              <a:t>electronic payments </a:t>
            </a:r>
            <a:r>
              <a:rPr lang="en-US" sz="2400" dirty="0">
                <a:solidFill>
                  <a:srgbClr val="00247D"/>
                </a:solidFill>
              </a:rPr>
              <a:t>can be made exempt from certificate requirements for preaudits and disbursements.</a:t>
            </a:r>
            <a:r>
              <a:rPr lang="en-US" sz="2400" baseline="30000" dirty="0">
                <a:solidFill>
                  <a:srgbClr val="00247D"/>
                </a:solidFill>
              </a:rPr>
              <a:t>[10][11] </a:t>
            </a:r>
          </a:p>
          <a:p>
            <a:r>
              <a:rPr lang="en-US" sz="2400" dirty="0">
                <a:solidFill>
                  <a:srgbClr val="00247D"/>
                </a:solidFill>
                <a:hlinkClick r:id="rId4"/>
              </a:rPr>
              <a:t>SLGFD Memo #2018-05</a:t>
            </a:r>
            <a:r>
              <a:rPr lang="en-US" sz="2400" dirty="0">
                <a:solidFill>
                  <a:srgbClr val="00247D"/>
                </a:solidFill>
              </a:rPr>
              <a:t> contains instructions related to this exemption.</a:t>
            </a:r>
          </a:p>
          <a:p>
            <a:r>
              <a:rPr lang="en-US" sz="2400" dirty="0">
                <a:solidFill>
                  <a:srgbClr val="00247D"/>
                </a:solidFill>
              </a:rPr>
              <a:t>Electronic payments </a:t>
            </a:r>
            <a:r>
              <a:rPr lang="en-US" sz="2400" b="1" dirty="0">
                <a:solidFill>
                  <a:srgbClr val="00247D"/>
                </a:solidFill>
              </a:rPr>
              <a:t>must still be preaudited</a:t>
            </a:r>
            <a:r>
              <a:rPr lang="en-US" sz="2400" dirty="0">
                <a:solidFill>
                  <a:srgbClr val="00247D"/>
                </a:solidFill>
              </a:rPr>
              <a:t>, even if a certificate is not required.</a:t>
            </a:r>
          </a:p>
          <a:p>
            <a:endParaRPr lang="en-US" sz="2000" dirty="0">
              <a:solidFill>
                <a:srgbClr val="00247D"/>
              </a:solidFill>
            </a:endParaRPr>
          </a:p>
        </p:txBody>
      </p:sp>
      <p:sp>
        <p:nvSpPr>
          <p:cNvPr id="11" name="Footer Placeholder 14">
            <a:extLst>
              <a:ext uri="{FF2B5EF4-FFF2-40B4-BE49-F238E27FC236}">
                <a16:creationId xmlns:a16="http://schemas.microsoft.com/office/drawing/2014/main" id="{62823184-2BED-945A-3300-48814305C8DD}"/>
              </a:ext>
            </a:extLst>
          </p:cNvPr>
          <p:cNvSpPr>
            <a:spLocks noGrp="1"/>
          </p:cNvSpPr>
          <p:nvPr>
            <p:ph type="ftr" sz="quarter" idx="11"/>
          </p:nvPr>
        </p:nvSpPr>
        <p:spPr>
          <a:xfrm>
            <a:off x="83187" y="6307005"/>
            <a:ext cx="6465621" cy="365125"/>
          </a:xfrm>
        </p:spPr>
        <p:txBody>
          <a:bodyPr/>
          <a:lstStyle/>
          <a:p>
            <a:pPr algn="l"/>
            <a:r>
              <a:rPr lang="en-US" sz="1600" baseline="30000" dirty="0"/>
              <a:t>[9]</a:t>
            </a:r>
            <a:r>
              <a:rPr lang="en-US" sz="1600" dirty="0">
                <a:hlinkClick r:id="rId5"/>
              </a:rPr>
              <a:t>G.S. 159-28(a3)</a:t>
            </a:r>
            <a:r>
              <a:rPr lang="en-US" sz="1600" dirty="0"/>
              <a:t>  </a:t>
            </a:r>
            <a:r>
              <a:rPr lang="en-US" sz="1600" baseline="30000" dirty="0"/>
              <a:t>[10]</a:t>
            </a:r>
            <a:r>
              <a:rPr lang="en-US" sz="1600" dirty="0">
                <a:hlinkClick r:id="rId6"/>
              </a:rPr>
              <a:t>20 NCAC 03 .0409</a:t>
            </a:r>
            <a:r>
              <a:rPr lang="en-US" sz="1600" dirty="0"/>
              <a:t>  </a:t>
            </a:r>
            <a:r>
              <a:rPr lang="en-US" sz="1600" baseline="30000" dirty="0"/>
              <a:t>[11]</a:t>
            </a:r>
            <a:r>
              <a:rPr lang="en-US" sz="1600" dirty="0">
                <a:hlinkClick r:id="rId7"/>
              </a:rPr>
              <a:t>20 NCAC 03 .0410</a:t>
            </a:r>
            <a:endParaRPr lang="en-US" sz="1600" dirty="0"/>
          </a:p>
        </p:txBody>
      </p:sp>
      <p:sp>
        <p:nvSpPr>
          <p:cNvPr id="9" name="Slide Number Placeholder 8">
            <a:extLst>
              <a:ext uri="{FF2B5EF4-FFF2-40B4-BE49-F238E27FC236}">
                <a16:creationId xmlns:a16="http://schemas.microsoft.com/office/drawing/2014/main" id="{841CC6CE-E418-3303-AE77-0EBB8C3F8F38}"/>
              </a:ext>
            </a:extLst>
          </p:cNvPr>
          <p:cNvSpPr>
            <a:spLocks noGrp="1"/>
          </p:cNvSpPr>
          <p:nvPr>
            <p:ph type="sldNum" sz="quarter" idx="12"/>
          </p:nvPr>
        </p:nvSpPr>
        <p:spPr/>
        <p:txBody>
          <a:bodyPr/>
          <a:lstStyle/>
          <a:p>
            <a:fld id="{D0A0CA5A-5976-4C5C-8430-DE8EEFD09A73}" type="slidenum">
              <a:rPr lang="en-US" smtClean="0"/>
              <a:t>55</a:t>
            </a:fld>
            <a:endParaRPr lang="en-US"/>
          </a:p>
        </p:txBody>
      </p:sp>
    </p:spTree>
    <p:extLst>
      <p:ext uri="{BB962C8B-B14F-4D97-AF65-F5344CB8AC3E}">
        <p14:creationId xmlns:p14="http://schemas.microsoft.com/office/powerpoint/2010/main" val="1854243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Setting Expectations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403412" y="2589058"/>
            <a:ext cx="6144322" cy="3767292"/>
          </a:xfrm>
        </p:spPr>
        <p:txBody>
          <a:bodyPr>
            <a:normAutofit fontScale="92500"/>
          </a:bodyPr>
          <a:lstStyle/>
          <a:p>
            <a:pPr>
              <a:spcAft>
                <a:spcPts val="600"/>
              </a:spcAft>
            </a:pPr>
            <a:r>
              <a:rPr lang="en-US" sz="2600" dirty="0">
                <a:solidFill>
                  <a:srgbClr val="00247D"/>
                </a:solidFill>
              </a:rPr>
              <a:t>When crafting policies/procedures and communicating with staff, governing boards should:</a:t>
            </a:r>
          </a:p>
          <a:p>
            <a:pPr lvl="1">
              <a:spcAft>
                <a:spcPts val="600"/>
              </a:spcAft>
            </a:pPr>
            <a:r>
              <a:rPr lang="en-US" dirty="0">
                <a:solidFill>
                  <a:srgbClr val="00247D"/>
                </a:solidFill>
              </a:rPr>
              <a:t>Set clear expectations that all preaudit and disbursement requirements will be followed.</a:t>
            </a:r>
          </a:p>
          <a:p>
            <a:pPr lvl="1">
              <a:spcAft>
                <a:spcPts val="600"/>
              </a:spcAft>
            </a:pPr>
            <a:r>
              <a:rPr lang="en-US" dirty="0">
                <a:solidFill>
                  <a:srgbClr val="00247D"/>
                </a:solidFill>
              </a:rPr>
              <a:t>Emphasize that these processes are required by law and carry penalties for noncompliance.</a:t>
            </a:r>
          </a:p>
          <a:p>
            <a:pPr lvl="1">
              <a:spcAft>
                <a:spcPts val="600"/>
              </a:spcAft>
            </a:pPr>
            <a:r>
              <a:rPr lang="en-US" dirty="0">
                <a:solidFill>
                  <a:srgbClr val="00247D"/>
                </a:solidFill>
              </a:rPr>
              <a:t>Support the finance officer when they must tell department heads that goods or services that are not budgeted cannot be purchased.  </a:t>
            </a: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Stock photo of a pen resting on a contract">
            <a:extLst>
              <a:ext uri="{FF2B5EF4-FFF2-40B4-BE49-F238E27FC236}">
                <a16:creationId xmlns:a16="http://schemas.microsoft.com/office/drawing/2014/main" id="{31FDA6B4-33B2-DE4D-A2C8-E73BF027F027}"/>
              </a:ext>
            </a:extLst>
          </p:cNvPr>
          <p:cNvPicPr>
            <a:picLocks noChangeAspect="1"/>
          </p:cNvPicPr>
          <p:nvPr/>
        </p:nvPicPr>
        <p:blipFill>
          <a:blip r:embed="rId3"/>
          <a:stretch>
            <a:fillRect/>
          </a:stretch>
        </p:blipFill>
        <p:spPr>
          <a:xfrm>
            <a:off x="6872299" y="2339789"/>
            <a:ext cx="4916289" cy="3254583"/>
          </a:xfrm>
          <a:prstGeom prst="rect">
            <a:avLst/>
          </a:prstGeom>
        </p:spPr>
      </p:pic>
      <p:sp>
        <p:nvSpPr>
          <p:cNvPr id="9" name="Slide Number Placeholder 8">
            <a:extLst>
              <a:ext uri="{FF2B5EF4-FFF2-40B4-BE49-F238E27FC236}">
                <a16:creationId xmlns:a16="http://schemas.microsoft.com/office/drawing/2014/main" id="{B3235C1F-8DD7-1506-6856-88C977096CEC}"/>
              </a:ext>
            </a:extLst>
          </p:cNvPr>
          <p:cNvSpPr>
            <a:spLocks noGrp="1"/>
          </p:cNvSpPr>
          <p:nvPr>
            <p:ph type="sldNum" sz="quarter" idx="12"/>
          </p:nvPr>
        </p:nvSpPr>
        <p:spPr/>
        <p:txBody>
          <a:bodyPr/>
          <a:lstStyle/>
          <a:p>
            <a:fld id="{D0A0CA5A-5976-4C5C-8430-DE8EEFD09A73}" type="slidenum">
              <a:rPr lang="en-US" smtClean="0"/>
              <a:t>56</a:t>
            </a:fld>
            <a:endParaRPr lang="en-US"/>
          </a:p>
        </p:txBody>
      </p:sp>
    </p:spTree>
    <p:extLst>
      <p:ext uri="{BB962C8B-B14F-4D97-AF65-F5344CB8AC3E}">
        <p14:creationId xmlns:p14="http://schemas.microsoft.com/office/powerpoint/2010/main" val="1383787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4" name="Content Placeholder 2">
            <a:extLst>
              <a:ext uri="{FF2B5EF4-FFF2-40B4-BE49-F238E27FC236}">
                <a16:creationId xmlns:a16="http://schemas.microsoft.com/office/drawing/2014/main" id="{1C61082E-D889-BF7B-2730-E524E1C4CAF6}"/>
              </a:ext>
            </a:extLst>
          </p:cNvPr>
          <p:cNvSpPr txBox="1">
            <a:spLocks/>
          </p:cNvSpPr>
          <p:nvPr/>
        </p:nvSpPr>
        <p:spPr>
          <a:xfrm>
            <a:off x="371213" y="2922587"/>
            <a:ext cx="5907833" cy="3433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247D"/>
                </a:solidFill>
                <a:hlinkClick r:id="">
                  <a:extLst>
                    <a:ext uri="{A12FA001-AC4F-418D-AE19-62706E023703}">
                      <ahyp:hlinkClr xmlns:ahyp="http://schemas.microsoft.com/office/drawing/2018/hyperlinkcolor" val="tx"/>
                    </a:ext>
                  </a:extLst>
                </a:hlinkClick>
              </a:rPr>
              <a:t>N.C. Local Government Finance Policy Manual, Chapter 12: Preaudits and Disbursements (UNC School of Government)</a:t>
            </a:r>
          </a:p>
          <a:p>
            <a:r>
              <a:rPr lang="en-US" sz="2600" dirty="0">
                <a:solidFill>
                  <a:srgbClr val="00247D"/>
                </a:solidFill>
                <a:hlinkClick r:id="">
                  <a:extLst>
                    <a:ext uri="{A12FA001-AC4F-418D-AE19-62706E023703}">
                      <ahyp:hlinkClr xmlns:ahyp="http://schemas.microsoft.com/office/drawing/2018/hyperlinkcolor" val="tx"/>
                    </a:ext>
                  </a:extLst>
                </a:hlinkClick>
              </a:rPr>
              <a:t>Sample Preaudit and Disbursement Policies (UNC School of Government)</a:t>
            </a:r>
            <a:endParaRPr lang="en-US" sz="2600" dirty="0">
              <a:solidFill>
                <a:srgbClr val="00247D"/>
              </a:solidFill>
            </a:endParaRPr>
          </a:p>
        </p:txBody>
      </p:sp>
      <p:sp>
        <p:nvSpPr>
          <p:cNvPr id="15" name="Content Placeholder 2">
            <a:extLst>
              <a:ext uri="{FF2B5EF4-FFF2-40B4-BE49-F238E27FC236}">
                <a16:creationId xmlns:a16="http://schemas.microsoft.com/office/drawing/2014/main" id="{FE874B04-ED11-4E70-4F76-8002D4728113}"/>
              </a:ext>
            </a:extLst>
          </p:cNvPr>
          <p:cNvSpPr txBox="1">
            <a:spLocks/>
          </p:cNvSpPr>
          <p:nvPr/>
        </p:nvSpPr>
        <p:spPr>
          <a:xfrm>
            <a:off x="6096000" y="2864645"/>
            <a:ext cx="5907833" cy="3433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247D"/>
                </a:solidFill>
                <a:hlinkClick r:id="rId3">
                  <a:extLst>
                    <a:ext uri="{A12FA001-AC4F-418D-AE19-62706E023703}">
                      <ahyp:hlinkClr xmlns:ahyp="http://schemas.microsoft.com/office/drawing/2018/hyperlinkcolor" val="tx"/>
                    </a:ext>
                  </a:extLst>
                </a:hlinkClick>
              </a:rPr>
              <a:t>Automated Systems and the Preaudit Requirement</a:t>
            </a:r>
            <a:endParaRPr lang="en-US" sz="2600" dirty="0">
              <a:solidFill>
                <a:srgbClr val="00247D"/>
              </a:solidFill>
            </a:endParaRPr>
          </a:p>
          <a:p>
            <a:pPr lvl="1"/>
            <a:r>
              <a:rPr lang="en-US" dirty="0">
                <a:solidFill>
                  <a:srgbClr val="00247D"/>
                </a:solidFill>
                <a:hlinkClick r:id="rId4">
                  <a:extLst>
                    <a:ext uri="{A12FA001-AC4F-418D-AE19-62706E023703}">
                      <ahyp:hlinkClr xmlns:ahyp="http://schemas.microsoft.com/office/drawing/2018/hyperlinkcolor" val="tx"/>
                    </a:ext>
                  </a:extLst>
                </a:hlinkClick>
              </a:rPr>
              <a:t>Preaudit System Certification</a:t>
            </a:r>
            <a:endParaRPr lang="en-US" dirty="0">
              <a:solidFill>
                <a:srgbClr val="00247D"/>
              </a:solidFill>
            </a:endParaRPr>
          </a:p>
          <a:p>
            <a:pPr lvl="1"/>
            <a:r>
              <a:rPr lang="en-US" dirty="0">
                <a:solidFill>
                  <a:srgbClr val="00247D"/>
                </a:solidFill>
                <a:hlinkClick r:id="rId5">
                  <a:extLst>
                    <a:ext uri="{A12FA001-AC4F-418D-AE19-62706E023703}">
                      <ahyp:hlinkClr xmlns:ahyp="http://schemas.microsoft.com/office/drawing/2018/hyperlinkcolor" val="tx"/>
                    </a:ext>
                  </a:extLst>
                </a:hlinkClick>
              </a:rPr>
              <a:t>Public list of verified certifications</a:t>
            </a:r>
            <a:endParaRPr lang="en-US" dirty="0">
              <a:solidFill>
                <a:srgbClr val="00247D"/>
              </a:solidFill>
            </a:endParaRPr>
          </a:p>
          <a:p>
            <a:r>
              <a:rPr lang="en-US" sz="2600" dirty="0">
                <a:solidFill>
                  <a:srgbClr val="00247D"/>
                </a:solidFill>
                <a:hlinkClick r:id="rId6">
                  <a:extLst>
                    <a:ext uri="{A12FA001-AC4F-418D-AE19-62706E023703}">
                      <ahyp:hlinkClr xmlns:ahyp="http://schemas.microsoft.com/office/drawing/2018/hyperlinkcolor" val="tx"/>
                    </a:ext>
                  </a:extLst>
                </a:hlinkClick>
              </a:rPr>
              <a:t>SLGFD memo on certificate exemptions for electronic payments with sample resolution for local governments </a:t>
            </a:r>
            <a:endParaRPr lang="en-US" sz="2600" dirty="0">
              <a:solidFill>
                <a:srgbClr val="00247D"/>
              </a:solidFill>
            </a:endParaRPr>
          </a:p>
          <a:p>
            <a:endParaRPr lang="en-US" dirty="0">
              <a:solidFill>
                <a:srgbClr val="00247D"/>
              </a:solidFill>
            </a:endParaRPr>
          </a:p>
          <a:p>
            <a:endParaRPr lang="en-US" sz="2200" dirty="0">
              <a:solidFill>
                <a:srgbClr val="00247D"/>
              </a:solidFill>
            </a:endParaRPr>
          </a:p>
          <a:p>
            <a:endParaRPr lang="en-US" sz="2200"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57</a:t>
            </a:fld>
            <a:endParaRPr lang="en-US"/>
          </a:p>
        </p:txBody>
      </p:sp>
    </p:spTree>
    <p:extLst>
      <p:ext uri="{BB962C8B-B14F-4D97-AF65-F5344CB8AC3E}">
        <p14:creationId xmlns:p14="http://schemas.microsoft.com/office/powerpoint/2010/main" val="1334720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0705" y="2715270"/>
            <a:ext cx="5474677" cy="3591738"/>
          </a:xfrm>
        </p:spPr>
        <p:txBody>
          <a:bodyPr>
            <a:normAutofit fontScale="85000" lnSpcReduction="10000"/>
          </a:bodyPr>
          <a:lstStyle/>
          <a:p>
            <a:pPr>
              <a:lnSpc>
                <a:spcPct val="90000"/>
              </a:lnSpc>
              <a:spcBef>
                <a:spcPts val="1000"/>
              </a:spcBef>
            </a:pPr>
            <a:r>
              <a:rPr lang="en-US" sz="2800" dirty="0">
                <a:solidFill>
                  <a:srgbClr val="00247D"/>
                </a:solidFill>
                <a:hlinkClick r:id="rId2">
                  <a:extLst>
                    <a:ext uri="{A12FA001-AC4F-418D-AE19-62706E023703}">
                      <ahyp:hlinkClr xmlns:ahyp="http://schemas.microsoft.com/office/drawing/2018/hyperlinkcolor" val="tx"/>
                    </a:ext>
                  </a:extLst>
                </a:hlinkClick>
              </a:rPr>
              <a:t>UNC School of Government</a:t>
            </a:r>
            <a:endParaRPr lang="en-US" sz="2800" dirty="0">
              <a:solidFill>
                <a:srgbClr val="00247D"/>
              </a:solidFill>
            </a:endParaRPr>
          </a:p>
          <a:p>
            <a:pPr lvl="1">
              <a:spcBef>
                <a:spcPts val="1000"/>
              </a:spcBef>
            </a:pPr>
            <a:r>
              <a:rPr lang="en-US" sz="2600" dirty="0">
                <a:solidFill>
                  <a:srgbClr val="00247D"/>
                </a:solidFill>
                <a:hlinkClick r:id="rId3">
                  <a:extLst>
                    <a:ext uri="{A12FA001-AC4F-418D-AE19-62706E023703}">
                      <ahyp:hlinkClr xmlns:ahyp="http://schemas.microsoft.com/office/drawing/2018/hyperlinkcolor" val="tx"/>
                    </a:ext>
                  </a:extLst>
                </a:hlinkClick>
              </a:rPr>
              <a:t>NC Finance Connect</a:t>
            </a:r>
            <a:endParaRPr lang="en-US" sz="2600" dirty="0">
              <a:solidFill>
                <a:srgbClr val="00247D"/>
              </a:solidFill>
            </a:endParaRPr>
          </a:p>
          <a:p>
            <a:pPr lvl="1">
              <a:spcBef>
                <a:spcPts val="1000"/>
              </a:spcBef>
            </a:pPr>
            <a:r>
              <a:rPr lang="en-US" sz="2600" dirty="0">
                <a:solidFill>
                  <a:srgbClr val="00247D"/>
                </a:solidFill>
                <a:hlinkClick r:id="rId4">
                  <a:extLst>
                    <a:ext uri="{A12FA001-AC4F-418D-AE19-62706E023703}">
                      <ahyp:hlinkClr xmlns:ahyp="http://schemas.microsoft.com/office/drawing/2018/hyperlinkcolor" val="tx"/>
                    </a:ext>
                  </a:extLst>
                </a:hlinkClick>
              </a:rPr>
              <a:t>Finance Calendar of Duties</a:t>
            </a:r>
            <a:endParaRPr lang="en-US" sz="2600" dirty="0">
              <a:solidFill>
                <a:srgbClr val="00247D"/>
              </a:solidFill>
            </a:endParaRPr>
          </a:p>
          <a:p>
            <a:pPr lvl="1">
              <a:spcBef>
                <a:spcPts val="1000"/>
              </a:spcBef>
            </a:pPr>
            <a:r>
              <a:rPr lang="en-US" sz="2600" dirty="0">
                <a:solidFill>
                  <a:srgbClr val="00247D"/>
                </a:solidFill>
                <a:hlinkClick r:id="rId5">
                  <a:extLst>
                    <a:ext uri="{A12FA001-AC4F-418D-AE19-62706E023703}">
                      <ahyp:hlinkClr xmlns:ahyp="http://schemas.microsoft.com/office/drawing/2018/hyperlinkcolor" val="tx"/>
                    </a:ext>
                  </a:extLst>
                </a:hlinkClick>
              </a:rPr>
              <a:t>NC Local Government Finance 101</a:t>
            </a:r>
            <a:endParaRPr lang="en-US" sz="2600" dirty="0">
              <a:solidFill>
                <a:srgbClr val="00247D"/>
              </a:solidFill>
            </a:endParaRPr>
          </a:p>
          <a:p>
            <a:r>
              <a:rPr lang="en-US" dirty="0">
                <a:solidFill>
                  <a:srgbClr val="00247D"/>
                </a:solidFill>
                <a:hlinkClick r:id="rId6">
                  <a:extLst>
                    <a:ext uri="{A12FA001-AC4F-418D-AE19-62706E023703}">
                      <ahyp:hlinkClr xmlns:ahyp="http://schemas.microsoft.com/office/drawing/2018/hyperlinkcolor" val="tx"/>
                    </a:ext>
                  </a:extLst>
                </a:hlinkClick>
              </a:rPr>
              <a:t>NC League of Municipalities</a:t>
            </a:r>
            <a:endParaRPr lang="en-US" dirty="0">
              <a:solidFill>
                <a:srgbClr val="00247D"/>
              </a:solidFill>
            </a:endParaRPr>
          </a:p>
          <a:p>
            <a:pPr>
              <a:lnSpc>
                <a:spcPct val="95000"/>
              </a:lnSpc>
            </a:pPr>
            <a:r>
              <a:rPr lang="en-US" dirty="0">
                <a:solidFill>
                  <a:srgbClr val="00247D"/>
                </a:solidFill>
                <a:hlinkClick r:id="rId7">
                  <a:extLst>
                    <a:ext uri="{A12FA001-AC4F-418D-AE19-62706E023703}">
                      <ahyp:hlinkClr xmlns:ahyp="http://schemas.microsoft.com/office/drawing/2018/hyperlinkcolor" val="tx"/>
                    </a:ext>
                  </a:extLst>
                </a:hlinkClick>
              </a:rPr>
              <a:t>North Carolina Association of County Commissioners</a:t>
            </a:r>
            <a:endParaRPr lang="en-US" dirty="0">
              <a:solidFill>
                <a:srgbClr val="00247D"/>
              </a:solidFill>
            </a:endParaRPr>
          </a:p>
          <a:p>
            <a:pPr lvl="0">
              <a:lnSpc>
                <a:spcPct val="90000"/>
              </a:lnSpc>
              <a:spcBef>
                <a:spcPts val="1000"/>
              </a:spcBef>
            </a:pPr>
            <a:r>
              <a:rPr lang="en-US" sz="2800" dirty="0">
                <a:solidFill>
                  <a:srgbClr val="00247D"/>
                </a:solidFill>
                <a:hlinkClick r:id="rId8">
                  <a:extLst>
                    <a:ext uri="{A12FA001-AC4F-418D-AE19-62706E023703}">
                      <ahyp:hlinkClr xmlns:ahyp="http://schemas.microsoft.com/office/drawing/2018/hyperlinkcolor" val="tx"/>
                    </a:ext>
                  </a:extLst>
                </a:hlinkClick>
              </a:rPr>
              <a:t>Government Finance Officers Association - Best Practices &amp; Resources</a:t>
            </a: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3" name="Picture 12" descr="Graphic of a speech bubble reading, &quot;How can we help you?&quot;">
            <a:extLst>
              <a:ext uri="{FF2B5EF4-FFF2-40B4-BE49-F238E27FC236}">
                <a16:creationId xmlns:a16="http://schemas.microsoft.com/office/drawing/2014/main" id="{BA8EC3B2-7FF8-EDF4-6B9B-72DA384AE9E4}"/>
              </a:ext>
            </a:extLst>
          </p:cNvPr>
          <p:cNvPicPr>
            <a:picLocks noChangeAspect="1"/>
          </p:cNvPicPr>
          <p:nvPr/>
        </p:nvPicPr>
        <p:blipFill rotWithShape="1">
          <a:blip r:embed="rId10"/>
          <a:srcRect l="17392" r="14655"/>
          <a:stretch/>
        </p:blipFill>
        <p:spPr>
          <a:xfrm>
            <a:off x="7419327" y="1487084"/>
            <a:ext cx="3670704" cy="2671255"/>
          </a:xfrm>
          <a:prstGeom prst="rect">
            <a:avLst/>
          </a:prstGeom>
        </p:spPr>
      </p:pic>
      <p:sp>
        <p:nvSpPr>
          <p:cNvPr id="6" name="Content Placeholder 2">
            <a:extLst>
              <a:ext uri="{FF2B5EF4-FFF2-40B4-BE49-F238E27FC236}">
                <a16:creationId xmlns:a16="http://schemas.microsoft.com/office/drawing/2014/main" id="{8251ADCD-CF2E-0E67-7A0D-50D3A302AF54}"/>
              </a:ext>
            </a:extLst>
          </p:cNvPr>
          <p:cNvSpPr txBox="1">
            <a:spLocks/>
          </p:cNvSpPr>
          <p:nvPr/>
        </p:nvSpPr>
        <p:spPr>
          <a:xfrm>
            <a:off x="6717323" y="4590234"/>
            <a:ext cx="5474677" cy="18393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247D"/>
                </a:solidFill>
              </a:rPr>
              <a:t>Contact LGC Staff: </a:t>
            </a:r>
            <a:r>
              <a:rPr lang="en-US" dirty="0">
                <a:solidFill>
                  <a:srgbClr val="00247D"/>
                </a:solidFill>
              </a:rPr>
              <a:t>(919) 814-4300</a:t>
            </a:r>
          </a:p>
          <a:p>
            <a:r>
              <a:rPr lang="en-US" b="1" dirty="0">
                <a:solidFill>
                  <a:srgbClr val="00247D"/>
                </a:solidFill>
              </a:rPr>
              <a:t>Visit the </a:t>
            </a:r>
            <a:r>
              <a:rPr lang="en-US" b="1" dirty="0">
                <a:solidFill>
                  <a:srgbClr val="00247D"/>
                </a:solidFill>
                <a:hlinkClick r:id="rId11"/>
              </a:rPr>
              <a:t>LGC Website</a:t>
            </a:r>
            <a:endParaRPr lang="en-US" b="1" dirty="0">
              <a:solidFill>
                <a:srgbClr val="00247D"/>
              </a:solidFill>
            </a:endParaRPr>
          </a:p>
          <a:p>
            <a:r>
              <a:rPr lang="en-US" b="1" dirty="0">
                <a:solidFill>
                  <a:srgbClr val="00247D"/>
                </a:solidFill>
              </a:rPr>
              <a:t>Sign up for the </a:t>
            </a:r>
            <a:r>
              <a:rPr lang="en-US" b="1" dirty="0">
                <a:solidFill>
                  <a:srgbClr val="00247D"/>
                </a:solidFill>
                <a:hlinkClick r:id="rId12"/>
              </a:rPr>
              <a:t>LGC Staff Blog</a:t>
            </a:r>
            <a:endParaRPr lang="en-US" b="1" dirty="0">
              <a:solidFill>
                <a:srgbClr val="00247D"/>
              </a:solidFill>
            </a:endParaRPr>
          </a:p>
          <a:p>
            <a:r>
              <a:rPr lang="en-US" b="1" dirty="0">
                <a:solidFill>
                  <a:srgbClr val="00247D"/>
                </a:solidFill>
              </a:rPr>
              <a:t>Stay up to date with </a:t>
            </a:r>
            <a:r>
              <a:rPr lang="en-US" b="1" dirty="0">
                <a:solidFill>
                  <a:srgbClr val="00247D"/>
                </a:solidFill>
                <a:hlinkClick r:id="rId13"/>
              </a:rPr>
              <a:t>SLGFD Memos</a:t>
            </a:r>
            <a:endParaRPr lang="en-US" b="1"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58</a:t>
            </a:fld>
            <a:endParaRPr lang="en-US"/>
          </a:p>
        </p:txBody>
      </p:sp>
    </p:spTree>
    <p:extLst>
      <p:ext uri="{BB962C8B-B14F-4D97-AF65-F5344CB8AC3E}">
        <p14:creationId xmlns:p14="http://schemas.microsoft.com/office/powerpoint/2010/main" val="3303579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Quiz: Module 4</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636775"/>
            <a:ext cx="5907833" cy="3433763"/>
          </a:xfrm>
        </p:spPr>
        <p:txBody>
          <a:bodyPr>
            <a:normAutofit/>
          </a:bodyPr>
          <a:lstStyle/>
          <a:p>
            <a:pPr marL="514350" indent="-514350">
              <a:lnSpc>
                <a:spcPct val="90000"/>
              </a:lnSpc>
              <a:spcBef>
                <a:spcPts val="1000"/>
              </a:spcBef>
              <a:buFont typeface="+mj-lt"/>
              <a:buAutoNum type="arabicPeriod"/>
            </a:pPr>
            <a:r>
              <a:rPr lang="en-US" sz="2800" dirty="0">
                <a:solidFill>
                  <a:srgbClr val="00247D"/>
                </a:solidFill>
              </a:rPr>
              <a:t>When must the preaudit function be performed?</a:t>
            </a:r>
          </a:p>
          <a:p>
            <a:pPr marL="514350" indent="-514350">
              <a:lnSpc>
                <a:spcPct val="90000"/>
              </a:lnSpc>
              <a:spcBef>
                <a:spcPts val="1000"/>
              </a:spcBef>
              <a:buFont typeface="+mj-lt"/>
              <a:buAutoNum type="arabicPeriod"/>
            </a:pPr>
            <a:r>
              <a:rPr lang="en-US" sz="2800" dirty="0">
                <a:solidFill>
                  <a:srgbClr val="00247D"/>
                </a:solidFill>
              </a:rPr>
              <a:t>What happens to a contract or purchase order if a unit fails to perform the preaudit?</a:t>
            </a:r>
          </a:p>
          <a:p>
            <a:pPr marL="514350" indent="-514350">
              <a:lnSpc>
                <a:spcPct val="90000"/>
              </a:lnSpc>
              <a:spcBef>
                <a:spcPts val="1000"/>
              </a:spcBef>
              <a:buFont typeface="+mj-lt"/>
              <a:buAutoNum type="arabicPeriod"/>
            </a:pPr>
            <a:r>
              <a:rPr lang="en-US" sz="2800" dirty="0">
                <a:solidFill>
                  <a:srgbClr val="00247D"/>
                </a:solidFill>
              </a:rPr>
              <a:t>What can the preaudit process help a local government avoid?</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The word &quot;quiz&quot; spelled out in block capital letters on a starburst background">
            <a:extLst>
              <a:ext uri="{FF2B5EF4-FFF2-40B4-BE49-F238E27FC236}">
                <a16:creationId xmlns:a16="http://schemas.microsoft.com/office/drawing/2014/main" id="{BCE7ACE9-B08B-1EE4-B251-13EA265DB18B}"/>
              </a:ext>
            </a:extLst>
          </p:cNvPr>
          <p:cNvPicPr>
            <a:picLocks noChangeAspect="1"/>
          </p:cNvPicPr>
          <p:nvPr/>
        </p:nvPicPr>
        <p:blipFill>
          <a:blip r:embed="rId3"/>
          <a:stretch>
            <a:fillRect/>
          </a:stretch>
        </p:blipFill>
        <p:spPr>
          <a:xfrm>
            <a:off x="7351964" y="2636775"/>
            <a:ext cx="3752744" cy="2289810"/>
          </a:xfrm>
          <a:prstGeom prst="rect">
            <a:avLst/>
          </a:prstGeom>
        </p:spPr>
      </p:pic>
      <p:sp>
        <p:nvSpPr>
          <p:cNvPr id="9" name="Slide Number Placeholder 8">
            <a:extLst>
              <a:ext uri="{FF2B5EF4-FFF2-40B4-BE49-F238E27FC236}">
                <a16:creationId xmlns:a16="http://schemas.microsoft.com/office/drawing/2014/main" id="{F06F3C60-AA94-33AC-1381-6AEED3E56400}"/>
              </a:ext>
            </a:extLst>
          </p:cNvPr>
          <p:cNvSpPr>
            <a:spLocks noGrp="1"/>
          </p:cNvSpPr>
          <p:nvPr>
            <p:ph type="sldNum" sz="quarter" idx="12"/>
          </p:nvPr>
        </p:nvSpPr>
        <p:spPr/>
        <p:txBody>
          <a:bodyPr/>
          <a:lstStyle/>
          <a:p>
            <a:fld id="{D0A0CA5A-5976-4C5C-8430-DE8EEFD09A73}" type="slidenum">
              <a:rPr lang="en-US" smtClean="0"/>
              <a:t>59</a:t>
            </a:fld>
            <a:endParaRPr lang="en-US"/>
          </a:p>
        </p:txBody>
      </p:sp>
    </p:spTree>
    <p:extLst>
      <p:ext uri="{BB962C8B-B14F-4D97-AF65-F5344CB8AC3E}">
        <p14:creationId xmlns:p14="http://schemas.microsoft.com/office/powerpoint/2010/main" val="83276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fontScale="90000"/>
          </a:bodyPr>
          <a:lstStyle/>
          <a:p>
            <a:r>
              <a:rPr lang="en-US" sz="4400" dirty="0">
                <a:solidFill>
                  <a:srgbClr val="00247D"/>
                </a:solidFill>
                <a:latin typeface="Calibri Light" panose="020F0302020204030204"/>
                <a:ea typeface="+mj-ea"/>
                <a:cs typeface="+mj-cs"/>
              </a:rPr>
              <a:t>Local Government Commission (LGC)</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502025" y="2896729"/>
            <a:ext cx="6156683" cy="3410281"/>
          </a:xfrm>
        </p:spPr>
        <p:txBody>
          <a:bodyPr>
            <a:normAutofit/>
          </a:bodyPr>
          <a:lstStyle/>
          <a:p>
            <a:pPr marL="0" lvl="0" indent="0">
              <a:lnSpc>
                <a:spcPct val="90000"/>
              </a:lnSpc>
              <a:spcBef>
                <a:spcPts val="1000"/>
              </a:spcBef>
              <a:buNone/>
            </a:pPr>
            <a:r>
              <a:rPr lang="en-US" sz="2800" dirty="0">
                <a:solidFill>
                  <a:srgbClr val="00247D"/>
                </a:solidFill>
              </a:rPr>
              <a:t>Established in 1931 to address</a:t>
            </a:r>
            <a:r>
              <a:rPr lang="en-US" dirty="0">
                <a:solidFill>
                  <a:srgbClr val="00247D"/>
                </a:solidFill>
              </a:rPr>
              <a:t> fiscal challenges faced by local governments during the Great Depression, the </a:t>
            </a:r>
            <a:r>
              <a:rPr lang="en-US" b="1" dirty="0">
                <a:solidFill>
                  <a:srgbClr val="00247D"/>
                </a:solidFill>
              </a:rPr>
              <a:t>Local Government Commission</a:t>
            </a:r>
            <a:r>
              <a:rPr lang="en-US" dirty="0">
                <a:solidFill>
                  <a:srgbClr val="00247D"/>
                </a:solidFill>
              </a:rPr>
              <a:t> (LGC)</a:t>
            </a:r>
            <a:r>
              <a:rPr lang="en-US" baseline="30000" dirty="0">
                <a:solidFill>
                  <a:srgbClr val="00247D"/>
                </a:solidFill>
              </a:rPr>
              <a:t>[2] </a:t>
            </a:r>
            <a:r>
              <a:rPr lang="en-US" dirty="0">
                <a:solidFill>
                  <a:srgbClr val="00247D"/>
                </a:solidFill>
              </a:rPr>
              <a:t>continues to provide financial oversight for more than </a:t>
            </a:r>
            <a:r>
              <a:rPr lang="en-US" b="1" dirty="0">
                <a:solidFill>
                  <a:srgbClr val="00247D"/>
                </a:solidFill>
              </a:rPr>
              <a:t>1,100 units of local government </a:t>
            </a:r>
            <a:r>
              <a:rPr lang="en-US" dirty="0">
                <a:solidFill>
                  <a:srgbClr val="00247D"/>
                </a:solidFill>
              </a:rPr>
              <a:t>across the state, including </a:t>
            </a:r>
            <a:r>
              <a:rPr lang="en-US" b="1" dirty="0">
                <a:solidFill>
                  <a:srgbClr val="00247D"/>
                </a:solidFill>
              </a:rPr>
              <a:t>550+ municipalities</a:t>
            </a:r>
            <a:r>
              <a:rPr lang="en-US" dirty="0">
                <a:solidFill>
                  <a:srgbClr val="00247D"/>
                </a:solidFill>
              </a:rPr>
              <a:t> and </a:t>
            </a:r>
            <a:r>
              <a:rPr lang="en-US" b="1" dirty="0">
                <a:solidFill>
                  <a:srgbClr val="00247D"/>
                </a:solidFill>
              </a:rPr>
              <a:t>all</a:t>
            </a:r>
            <a:r>
              <a:rPr lang="en-US" dirty="0">
                <a:solidFill>
                  <a:srgbClr val="00247D"/>
                </a:solidFill>
              </a:rPr>
              <a:t> </a:t>
            </a:r>
            <a:r>
              <a:rPr lang="en-US" b="1" dirty="0">
                <a:solidFill>
                  <a:srgbClr val="00247D"/>
                </a:solidFill>
              </a:rPr>
              <a:t>100 counties</a:t>
            </a:r>
            <a:r>
              <a:rPr lang="en-US" dirty="0">
                <a:solidFill>
                  <a:srgbClr val="00247D"/>
                </a:solidFill>
              </a:rPr>
              <a:t>. </a:t>
            </a:r>
            <a:endParaRPr lang="en-US" sz="2800" dirty="0">
              <a:solidFill>
                <a:srgbClr val="00247D"/>
              </a:solidFill>
            </a:endParaRPr>
          </a:p>
          <a:p>
            <a:pPr marL="0" indent="0">
              <a:lnSpc>
                <a:spcPct val="90000"/>
              </a:lnSpc>
              <a:spcBef>
                <a:spcPts val="1000"/>
              </a:spcBef>
              <a:buNone/>
            </a:pP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68044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3" name="Picture 12" descr="An archival photo of people crowded around a bank during the Great Depression.">
            <a:extLst>
              <a:ext uri="{FF2B5EF4-FFF2-40B4-BE49-F238E27FC236}">
                <a16:creationId xmlns:a16="http://schemas.microsoft.com/office/drawing/2014/main" id="{E65DC4E6-93A2-C71E-2B80-EA4E8C6E44CB}"/>
              </a:ext>
            </a:extLst>
          </p:cNvPr>
          <p:cNvPicPr>
            <a:picLocks noChangeAspect="1"/>
          </p:cNvPicPr>
          <p:nvPr/>
        </p:nvPicPr>
        <p:blipFill>
          <a:blip r:embed="rId3"/>
          <a:stretch>
            <a:fillRect/>
          </a:stretch>
        </p:blipFill>
        <p:spPr>
          <a:xfrm>
            <a:off x="6880230" y="1647092"/>
            <a:ext cx="4809746" cy="3657600"/>
          </a:xfrm>
          <a:prstGeom prst="rect">
            <a:avLst/>
          </a:prstGeom>
        </p:spPr>
      </p:pic>
      <p:sp>
        <p:nvSpPr>
          <p:cNvPr id="6" name="Footer Placeholder 14">
            <a:extLst>
              <a:ext uri="{FF2B5EF4-FFF2-40B4-BE49-F238E27FC236}">
                <a16:creationId xmlns:a16="http://schemas.microsoft.com/office/drawing/2014/main" id="{B37A76CC-EA6B-E2DC-D609-4026509E9508}"/>
              </a:ext>
            </a:extLst>
          </p:cNvPr>
          <p:cNvSpPr>
            <a:spLocks noGrp="1"/>
          </p:cNvSpPr>
          <p:nvPr>
            <p:ph type="ftr" sz="quarter" idx="11"/>
          </p:nvPr>
        </p:nvSpPr>
        <p:spPr>
          <a:xfrm>
            <a:off x="83187" y="6307005"/>
            <a:ext cx="6465621" cy="365125"/>
          </a:xfrm>
        </p:spPr>
        <p:txBody>
          <a:bodyPr/>
          <a:lstStyle/>
          <a:p>
            <a:pPr algn="l"/>
            <a:r>
              <a:rPr lang="en-US" sz="1600" baseline="30000" dirty="0"/>
              <a:t>[2]</a:t>
            </a:r>
            <a:r>
              <a:rPr lang="en-US" sz="1600" dirty="0">
                <a:hlinkClick r:id="rId4"/>
              </a:rPr>
              <a:t>G.S. 159, Article 2. Local Government Commission.</a:t>
            </a:r>
            <a:endParaRPr lang="en-US" sz="1600" dirty="0"/>
          </a:p>
        </p:txBody>
      </p:sp>
      <p:sp>
        <p:nvSpPr>
          <p:cNvPr id="11" name="Slide Number Placeholder 10">
            <a:extLst>
              <a:ext uri="{FF2B5EF4-FFF2-40B4-BE49-F238E27FC236}">
                <a16:creationId xmlns:a16="http://schemas.microsoft.com/office/drawing/2014/main" id="{297F41C9-3D4D-AEDC-9D95-F2E48E3A2F7A}"/>
              </a:ext>
            </a:extLst>
          </p:cNvPr>
          <p:cNvSpPr>
            <a:spLocks noGrp="1"/>
          </p:cNvSpPr>
          <p:nvPr>
            <p:ph type="sldNum" sz="quarter" idx="12"/>
          </p:nvPr>
        </p:nvSpPr>
        <p:spPr/>
        <p:txBody>
          <a:bodyPr/>
          <a:lstStyle/>
          <a:p>
            <a:fld id="{D0A0CA5A-5976-4C5C-8430-DE8EEFD09A73}" type="slidenum">
              <a:rPr lang="en-US" smtClean="0"/>
              <a:t>6</a:t>
            </a:fld>
            <a:endParaRPr lang="en-US"/>
          </a:p>
        </p:txBody>
      </p:sp>
    </p:spTree>
    <p:extLst>
      <p:ext uri="{BB962C8B-B14F-4D97-AF65-F5344CB8AC3E}">
        <p14:creationId xmlns:p14="http://schemas.microsoft.com/office/powerpoint/2010/main" val="1183646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C9BFE2-7F27-AE62-3C77-8084D588B494}"/>
              </a:ext>
              <a:ext uri="{C183D7F6-B498-43B3-948B-1728B52AA6E4}">
                <adec:decorative xmlns:adec="http://schemas.microsoft.com/office/drawing/2017/decorative" val="1"/>
              </a:ext>
            </a:extLst>
          </p:cNvPr>
          <p:cNvSpPr/>
          <p:nvPr/>
        </p:nvSpPr>
        <p:spPr>
          <a:xfrm>
            <a:off x="-47273" y="2"/>
            <a:ext cx="12239273" cy="6857998"/>
          </a:xfrm>
          <a:prstGeom prst="rect">
            <a:avLst/>
          </a:prstGeom>
          <a:solidFill>
            <a:srgbClr val="002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613EEF3-F486-9DD5-5335-D21E2F321D41}"/>
              </a:ext>
              <a:ext uri="{C183D7F6-B498-43B3-948B-1728B52AA6E4}">
                <adec:decorative xmlns:adec="http://schemas.microsoft.com/office/drawing/2017/decorative" val="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 t="26731" r="32940" b="6536"/>
          <a:stretch/>
        </p:blipFill>
        <p:spPr>
          <a:xfrm>
            <a:off x="-47274" y="0"/>
            <a:ext cx="12239273" cy="6858000"/>
          </a:xfrm>
          <a:prstGeom prst="rect">
            <a:avLst/>
          </a:prstGeom>
        </p:spPr>
      </p:pic>
      <p:pic>
        <p:nvPicPr>
          <p:cNvPr id="6" name="Picture 5">
            <a:extLst>
              <a:ext uri="{FF2B5EF4-FFF2-40B4-BE49-F238E27FC236}">
                <a16:creationId xmlns:a16="http://schemas.microsoft.com/office/drawing/2014/main" id="{63042335-DF96-8F2A-AF87-745136E849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55" y="1595718"/>
            <a:ext cx="12984709" cy="2289637"/>
          </a:xfrm>
          <a:prstGeom prst="rect">
            <a:avLst/>
          </a:prstGeom>
        </p:spPr>
      </p:pic>
      <p:sp>
        <p:nvSpPr>
          <p:cNvPr id="2" name="Title 1">
            <a:extLst>
              <a:ext uri="{FF2B5EF4-FFF2-40B4-BE49-F238E27FC236}">
                <a16:creationId xmlns:a16="http://schemas.microsoft.com/office/drawing/2014/main" id="{38AB1711-CC8A-AFFA-4BC8-896DC599FEF4}"/>
              </a:ext>
            </a:extLst>
          </p:cNvPr>
          <p:cNvSpPr txBox="1">
            <a:spLocks noGrp="1"/>
          </p:cNvSpPr>
          <p:nvPr>
            <p:ph type="title" idx="4294967295"/>
          </p:nvPr>
        </p:nvSpPr>
        <p:spPr>
          <a:xfrm>
            <a:off x="2011378" y="4044362"/>
            <a:ext cx="8121968"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mn-lt"/>
                <a:ea typeface="+mn-ea"/>
                <a:cs typeface="+mn-cs"/>
              </a:rPr>
              <a:t>Module 5:</a:t>
            </a:r>
            <a:br>
              <a:rPr kumimoji="0" lang="en-US" sz="6000" b="0" i="0" u="none" strike="noStrike" kern="1200" cap="none" spc="0" normalizeH="0" baseline="0" noProof="0" dirty="0">
                <a:ln>
                  <a:noFill/>
                </a:ln>
                <a:solidFill>
                  <a:schemeClr val="bg1"/>
                </a:solidFill>
                <a:effectLst/>
                <a:uLnTx/>
                <a:uFillTx/>
                <a:latin typeface="+mn-lt"/>
                <a:ea typeface="+mn-ea"/>
                <a:cs typeface="+mn-cs"/>
              </a:rPr>
            </a:br>
            <a:r>
              <a:rPr kumimoji="0" lang="en-US" sz="6000" b="0" i="0" u="none" strike="noStrike" kern="1200" cap="none" spc="0" normalizeH="0" baseline="0" noProof="0" dirty="0">
                <a:ln>
                  <a:noFill/>
                </a:ln>
                <a:solidFill>
                  <a:schemeClr val="bg1"/>
                </a:solidFill>
                <a:effectLst/>
                <a:uLnTx/>
                <a:uFillTx/>
                <a:latin typeface="+mn-lt"/>
                <a:ea typeface="+mn-ea"/>
                <a:cs typeface="+mn-cs"/>
              </a:rPr>
              <a:t>Annual Audit Process</a:t>
            </a:r>
          </a:p>
        </p:txBody>
      </p:sp>
      <p:sp>
        <p:nvSpPr>
          <p:cNvPr id="3" name="TextBox 2">
            <a:extLst>
              <a:ext uri="{FF2B5EF4-FFF2-40B4-BE49-F238E27FC236}">
                <a16:creationId xmlns:a16="http://schemas.microsoft.com/office/drawing/2014/main" id="{5E2ACAC9-84AB-9163-AD6A-4F1EFC48622F}"/>
              </a:ext>
            </a:extLst>
          </p:cNvPr>
          <p:cNvSpPr txBox="1"/>
          <p:nvPr/>
        </p:nvSpPr>
        <p:spPr>
          <a:xfrm>
            <a:off x="0" y="6384414"/>
            <a:ext cx="2354633" cy="400110"/>
          </a:xfrm>
          <a:prstGeom prst="rect">
            <a:avLst/>
          </a:prstGeom>
          <a:noFill/>
        </p:spPr>
        <p:txBody>
          <a:bodyPr wrap="square" rtlCol="0">
            <a:spAutoFit/>
          </a:bodyPr>
          <a:lstStyle/>
          <a:p>
            <a:pPr algn="ctr"/>
            <a:r>
              <a:rPr lang="en-US" sz="2000" dirty="0">
                <a:solidFill>
                  <a:schemeClr val="bg1"/>
                </a:solidFill>
              </a:rPr>
              <a:t>Revised March 2025</a:t>
            </a:r>
          </a:p>
        </p:txBody>
      </p:sp>
      <p:sp>
        <p:nvSpPr>
          <p:cNvPr id="4" name="Slide Number Placeholder 3">
            <a:extLst>
              <a:ext uri="{FF2B5EF4-FFF2-40B4-BE49-F238E27FC236}">
                <a16:creationId xmlns:a16="http://schemas.microsoft.com/office/drawing/2014/main" id="{52B7B9C1-4C77-5874-C16A-BF7A4CA7183E}"/>
              </a:ext>
            </a:extLst>
          </p:cNvPr>
          <p:cNvSpPr>
            <a:spLocks noGrp="1"/>
          </p:cNvSpPr>
          <p:nvPr>
            <p:ph type="sldNum" sz="quarter" idx="12"/>
          </p:nvPr>
        </p:nvSpPr>
        <p:spPr/>
        <p:txBody>
          <a:bodyPr/>
          <a:lstStyle/>
          <a:p>
            <a:fld id="{D0A0CA5A-5976-4C5C-8430-DE8EEFD09A73}" type="slidenum">
              <a:rPr lang="en-US" smtClean="0"/>
              <a:t>60</a:t>
            </a:fld>
            <a:endParaRPr lang="en-US"/>
          </a:p>
        </p:txBody>
      </p:sp>
    </p:spTree>
    <p:extLst>
      <p:ext uri="{BB962C8B-B14F-4D97-AF65-F5344CB8AC3E}">
        <p14:creationId xmlns:p14="http://schemas.microsoft.com/office/powerpoint/2010/main" val="1197026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Annual Audit</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312828" y="2611450"/>
            <a:ext cx="6235980" cy="2991508"/>
          </a:xfrm>
        </p:spPr>
        <p:txBody>
          <a:bodyPr>
            <a:normAutofit/>
          </a:bodyPr>
          <a:lstStyle/>
          <a:p>
            <a:pPr marL="228600" lvl="0" indent="-228600">
              <a:lnSpc>
                <a:spcPct val="90000"/>
              </a:lnSpc>
              <a:spcBef>
                <a:spcPts val="1000"/>
              </a:spcBef>
              <a:buFont typeface="Arial" panose="020B0604020202020204" pitchFamily="34" charset="0"/>
              <a:buChar char="•"/>
            </a:pPr>
            <a:r>
              <a:rPr lang="en-US" sz="2600" dirty="0">
                <a:solidFill>
                  <a:srgbClr val="00247D"/>
                </a:solidFill>
              </a:rPr>
              <a:t>The Local Government Budget and Fiscal Control Act (LGBFCA) requires each local government and public authority to have an audit performed annually by an independent certified public accountant.</a:t>
            </a:r>
            <a:r>
              <a:rPr lang="en-US" sz="2600" baseline="30000" dirty="0">
                <a:solidFill>
                  <a:srgbClr val="00247D"/>
                </a:solidFill>
              </a:rPr>
              <a:t>[1]</a:t>
            </a:r>
          </a:p>
          <a:p>
            <a:pPr marL="0" lvl="0" indent="0">
              <a:lnSpc>
                <a:spcPct val="90000"/>
              </a:lnSpc>
              <a:spcBef>
                <a:spcPts val="1000"/>
              </a:spcBef>
              <a:buNone/>
            </a:pPr>
            <a:endParaRPr lang="en-US" sz="1400" baseline="30000" dirty="0">
              <a:solidFill>
                <a:srgbClr val="00247D"/>
              </a:solidFill>
            </a:endParaRPr>
          </a:p>
          <a:p>
            <a:r>
              <a:rPr lang="en-US" sz="2600" dirty="0">
                <a:solidFill>
                  <a:srgbClr val="00247D"/>
                </a:solidFill>
              </a:rPr>
              <a:t>The auditor performs various audit procedures to examine the unit’s accounts.</a:t>
            </a:r>
          </a:p>
          <a:p>
            <a:pPr marL="228600" lvl="0" indent="-228600">
              <a:lnSpc>
                <a:spcPct val="90000"/>
              </a:lnSpc>
              <a:spcBef>
                <a:spcPts val="1000"/>
              </a:spcBef>
              <a:buFont typeface="Arial" panose="020B0604020202020204" pitchFamily="34" charset="0"/>
              <a:buChar char="•"/>
            </a:pPr>
            <a:endParaRPr lang="en-US" sz="2600" baseline="300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2" name="Content Placeholder 2">
            <a:extLst>
              <a:ext uri="{FF2B5EF4-FFF2-40B4-BE49-F238E27FC236}">
                <a16:creationId xmlns:a16="http://schemas.microsoft.com/office/drawing/2014/main" id="{6FA8305C-3AA4-2566-E467-8AD58B5AAEFA}"/>
              </a:ext>
            </a:extLst>
          </p:cNvPr>
          <p:cNvSpPr txBox="1">
            <a:spLocks/>
          </p:cNvSpPr>
          <p:nvPr/>
        </p:nvSpPr>
        <p:spPr>
          <a:xfrm>
            <a:off x="6975571" y="2557588"/>
            <a:ext cx="4800117" cy="3433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247D"/>
                </a:solidFill>
              </a:rPr>
              <a:t>Completed audits are submitted to LGC staff for review and made available to the public on the </a:t>
            </a:r>
            <a:r>
              <a:rPr lang="en-US" sz="2600" dirty="0">
                <a:solidFill>
                  <a:srgbClr val="00247D"/>
                </a:solidFill>
                <a:hlinkClick r:id="rId3"/>
              </a:rPr>
              <a:t>LGC website</a:t>
            </a:r>
            <a:r>
              <a:rPr lang="en-US" sz="2600" dirty="0">
                <a:solidFill>
                  <a:srgbClr val="00247D"/>
                </a:solidFill>
              </a:rPr>
              <a:t>.</a:t>
            </a:r>
          </a:p>
          <a:p>
            <a:pPr marL="914400" lvl="1" indent="-457200">
              <a:spcBef>
                <a:spcPts val="1000"/>
              </a:spcBef>
              <a:buFont typeface="+mj-lt"/>
              <a:buAutoNum type="arabicPeriod"/>
            </a:pPr>
            <a:endParaRPr lang="en-US" sz="2200" dirty="0">
              <a:solidFill>
                <a:srgbClr val="00247D"/>
              </a:solidFill>
            </a:endParaRPr>
          </a:p>
          <a:p>
            <a:endParaRPr lang="en-US" sz="2200" dirty="0">
              <a:solidFill>
                <a:srgbClr val="00247D"/>
              </a:solidFill>
            </a:endParaRPr>
          </a:p>
        </p:txBody>
      </p:sp>
      <p:pic>
        <p:nvPicPr>
          <p:cNvPr id="14" name="Graphic 13" descr="Internet outline">
            <a:extLst>
              <a:ext uri="{FF2B5EF4-FFF2-40B4-BE49-F238E27FC236}">
                <a16:creationId xmlns:a16="http://schemas.microsoft.com/office/drawing/2014/main" id="{890BDDC3-957F-3D29-610C-5DCC85C435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4460" y="4107204"/>
            <a:ext cx="1782337" cy="1782337"/>
          </a:xfrm>
          <a:prstGeom prst="rect">
            <a:avLst/>
          </a:prstGeom>
        </p:spPr>
      </p:pic>
      <p:sp>
        <p:nvSpPr>
          <p:cNvPr id="11" name="Footer Placeholder 14">
            <a:extLst>
              <a:ext uri="{FF2B5EF4-FFF2-40B4-BE49-F238E27FC236}">
                <a16:creationId xmlns:a16="http://schemas.microsoft.com/office/drawing/2014/main" id="{261D7B5D-9B42-FB58-BAC9-F7FA46B9717D}"/>
              </a:ext>
            </a:extLst>
          </p:cNvPr>
          <p:cNvSpPr>
            <a:spLocks noGrp="1"/>
          </p:cNvSpPr>
          <p:nvPr>
            <p:ph type="ftr" sz="quarter" idx="11"/>
          </p:nvPr>
        </p:nvSpPr>
        <p:spPr>
          <a:xfrm>
            <a:off x="83187" y="6307005"/>
            <a:ext cx="6465621" cy="365125"/>
          </a:xfrm>
        </p:spPr>
        <p:txBody>
          <a:bodyPr/>
          <a:lstStyle/>
          <a:p>
            <a:pPr algn="l"/>
            <a:r>
              <a:rPr lang="en-US" sz="1600" baseline="30000" dirty="0"/>
              <a:t>[1]</a:t>
            </a:r>
            <a:r>
              <a:rPr lang="en-US" sz="1600" dirty="0">
                <a:hlinkClick r:id="rId6"/>
              </a:rPr>
              <a:t>G.S. 159-34(a)</a:t>
            </a:r>
            <a:endParaRPr lang="en-US" sz="1600" dirty="0"/>
          </a:p>
        </p:txBody>
      </p:sp>
      <p:sp>
        <p:nvSpPr>
          <p:cNvPr id="9" name="Slide Number Placeholder 8">
            <a:extLst>
              <a:ext uri="{FF2B5EF4-FFF2-40B4-BE49-F238E27FC236}">
                <a16:creationId xmlns:a16="http://schemas.microsoft.com/office/drawing/2014/main" id="{3325A2C6-2AEB-5FF8-426D-A5A9564516C3}"/>
              </a:ext>
            </a:extLst>
          </p:cNvPr>
          <p:cNvSpPr>
            <a:spLocks noGrp="1"/>
          </p:cNvSpPr>
          <p:nvPr>
            <p:ph type="sldNum" sz="quarter" idx="12"/>
          </p:nvPr>
        </p:nvSpPr>
        <p:spPr/>
        <p:txBody>
          <a:bodyPr/>
          <a:lstStyle/>
          <a:p>
            <a:fld id="{D0A0CA5A-5976-4C5C-8430-DE8EEFD09A73}" type="slidenum">
              <a:rPr lang="en-US" smtClean="0"/>
              <a:t>61</a:t>
            </a:fld>
            <a:endParaRPr lang="en-US"/>
          </a:p>
        </p:txBody>
      </p:sp>
    </p:spTree>
    <p:extLst>
      <p:ext uri="{BB962C8B-B14F-4D97-AF65-F5344CB8AC3E}">
        <p14:creationId xmlns:p14="http://schemas.microsoft.com/office/powerpoint/2010/main" val="921095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Audit Contracts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514738" y="2629023"/>
            <a:ext cx="5907833" cy="3433763"/>
          </a:xfrm>
        </p:spPr>
        <p:txBody>
          <a:bodyPr>
            <a:normAutofit fontScale="92500" lnSpcReduction="10000"/>
          </a:bodyPr>
          <a:lstStyle/>
          <a:p>
            <a:pPr marL="228600" indent="-228600">
              <a:lnSpc>
                <a:spcPct val="90000"/>
              </a:lnSpc>
              <a:spcBef>
                <a:spcPts val="1000"/>
              </a:spcBef>
              <a:buFont typeface="Arial" panose="020B0604020202020204" pitchFamily="34" charset="0"/>
              <a:buChar char="•"/>
            </a:pPr>
            <a:r>
              <a:rPr lang="en-US" sz="2600" dirty="0">
                <a:solidFill>
                  <a:srgbClr val="00247D"/>
                </a:solidFill>
              </a:rPr>
              <a:t>The governing board is responsible for selecting and entering into a contract with a qualified auditor.</a:t>
            </a:r>
            <a:r>
              <a:rPr lang="en-US" sz="2600" baseline="30000" dirty="0">
                <a:solidFill>
                  <a:srgbClr val="00247D"/>
                </a:solidFill>
              </a:rPr>
              <a:t>[2]</a:t>
            </a:r>
          </a:p>
          <a:p>
            <a:r>
              <a:rPr lang="en-US" sz="2600" dirty="0">
                <a:solidFill>
                  <a:srgbClr val="00247D"/>
                </a:solidFill>
              </a:rPr>
              <a:t>It is a best practice to periodically issue a Request for Proposal (RFP) for audit services. </a:t>
            </a:r>
          </a:p>
          <a:p>
            <a:pPr lvl="1"/>
            <a:r>
              <a:rPr lang="en-US" dirty="0">
                <a:solidFill>
                  <a:srgbClr val="00247D"/>
                </a:solidFill>
              </a:rPr>
              <a:t>Consider issuing an RFP every 3-5 years.  </a:t>
            </a:r>
          </a:p>
          <a:p>
            <a:r>
              <a:rPr lang="en-US" sz="2600" dirty="0">
                <a:solidFill>
                  <a:srgbClr val="00247D"/>
                </a:solidFill>
                <a:hlinkClick r:id="rId2"/>
              </a:rPr>
              <a:t>Audit contract forms</a:t>
            </a:r>
            <a:r>
              <a:rPr lang="en-US" sz="2600" dirty="0">
                <a:solidFill>
                  <a:srgbClr val="00247D"/>
                </a:solidFill>
              </a:rPr>
              <a:t>, </a:t>
            </a:r>
            <a:r>
              <a:rPr lang="en-US" sz="2600" dirty="0">
                <a:solidFill>
                  <a:srgbClr val="00247D"/>
                </a:solidFill>
                <a:hlinkClick r:id="rId3"/>
              </a:rPr>
              <a:t>sample RFPs</a:t>
            </a:r>
            <a:r>
              <a:rPr lang="en-US" sz="2600" dirty="0">
                <a:solidFill>
                  <a:srgbClr val="00247D"/>
                </a:solidFill>
              </a:rPr>
              <a:t> and other audit resources are available on the </a:t>
            </a:r>
            <a:r>
              <a:rPr lang="en-US" sz="2600" dirty="0">
                <a:solidFill>
                  <a:srgbClr val="00247D"/>
                </a:solidFill>
                <a:hlinkClick r:id="rId4"/>
              </a:rPr>
              <a:t>LGC website</a:t>
            </a:r>
            <a:r>
              <a:rPr lang="en-US" sz="2600" dirty="0">
                <a:solidFill>
                  <a:srgbClr val="00247D"/>
                </a:solidFill>
              </a:rPr>
              <a:t>. </a:t>
            </a:r>
            <a:endParaRPr lang="en-US" sz="2600" baseline="300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Stock photo of a man in a suit presenting a contract for signing">
            <a:extLst>
              <a:ext uri="{FF2B5EF4-FFF2-40B4-BE49-F238E27FC236}">
                <a16:creationId xmlns:a16="http://schemas.microsoft.com/office/drawing/2014/main" id="{C6F3F130-C672-ED14-BFBF-1240B9F4D919}"/>
              </a:ext>
            </a:extLst>
          </p:cNvPr>
          <p:cNvPicPr>
            <a:picLocks noChangeAspect="1"/>
          </p:cNvPicPr>
          <p:nvPr/>
        </p:nvPicPr>
        <p:blipFill>
          <a:blip r:embed="rId6"/>
          <a:stretch>
            <a:fillRect/>
          </a:stretch>
        </p:blipFill>
        <p:spPr>
          <a:xfrm>
            <a:off x="7202696" y="1749451"/>
            <a:ext cx="3895145" cy="2587837"/>
          </a:xfrm>
          <a:prstGeom prst="rect">
            <a:avLst/>
          </a:prstGeom>
        </p:spPr>
      </p:pic>
      <p:sp>
        <p:nvSpPr>
          <p:cNvPr id="13" name="TextBox 12">
            <a:extLst>
              <a:ext uri="{FF2B5EF4-FFF2-40B4-BE49-F238E27FC236}">
                <a16:creationId xmlns:a16="http://schemas.microsoft.com/office/drawing/2014/main" id="{283BFAFB-F421-9C89-2F01-FBA1F4967F81}"/>
              </a:ext>
            </a:extLst>
          </p:cNvPr>
          <p:cNvSpPr txBox="1"/>
          <p:nvPr/>
        </p:nvSpPr>
        <p:spPr>
          <a:xfrm>
            <a:off x="7063674" y="4388195"/>
            <a:ext cx="4788801" cy="1532727"/>
          </a:xfrm>
          <a:prstGeom prst="rect">
            <a:avLst/>
          </a:prstGeom>
          <a:noFill/>
        </p:spPr>
        <p:txBody>
          <a:bodyPr wrap="square">
            <a:spAutoFit/>
          </a:bodyPr>
          <a:lstStyle/>
          <a:p>
            <a:pPr>
              <a:lnSpc>
                <a:spcPct val="90000"/>
              </a:lnSpc>
              <a:spcBef>
                <a:spcPts val="1000"/>
              </a:spcBef>
            </a:pPr>
            <a:r>
              <a:rPr lang="en-US" sz="2600" b="1" dirty="0">
                <a:solidFill>
                  <a:srgbClr val="00247D"/>
                </a:solidFill>
              </a:rPr>
              <a:t>Audit contracts </a:t>
            </a:r>
            <a:r>
              <a:rPr lang="en-US" sz="2600" dirty="0">
                <a:solidFill>
                  <a:srgbClr val="00247D"/>
                </a:solidFill>
              </a:rPr>
              <a:t>must include specific requirements</a:t>
            </a:r>
            <a:r>
              <a:rPr lang="en-US" sz="2600" baseline="30000" dirty="0">
                <a:solidFill>
                  <a:srgbClr val="00247D"/>
                </a:solidFill>
              </a:rPr>
              <a:t>[3]</a:t>
            </a:r>
            <a:r>
              <a:rPr lang="en-US" sz="2600" dirty="0">
                <a:solidFill>
                  <a:srgbClr val="00247D"/>
                </a:solidFill>
              </a:rPr>
              <a:t> and be approved by the LGC prior to any work starting.</a:t>
            </a:r>
            <a:r>
              <a:rPr lang="en-US" sz="2600" baseline="30000" dirty="0">
                <a:solidFill>
                  <a:srgbClr val="00247D"/>
                </a:solidFill>
              </a:rPr>
              <a:t>[4][5]  </a:t>
            </a:r>
            <a:endParaRPr lang="en-US" sz="2600" dirty="0">
              <a:solidFill>
                <a:srgbClr val="00247D"/>
              </a:solidFill>
            </a:endParaRPr>
          </a:p>
        </p:txBody>
      </p:sp>
      <p:sp>
        <p:nvSpPr>
          <p:cNvPr id="11" name="Footer Placeholder 14">
            <a:extLst>
              <a:ext uri="{FF2B5EF4-FFF2-40B4-BE49-F238E27FC236}">
                <a16:creationId xmlns:a16="http://schemas.microsoft.com/office/drawing/2014/main" id="{317BC761-79CD-3773-6519-CBDCE214A5EE}"/>
              </a:ext>
            </a:extLst>
          </p:cNvPr>
          <p:cNvSpPr>
            <a:spLocks noGrp="1"/>
          </p:cNvSpPr>
          <p:nvPr>
            <p:ph type="ftr" sz="quarter" idx="11"/>
          </p:nvPr>
        </p:nvSpPr>
        <p:spPr>
          <a:xfrm>
            <a:off x="83187" y="6307005"/>
            <a:ext cx="7486656" cy="365125"/>
          </a:xfrm>
        </p:spPr>
        <p:txBody>
          <a:bodyPr/>
          <a:lstStyle/>
          <a:p>
            <a:pPr algn="l"/>
            <a:r>
              <a:rPr lang="en-US" sz="1600" baseline="30000" dirty="0"/>
              <a:t>[2]</a:t>
            </a:r>
            <a:r>
              <a:rPr lang="en-US" sz="1600" dirty="0">
                <a:hlinkClick r:id="rId7"/>
              </a:rPr>
              <a:t>G.S. 159-34(a)</a:t>
            </a:r>
            <a:r>
              <a:rPr lang="en-US" sz="1600" dirty="0"/>
              <a:t>  </a:t>
            </a:r>
            <a:r>
              <a:rPr lang="en-US" sz="1600" baseline="30000" dirty="0"/>
              <a:t>[3]</a:t>
            </a:r>
            <a:r>
              <a:rPr lang="en-US" sz="1600" dirty="0">
                <a:hlinkClick r:id="rId8"/>
              </a:rPr>
              <a:t>20 NCAC 03 .0502 (c)</a:t>
            </a:r>
            <a:r>
              <a:rPr lang="en-US" sz="1600" dirty="0"/>
              <a:t> </a:t>
            </a:r>
            <a:r>
              <a:rPr lang="en-US" sz="1600" baseline="30000" dirty="0"/>
              <a:t>[4]</a:t>
            </a:r>
            <a:r>
              <a:rPr lang="en-US" sz="1600" dirty="0">
                <a:hlinkClick r:id="rId7"/>
              </a:rPr>
              <a:t>G.S. 159-34(a)(v)</a:t>
            </a:r>
            <a:r>
              <a:rPr lang="en-US" sz="1600" dirty="0"/>
              <a:t>  </a:t>
            </a:r>
            <a:r>
              <a:rPr lang="en-US" sz="1600" baseline="30000" dirty="0"/>
              <a:t>[5]</a:t>
            </a:r>
            <a:r>
              <a:rPr lang="en-US" sz="1600" dirty="0">
                <a:hlinkClick r:id="rId9"/>
              </a:rPr>
              <a:t>20 NCAC 03 .0501</a:t>
            </a:r>
            <a:endParaRPr lang="en-US" sz="1600" dirty="0"/>
          </a:p>
        </p:txBody>
      </p:sp>
      <p:sp>
        <p:nvSpPr>
          <p:cNvPr id="9" name="Slide Number Placeholder 8">
            <a:extLst>
              <a:ext uri="{FF2B5EF4-FFF2-40B4-BE49-F238E27FC236}">
                <a16:creationId xmlns:a16="http://schemas.microsoft.com/office/drawing/2014/main" id="{4E098610-C061-7EED-BCCB-AAA5FA2CFA5F}"/>
              </a:ext>
            </a:extLst>
          </p:cNvPr>
          <p:cNvSpPr>
            <a:spLocks noGrp="1"/>
          </p:cNvSpPr>
          <p:nvPr>
            <p:ph type="sldNum" sz="quarter" idx="12"/>
          </p:nvPr>
        </p:nvSpPr>
        <p:spPr/>
        <p:txBody>
          <a:bodyPr/>
          <a:lstStyle/>
          <a:p>
            <a:fld id="{D0A0CA5A-5976-4C5C-8430-DE8EEFD09A73}" type="slidenum">
              <a:rPr lang="en-US" smtClean="0"/>
              <a:t>62</a:t>
            </a:fld>
            <a:endParaRPr lang="en-US" dirty="0"/>
          </a:p>
        </p:txBody>
      </p:sp>
      <p:cxnSp>
        <p:nvCxnSpPr>
          <p:cNvPr id="14" name="Straight Connector 13">
            <a:extLst>
              <a:ext uri="{FF2B5EF4-FFF2-40B4-BE49-F238E27FC236}">
                <a16:creationId xmlns:a16="http://schemas.microsoft.com/office/drawing/2014/main" id="{74F2D67B-E72F-B9CB-71FB-E99229DC4C8D}"/>
              </a:ext>
              <a:ext uri="{C183D7F6-B498-43B3-948B-1728B52AA6E4}">
                <adec:decorative xmlns:adec="http://schemas.microsoft.com/office/drawing/2017/decorative" val="1"/>
              </a:ext>
            </a:extLst>
          </p:cNvPr>
          <p:cNvCxnSpPr>
            <a:cxnSpLocks/>
          </p:cNvCxnSpPr>
          <p:nvPr/>
        </p:nvCxnSpPr>
        <p:spPr>
          <a:xfrm>
            <a:off x="6947423" y="3168520"/>
            <a:ext cx="0" cy="2638034"/>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59671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When is LGC Approval Required?</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445289" y="3161459"/>
            <a:ext cx="5907832" cy="1889188"/>
          </a:xfrm>
        </p:spPr>
        <p:txBody>
          <a:bodyPr>
            <a:normAutofit/>
          </a:bodyPr>
          <a:lstStyle/>
          <a:p>
            <a:pPr marL="0" indent="0">
              <a:lnSpc>
                <a:spcPct val="90000"/>
              </a:lnSpc>
              <a:spcBef>
                <a:spcPts val="1000"/>
              </a:spcBef>
              <a:buNone/>
            </a:pPr>
            <a:r>
              <a:rPr lang="en-US" sz="2600" dirty="0">
                <a:solidFill>
                  <a:srgbClr val="00247D"/>
                </a:solidFill>
              </a:rPr>
              <a:t>The LGC </a:t>
            </a:r>
            <a:r>
              <a:rPr lang="en-US" sz="2600" b="1" dirty="0">
                <a:solidFill>
                  <a:srgbClr val="00247D"/>
                </a:solidFill>
              </a:rPr>
              <a:t>must</a:t>
            </a:r>
            <a:r>
              <a:rPr lang="en-US" sz="2600" dirty="0">
                <a:solidFill>
                  <a:srgbClr val="00247D"/>
                </a:solidFill>
              </a:rPr>
              <a:t> </a:t>
            </a:r>
            <a:r>
              <a:rPr lang="en-US" sz="2600" b="1" dirty="0">
                <a:solidFill>
                  <a:srgbClr val="00247D"/>
                </a:solidFill>
              </a:rPr>
              <a:t>approve</a:t>
            </a:r>
            <a:r>
              <a:rPr lang="en-US" sz="2600" dirty="0">
                <a:solidFill>
                  <a:srgbClr val="00247D"/>
                </a:solidFill>
              </a:rPr>
              <a:t>:</a:t>
            </a:r>
          </a:p>
          <a:p>
            <a:r>
              <a:rPr lang="en-US" sz="2600" dirty="0">
                <a:solidFill>
                  <a:srgbClr val="00247D"/>
                </a:solidFill>
              </a:rPr>
              <a:t>Audit contracts (before work begins)</a:t>
            </a:r>
            <a:endParaRPr lang="en-US" sz="2600" baseline="30000" dirty="0">
              <a:solidFill>
                <a:srgbClr val="00247D"/>
              </a:solidFill>
            </a:endParaRPr>
          </a:p>
          <a:p>
            <a:r>
              <a:rPr lang="en-US" sz="2600" dirty="0">
                <a:solidFill>
                  <a:srgbClr val="00247D"/>
                </a:solidFill>
              </a:rPr>
              <a:t>Audit invoices (before they are paid by the unit)</a:t>
            </a:r>
            <a:r>
              <a:rPr lang="en-US" sz="2600" baseline="30000" dirty="0">
                <a:solidFill>
                  <a:srgbClr val="00247D"/>
                </a:solidFill>
              </a:rPr>
              <a:t>[6]</a:t>
            </a:r>
          </a:p>
          <a:p>
            <a:pPr lvl="1"/>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74F2D67B-E72F-B9CB-71FB-E99229DC4C8D}"/>
              </a:ext>
              <a:ext uri="{C183D7F6-B498-43B3-948B-1728B52AA6E4}">
                <adec:decorative xmlns:adec="http://schemas.microsoft.com/office/drawing/2017/decorative" val="1"/>
              </a:ext>
            </a:extLst>
          </p:cNvPr>
          <p:cNvCxnSpPr>
            <a:cxnSpLocks/>
          </p:cNvCxnSpPr>
          <p:nvPr/>
        </p:nvCxnSpPr>
        <p:spPr>
          <a:xfrm>
            <a:off x="6422571" y="3007459"/>
            <a:ext cx="0" cy="2638034"/>
          </a:xfrm>
          <a:prstGeom prst="line">
            <a:avLst/>
          </a:prstGeom>
          <a:ln/>
        </p:spPr>
        <p:style>
          <a:lnRef idx="1">
            <a:schemeClr val="accent2"/>
          </a:lnRef>
          <a:fillRef idx="0">
            <a:schemeClr val="accent2"/>
          </a:fillRef>
          <a:effectRef idx="0">
            <a:schemeClr val="accent2"/>
          </a:effectRef>
          <a:fontRef idx="minor">
            <a:schemeClr val="tx1"/>
          </a:fontRef>
        </p:style>
      </p:cxnSp>
      <p:sp>
        <p:nvSpPr>
          <p:cNvPr id="12" name="Content Placeholder 2">
            <a:extLst>
              <a:ext uri="{FF2B5EF4-FFF2-40B4-BE49-F238E27FC236}">
                <a16:creationId xmlns:a16="http://schemas.microsoft.com/office/drawing/2014/main" id="{FC86CC7B-D544-D8B4-3329-C8C6F1290CF8}"/>
              </a:ext>
            </a:extLst>
          </p:cNvPr>
          <p:cNvSpPr txBox="1">
            <a:spLocks/>
          </p:cNvSpPr>
          <p:nvPr/>
        </p:nvSpPr>
        <p:spPr>
          <a:xfrm>
            <a:off x="6502518" y="2494656"/>
            <a:ext cx="5573732" cy="382696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247D"/>
                </a:solidFill>
              </a:rPr>
              <a:t>The LGC does </a:t>
            </a:r>
            <a:r>
              <a:rPr lang="en-US" b="1" dirty="0">
                <a:solidFill>
                  <a:srgbClr val="00247D"/>
                </a:solidFill>
              </a:rPr>
              <a:t>not</a:t>
            </a:r>
            <a:r>
              <a:rPr lang="en-US" dirty="0">
                <a:solidFill>
                  <a:srgbClr val="00247D"/>
                </a:solidFill>
              </a:rPr>
              <a:t> </a:t>
            </a:r>
            <a:r>
              <a:rPr lang="en-US" b="1" dirty="0">
                <a:solidFill>
                  <a:srgbClr val="00247D"/>
                </a:solidFill>
              </a:rPr>
              <a:t>approve</a:t>
            </a:r>
            <a:r>
              <a:rPr lang="en-US" dirty="0">
                <a:solidFill>
                  <a:srgbClr val="00247D"/>
                </a:solidFill>
              </a:rPr>
              <a:t>:</a:t>
            </a:r>
          </a:p>
          <a:p>
            <a:r>
              <a:rPr lang="en-US" sz="2600" dirty="0">
                <a:solidFill>
                  <a:srgbClr val="00247D"/>
                </a:solidFill>
              </a:rPr>
              <a:t>Audits</a:t>
            </a:r>
          </a:p>
          <a:p>
            <a:pPr lvl="1"/>
            <a:r>
              <a:rPr lang="en-US" sz="2200" dirty="0">
                <a:solidFill>
                  <a:srgbClr val="00247D"/>
                </a:solidFill>
              </a:rPr>
              <a:t>While the completed audit must be filed with and reviewed by the LGC, the LGC does not approve audits.</a:t>
            </a:r>
          </a:p>
          <a:p>
            <a:r>
              <a:rPr lang="en-US" sz="2600" dirty="0">
                <a:solidFill>
                  <a:srgbClr val="00247D"/>
                </a:solidFill>
              </a:rPr>
              <a:t>Auditors</a:t>
            </a:r>
          </a:p>
          <a:p>
            <a:pPr lvl="1"/>
            <a:r>
              <a:rPr lang="en-US" sz="2200" dirty="0">
                <a:solidFill>
                  <a:srgbClr val="00247D"/>
                </a:solidFill>
              </a:rPr>
              <a:t>The LGC maintains a </a:t>
            </a:r>
            <a:r>
              <a:rPr lang="en-US" sz="2200" dirty="0">
                <a:solidFill>
                  <a:srgbClr val="00247D"/>
                </a:solidFill>
                <a:hlinkClick r:id="rId3"/>
              </a:rPr>
              <a:t>list of firms</a:t>
            </a:r>
            <a:r>
              <a:rPr lang="en-US" sz="2200" dirty="0">
                <a:solidFill>
                  <a:srgbClr val="00247D"/>
                </a:solidFill>
              </a:rPr>
              <a:t> offering audit and non-audit services.</a:t>
            </a:r>
          </a:p>
          <a:p>
            <a:pPr lvl="1"/>
            <a:r>
              <a:rPr lang="en-US" sz="2200" dirty="0">
                <a:solidFill>
                  <a:srgbClr val="00247D"/>
                </a:solidFill>
              </a:rPr>
              <a:t>This list is offered purely as a resource for local governments.</a:t>
            </a:r>
          </a:p>
          <a:p>
            <a:pPr lvl="1"/>
            <a:r>
              <a:rPr lang="en-US" sz="2200" dirty="0">
                <a:solidFill>
                  <a:srgbClr val="00247D"/>
                </a:solidFill>
              </a:rPr>
              <a:t>Neither the LGC nor its staff recommend, endorse, or approve firms.</a:t>
            </a:r>
          </a:p>
        </p:txBody>
      </p:sp>
      <p:sp>
        <p:nvSpPr>
          <p:cNvPr id="11" name="Footer Placeholder 14">
            <a:extLst>
              <a:ext uri="{FF2B5EF4-FFF2-40B4-BE49-F238E27FC236}">
                <a16:creationId xmlns:a16="http://schemas.microsoft.com/office/drawing/2014/main" id="{317BC761-79CD-3773-6519-CBDCE214A5EE}"/>
              </a:ext>
            </a:extLst>
          </p:cNvPr>
          <p:cNvSpPr>
            <a:spLocks noGrp="1"/>
          </p:cNvSpPr>
          <p:nvPr>
            <p:ph type="ftr" sz="quarter" idx="11"/>
          </p:nvPr>
        </p:nvSpPr>
        <p:spPr>
          <a:xfrm>
            <a:off x="83187" y="6307005"/>
            <a:ext cx="7486656" cy="365125"/>
          </a:xfrm>
        </p:spPr>
        <p:txBody>
          <a:bodyPr/>
          <a:lstStyle/>
          <a:p>
            <a:pPr algn="l"/>
            <a:r>
              <a:rPr lang="en-US" sz="1600" baseline="30000" dirty="0"/>
              <a:t>[6]</a:t>
            </a:r>
            <a:r>
              <a:rPr lang="en-US" sz="1600" dirty="0">
                <a:hlinkClick r:id="rId4"/>
              </a:rPr>
              <a:t>G.S. 159-34(a)</a:t>
            </a:r>
            <a:endParaRPr lang="en-US" sz="1600" dirty="0"/>
          </a:p>
        </p:txBody>
      </p:sp>
      <p:sp>
        <p:nvSpPr>
          <p:cNvPr id="9" name="Slide Number Placeholder 8">
            <a:extLst>
              <a:ext uri="{FF2B5EF4-FFF2-40B4-BE49-F238E27FC236}">
                <a16:creationId xmlns:a16="http://schemas.microsoft.com/office/drawing/2014/main" id="{4E098610-C061-7EED-BCCB-AAA5FA2CFA5F}"/>
              </a:ext>
            </a:extLst>
          </p:cNvPr>
          <p:cNvSpPr>
            <a:spLocks noGrp="1"/>
          </p:cNvSpPr>
          <p:nvPr>
            <p:ph type="sldNum" sz="quarter" idx="12"/>
          </p:nvPr>
        </p:nvSpPr>
        <p:spPr/>
        <p:txBody>
          <a:bodyPr/>
          <a:lstStyle/>
          <a:p>
            <a:fld id="{D0A0CA5A-5976-4C5C-8430-DE8EEFD09A73}" type="slidenum">
              <a:rPr lang="en-US" smtClean="0"/>
              <a:t>63</a:t>
            </a:fld>
            <a:endParaRPr lang="en-US" dirty="0"/>
          </a:p>
        </p:txBody>
      </p:sp>
    </p:spTree>
    <p:extLst>
      <p:ext uri="{BB962C8B-B14F-4D97-AF65-F5344CB8AC3E}">
        <p14:creationId xmlns:p14="http://schemas.microsoft.com/office/powerpoint/2010/main" val="3234523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Modified and Unmodified Opinions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2000" y="2557588"/>
            <a:ext cx="6187068" cy="3623727"/>
          </a:xfrm>
        </p:spPr>
        <p:txBody>
          <a:bodyPr>
            <a:normAutofit/>
          </a:bodyPr>
          <a:lstStyle/>
          <a:p>
            <a:pPr marL="0" lvl="0" indent="0">
              <a:lnSpc>
                <a:spcPct val="90000"/>
              </a:lnSpc>
              <a:spcBef>
                <a:spcPts val="1000"/>
              </a:spcBef>
              <a:buNone/>
            </a:pPr>
            <a:r>
              <a:rPr lang="en-US" dirty="0">
                <a:solidFill>
                  <a:srgbClr val="00247D"/>
                </a:solidFill>
              </a:rPr>
              <a:t>The a</a:t>
            </a:r>
            <a:r>
              <a:rPr lang="en-US" sz="2800" dirty="0">
                <a:solidFill>
                  <a:srgbClr val="00247D"/>
                </a:solidFill>
              </a:rPr>
              <a:t>uditor will give an opinion on whether the unit’s financial statements are presented in accordance with generally accepted accounting principles. </a:t>
            </a:r>
          </a:p>
          <a:p>
            <a:pPr marL="0" lvl="0" indent="0">
              <a:lnSpc>
                <a:spcPct val="90000"/>
              </a:lnSpc>
              <a:spcBef>
                <a:spcPts val="1000"/>
              </a:spcBef>
              <a:buNone/>
            </a:pPr>
            <a:endParaRPr lang="en-US" sz="1000" b="1" dirty="0">
              <a:solidFill>
                <a:srgbClr val="00247D"/>
              </a:solidFill>
            </a:endParaRPr>
          </a:p>
          <a:p>
            <a:pPr marL="0" lvl="0" indent="0">
              <a:lnSpc>
                <a:spcPct val="90000"/>
              </a:lnSpc>
              <a:spcBef>
                <a:spcPts val="1000"/>
              </a:spcBef>
              <a:buNone/>
            </a:pPr>
            <a:r>
              <a:rPr lang="en-US" sz="2800" b="1" dirty="0">
                <a:solidFill>
                  <a:srgbClr val="00247D"/>
                </a:solidFill>
              </a:rPr>
              <a:t>This can take one of two forms:</a:t>
            </a:r>
          </a:p>
          <a:p>
            <a:pPr marL="514350" lvl="0" indent="-514350">
              <a:lnSpc>
                <a:spcPct val="90000"/>
              </a:lnSpc>
              <a:spcBef>
                <a:spcPts val="1000"/>
              </a:spcBef>
              <a:buFont typeface="+mj-lt"/>
              <a:buAutoNum type="arabicPeriod"/>
            </a:pPr>
            <a:r>
              <a:rPr lang="en-US" sz="2800" dirty="0">
                <a:solidFill>
                  <a:srgbClr val="00247D"/>
                </a:solidFill>
              </a:rPr>
              <a:t>Unmodified opinion</a:t>
            </a:r>
          </a:p>
          <a:p>
            <a:pPr marL="514350" lvl="0" indent="-514350">
              <a:lnSpc>
                <a:spcPct val="90000"/>
              </a:lnSpc>
              <a:spcBef>
                <a:spcPts val="1000"/>
              </a:spcBef>
              <a:buFont typeface="+mj-lt"/>
              <a:buAutoNum type="arabicPeriod"/>
            </a:pPr>
            <a:r>
              <a:rPr lang="en-US" sz="2800" dirty="0">
                <a:solidFill>
                  <a:srgbClr val="00247D"/>
                </a:solidFill>
              </a:rPr>
              <a:t>Modified opinion</a:t>
            </a:r>
            <a:endParaRPr lang="en-US" sz="2200" dirty="0">
              <a:solidFill>
                <a:srgbClr val="00247D"/>
              </a:solidFill>
            </a:endParaRPr>
          </a:p>
          <a:p>
            <a:pPr marL="685800" lvl="1" indent="-228600">
              <a:lnSpc>
                <a:spcPct val="90000"/>
              </a:lnSpc>
              <a:spcBef>
                <a:spcPts val="1000"/>
              </a:spcBef>
              <a:buFont typeface="Arial" panose="020B0604020202020204" pitchFamily="34" charset="0"/>
              <a:buChar char="•"/>
            </a:pPr>
            <a:endParaRPr lang="en-US" sz="2200" dirty="0">
              <a:solidFill>
                <a:srgbClr val="00247D"/>
              </a:solidFill>
            </a:endParaRPr>
          </a:p>
          <a:p>
            <a:pPr marL="914400" lvl="1" indent="-457200">
              <a:lnSpc>
                <a:spcPct val="90000"/>
              </a:lnSpc>
              <a:spcBef>
                <a:spcPts val="1000"/>
              </a:spcBef>
              <a:buFont typeface="+mj-lt"/>
              <a:buAutoNum type="arabicPeriod"/>
            </a:pP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2" name="Picture 11" descr="Stock image of a person holding a magnifying glass above the word &quot;audit&quot;">
            <a:extLst>
              <a:ext uri="{FF2B5EF4-FFF2-40B4-BE49-F238E27FC236}">
                <a16:creationId xmlns:a16="http://schemas.microsoft.com/office/drawing/2014/main" id="{CCFC908E-D940-0966-C01B-F3ACC1D9372B}"/>
              </a:ext>
            </a:extLst>
          </p:cNvPr>
          <p:cNvPicPr>
            <a:picLocks noChangeAspect="1"/>
          </p:cNvPicPr>
          <p:nvPr/>
        </p:nvPicPr>
        <p:blipFill>
          <a:blip r:embed="rId3"/>
          <a:stretch>
            <a:fillRect/>
          </a:stretch>
        </p:blipFill>
        <p:spPr>
          <a:xfrm>
            <a:off x="7404704" y="2339789"/>
            <a:ext cx="4041335" cy="3623730"/>
          </a:xfrm>
          <a:prstGeom prst="rect">
            <a:avLst/>
          </a:prstGeom>
        </p:spPr>
      </p:pic>
      <p:sp>
        <p:nvSpPr>
          <p:cNvPr id="10" name="Slide Number Placeholder 9">
            <a:extLst>
              <a:ext uri="{FF2B5EF4-FFF2-40B4-BE49-F238E27FC236}">
                <a16:creationId xmlns:a16="http://schemas.microsoft.com/office/drawing/2014/main" id="{ED2AFA99-D87A-BF5B-699C-B87BEF8CBBED}"/>
              </a:ext>
            </a:extLst>
          </p:cNvPr>
          <p:cNvSpPr>
            <a:spLocks noGrp="1"/>
          </p:cNvSpPr>
          <p:nvPr>
            <p:ph type="sldNum" sz="quarter" idx="12"/>
          </p:nvPr>
        </p:nvSpPr>
        <p:spPr/>
        <p:txBody>
          <a:bodyPr/>
          <a:lstStyle/>
          <a:p>
            <a:fld id="{D0A0CA5A-5976-4C5C-8430-DE8EEFD09A73}" type="slidenum">
              <a:rPr lang="en-US" smtClean="0"/>
              <a:t>64</a:t>
            </a:fld>
            <a:endParaRPr lang="en-US"/>
          </a:p>
        </p:txBody>
      </p:sp>
    </p:spTree>
    <p:extLst>
      <p:ext uri="{BB962C8B-B14F-4D97-AF65-F5344CB8AC3E}">
        <p14:creationId xmlns:p14="http://schemas.microsoft.com/office/powerpoint/2010/main" val="8682787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Modified and Unmodified Opinions</a:t>
            </a:r>
            <a:endParaRPr lang="en-US" sz="1800" dirty="0">
              <a:solidFill>
                <a:srgbClr val="00247D"/>
              </a:solidFill>
            </a:endParaRPr>
          </a:p>
        </p:txBody>
      </p:sp>
      <p:sp>
        <p:nvSpPr>
          <p:cNvPr id="11" name="Content Placeholder 2">
            <a:extLst>
              <a:ext uri="{FF2B5EF4-FFF2-40B4-BE49-F238E27FC236}">
                <a16:creationId xmlns:a16="http://schemas.microsoft.com/office/drawing/2014/main" id="{B3CF47E5-688A-F2FD-1396-172D060C5003}"/>
              </a:ext>
            </a:extLst>
          </p:cNvPr>
          <p:cNvSpPr txBox="1">
            <a:spLocks/>
          </p:cNvSpPr>
          <p:nvPr/>
        </p:nvSpPr>
        <p:spPr>
          <a:xfrm>
            <a:off x="233992" y="2690024"/>
            <a:ext cx="5581262" cy="3433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00247D"/>
                </a:solidFill>
              </a:rPr>
              <a:t>An </a:t>
            </a:r>
            <a:r>
              <a:rPr lang="en-US" sz="2400" b="1" u="sng" dirty="0">
                <a:solidFill>
                  <a:srgbClr val="00247D"/>
                </a:solidFill>
              </a:rPr>
              <a:t>unmodified</a:t>
            </a:r>
            <a:r>
              <a:rPr lang="en-US" sz="2400" b="1" dirty="0">
                <a:solidFill>
                  <a:srgbClr val="00247D"/>
                </a:solidFill>
              </a:rPr>
              <a:t> opinion is issued when:</a:t>
            </a:r>
          </a:p>
          <a:p>
            <a:r>
              <a:rPr lang="en-US" sz="2400" dirty="0">
                <a:solidFill>
                  <a:srgbClr val="00247D"/>
                </a:solidFill>
              </a:rPr>
              <a:t>The auditor determines that a unit’s financial statements are presented </a:t>
            </a:r>
            <a:r>
              <a:rPr lang="en-US" sz="2400" b="1" dirty="0">
                <a:solidFill>
                  <a:srgbClr val="00247D"/>
                </a:solidFill>
              </a:rPr>
              <a:t>fairly</a:t>
            </a:r>
            <a:r>
              <a:rPr lang="en-US" sz="2400" dirty="0">
                <a:solidFill>
                  <a:srgbClr val="00247D"/>
                </a:solidFill>
              </a:rPr>
              <a:t>, meaning they provide a generally accurate picture of the unit’s finances.</a:t>
            </a:r>
          </a:p>
          <a:p>
            <a:r>
              <a:rPr lang="en-US" sz="2400" dirty="0">
                <a:solidFill>
                  <a:srgbClr val="00247D"/>
                </a:solidFill>
              </a:rPr>
              <a:t>There are </a:t>
            </a:r>
            <a:r>
              <a:rPr lang="en-US" sz="2400" b="1" dirty="0">
                <a:solidFill>
                  <a:srgbClr val="00247D"/>
                </a:solidFill>
              </a:rPr>
              <a:t>no</a:t>
            </a:r>
            <a:r>
              <a:rPr lang="en-US" sz="2400" dirty="0">
                <a:solidFill>
                  <a:srgbClr val="00247D"/>
                </a:solidFill>
              </a:rPr>
              <a:t> </a:t>
            </a:r>
            <a:r>
              <a:rPr lang="en-US" sz="2400" b="1" dirty="0">
                <a:solidFill>
                  <a:srgbClr val="00247D"/>
                </a:solidFill>
              </a:rPr>
              <a:t>material misstatements</a:t>
            </a:r>
            <a:r>
              <a:rPr lang="en-US" sz="2400" dirty="0">
                <a:solidFill>
                  <a:srgbClr val="00247D"/>
                </a:solidFill>
              </a:rPr>
              <a:t> – misstatements that could give a false impression of the unit’s financial position.</a:t>
            </a: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096000" y="3023756"/>
            <a:ext cx="6096000" cy="2309168"/>
          </a:xfrm>
        </p:spPr>
        <p:txBody>
          <a:bodyPr>
            <a:normAutofit/>
          </a:bodyPr>
          <a:lstStyle/>
          <a:p>
            <a:pPr marL="0" lvl="0" indent="0">
              <a:lnSpc>
                <a:spcPct val="90000"/>
              </a:lnSpc>
              <a:spcBef>
                <a:spcPts val="1000"/>
              </a:spcBef>
              <a:buNone/>
            </a:pPr>
            <a:r>
              <a:rPr lang="en-US" sz="2400" b="1" dirty="0">
                <a:solidFill>
                  <a:srgbClr val="00247D"/>
                </a:solidFill>
              </a:rPr>
              <a:t>An unmodified opinion is </a:t>
            </a:r>
            <a:r>
              <a:rPr lang="en-US" sz="2400" b="1" u="sng" dirty="0">
                <a:solidFill>
                  <a:srgbClr val="00247D"/>
                </a:solidFill>
              </a:rPr>
              <a:t>not</a:t>
            </a:r>
            <a:r>
              <a:rPr lang="en-US" sz="2400" b="1" dirty="0">
                <a:solidFill>
                  <a:srgbClr val="00247D"/>
                </a:solidFill>
              </a:rPr>
              <a:t>:</a:t>
            </a:r>
          </a:p>
          <a:p>
            <a:pPr marL="457200" indent="-457200">
              <a:lnSpc>
                <a:spcPct val="90000"/>
              </a:lnSpc>
              <a:spcBef>
                <a:spcPts val="1000"/>
              </a:spcBef>
              <a:buFont typeface="+mj-lt"/>
              <a:buAutoNum type="arabicPeriod"/>
            </a:pPr>
            <a:r>
              <a:rPr lang="en-US" sz="2400" dirty="0">
                <a:solidFill>
                  <a:srgbClr val="00247D"/>
                </a:solidFill>
              </a:rPr>
              <a:t>A finding that everything is 100% correct.</a:t>
            </a:r>
          </a:p>
          <a:p>
            <a:pPr marL="457200" indent="-457200">
              <a:lnSpc>
                <a:spcPct val="90000"/>
              </a:lnSpc>
              <a:spcBef>
                <a:spcPts val="1000"/>
              </a:spcBef>
              <a:buFont typeface="+mj-lt"/>
              <a:buAutoNum type="arabicPeriod"/>
            </a:pPr>
            <a:r>
              <a:rPr lang="en-US" sz="2400" dirty="0">
                <a:solidFill>
                  <a:srgbClr val="00247D"/>
                </a:solidFill>
              </a:rPr>
              <a:t>A guarantee there has been no fraud.</a:t>
            </a:r>
          </a:p>
          <a:p>
            <a:pPr marL="457200" indent="-457200">
              <a:lnSpc>
                <a:spcPct val="90000"/>
              </a:lnSpc>
              <a:spcBef>
                <a:spcPts val="1000"/>
              </a:spcBef>
              <a:buFont typeface="+mj-lt"/>
              <a:buAutoNum type="arabicPeriod"/>
            </a:pPr>
            <a:r>
              <a:rPr lang="en-US" sz="2400" dirty="0">
                <a:solidFill>
                  <a:srgbClr val="00247D"/>
                </a:solidFill>
              </a:rPr>
              <a:t>A statement that the unit did a good job with public funds.</a:t>
            </a:r>
          </a:p>
          <a:p>
            <a:pPr marL="685800" lvl="1" indent="-228600">
              <a:lnSpc>
                <a:spcPct val="90000"/>
              </a:lnSpc>
              <a:spcBef>
                <a:spcPts val="1000"/>
              </a:spcBef>
              <a:buFont typeface="Arial" panose="020B0604020202020204" pitchFamily="34" charset="0"/>
              <a:buChar char="•"/>
            </a:pPr>
            <a:endParaRPr lang="en-US" sz="2200" dirty="0">
              <a:solidFill>
                <a:srgbClr val="00247D"/>
              </a:solidFill>
            </a:endParaRPr>
          </a:p>
          <a:p>
            <a:pPr marL="914400" lvl="1" indent="-457200">
              <a:lnSpc>
                <a:spcPct val="90000"/>
              </a:lnSpc>
              <a:spcBef>
                <a:spcPts val="1000"/>
              </a:spcBef>
              <a:buFont typeface="+mj-lt"/>
              <a:buAutoNum type="arabicPeriod"/>
            </a:pP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0" name="Slide Number Placeholder 9">
            <a:extLst>
              <a:ext uri="{FF2B5EF4-FFF2-40B4-BE49-F238E27FC236}">
                <a16:creationId xmlns:a16="http://schemas.microsoft.com/office/drawing/2014/main" id="{70F1BBDC-12CA-D77D-74C5-686AF9171449}"/>
              </a:ext>
            </a:extLst>
          </p:cNvPr>
          <p:cNvSpPr>
            <a:spLocks noGrp="1"/>
          </p:cNvSpPr>
          <p:nvPr>
            <p:ph type="sldNum" sz="quarter" idx="12"/>
          </p:nvPr>
        </p:nvSpPr>
        <p:spPr/>
        <p:txBody>
          <a:bodyPr/>
          <a:lstStyle/>
          <a:p>
            <a:fld id="{D0A0CA5A-5976-4C5C-8430-DE8EEFD09A73}" type="slidenum">
              <a:rPr lang="en-US" smtClean="0"/>
              <a:t>65</a:t>
            </a:fld>
            <a:endParaRPr lang="en-US"/>
          </a:p>
        </p:txBody>
      </p:sp>
      <p:cxnSp>
        <p:nvCxnSpPr>
          <p:cNvPr id="12" name="Straight Connector 11">
            <a:extLst>
              <a:ext uri="{FF2B5EF4-FFF2-40B4-BE49-F238E27FC236}">
                <a16:creationId xmlns:a16="http://schemas.microsoft.com/office/drawing/2014/main" id="{5890BFB9-819C-AEF1-6BC9-921F0B5EC194}"/>
              </a:ext>
              <a:ext uri="{C183D7F6-B498-43B3-948B-1728B52AA6E4}">
                <adec:decorative xmlns:adec="http://schemas.microsoft.com/office/drawing/2017/decorative" val="1"/>
              </a:ext>
            </a:extLst>
          </p:cNvPr>
          <p:cNvCxnSpPr>
            <a:cxnSpLocks/>
          </p:cNvCxnSpPr>
          <p:nvPr/>
        </p:nvCxnSpPr>
        <p:spPr>
          <a:xfrm>
            <a:off x="5942772" y="2879153"/>
            <a:ext cx="0" cy="2638034"/>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027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Modified and Unmodified Opinions</a:t>
            </a:r>
            <a:endParaRPr lang="en-US" sz="1800" dirty="0">
              <a:solidFill>
                <a:srgbClr val="00247D"/>
              </a:solidFill>
            </a:endParaRPr>
          </a:p>
        </p:txBody>
      </p:sp>
      <p:sp>
        <p:nvSpPr>
          <p:cNvPr id="11" name="Content Placeholder 2">
            <a:extLst>
              <a:ext uri="{FF2B5EF4-FFF2-40B4-BE49-F238E27FC236}">
                <a16:creationId xmlns:a16="http://schemas.microsoft.com/office/drawing/2014/main" id="{B3CF47E5-688A-F2FD-1396-172D060C5003}"/>
              </a:ext>
            </a:extLst>
          </p:cNvPr>
          <p:cNvSpPr txBox="1">
            <a:spLocks/>
          </p:cNvSpPr>
          <p:nvPr/>
        </p:nvSpPr>
        <p:spPr>
          <a:xfrm>
            <a:off x="233992" y="2690024"/>
            <a:ext cx="5581262" cy="3433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00247D"/>
                </a:solidFill>
              </a:rPr>
              <a:t>A </a:t>
            </a:r>
            <a:r>
              <a:rPr lang="en-US" sz="2400" b="1" u="sng" dirty="0">
                <a:solidFill>
                  <a:srgbClr val="00247D"/>
                </a:solidFill>
              </a:rPr>
              <a:t>modified</a:t>
            </a:r>
            <a:r>
              <a:rPr lang="en-US" sz="2400" b="1" dirty="0">
                <a:solidFill>
                  <a:srgbClr val="00247D"/>
                </a:solidFill>
              </a:rPr>
              <a:t> opinion is issued when:</a:t>
            </a:r>
          </a:p>
          <a:p>
            <a:r>
              <a:rPr lang="en-US" sz="2400" dirty="0">
                <a:solidFill>
                  <a:srgbClr val="00247D"/>
                </a:solidFill>
              </a:rPr>
              <a:t>The auditor determines that a unit’s financial statements contain </a:t>
            </a:r>
            <a:r>
              <a:rPr lang="en-US" sz="2400" b="1" dirty="0">
                <a:solidFill>
                  <a:srgbClr val="00247D"/>
                </a:solidFill>
              </a:rPr>
              <a:t>material misstatements</a:t>
            </a:r>
            <a:r>
              <a:rPr lang="en-US" sz="2400" dirty="0">
                <a:solidFill>
                  <a:srgbClr val="00247D"/>
                </a:solidFill>
              </a:rPr>
              <a:t>, which create a wrong or  misleading picture of the unit’s finances.</a:t>
            </a:r>
          </a:p>
          <a:p>
            <a:pPr lvl="1"/>
            <a:r>
              <a:rPr lang="en-US" dirty="0">
                <a:solidFill>
                  <a:srgbClr val="00247D"/>
                </a:solidFill>
              </a:rPr>
              <a:t>Material misstatements may include incorrect or missing information.</a:t>
            </a:r>
          </a:p>
        </p:txBody>
      </p:sp>
      <p:pic>
        <p:nvPicPr>
          <p:cNvPr id="20" name="Graphic 19" descr="Warning with solid fill">
            <a:extLst>
              <a:ext uri="{FF2B5EF4-FFF2-40B4-BE49-F238E27FC236}">
                <a16:creationId xmlns:a16="http://schemas.microsoft.com/office/drawing/2014/main" id="{E93032A8-46FD-94C5-838D-2F828D0A4A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0966" y="2332126"/>
            <a:ext cx="1397539" cy="1397539"/>
          </a:xfrm>
          <a:prstGeom prst="rect">
            <a:avLst/>
          </a:prstGeom>
        </p:spPr>
      </p:pic>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202695" y="3796596"/>
            <a:ext cx="3528256" cy="1498297"/>
          </a:xfrm>
        </p:spPr>
        <p:txBody>
          <a:bodyPr>
            <a:normAutofit/>
          </a:bodyPr>
          <a:lstStyle/>
          <a:p>
            <a:pPr marL="0" lvl="0" indent="0">
              <a:lnSpc>
                <a:spcPct val="90000"/>
              </a:lnSpc>
              <a:spcBef>
                <a:spcPts val="1000"/>
              </a:spcBef>
              <a:buNone/>
            </a:pPr>
            <a:r>
              <a:rPr lang="en-US" sz="2400" b="1" dirty="0">
                <a:solidFill>
                  <a:srgbClr val="00247D"/>
                </a:solidFill>
              </a:rPr>
              <a:t>In most cases, LGC staff will not accept an audit with a modified opinion. </a:t>
            </a:r>
            <a:endParaRPr lang="en-US" sz="24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0" name="Slide Number Placeholder 9">
            <a:extLst>
              <a:ext uri="{FF2B5EF4-FFF2-40B4-BE49-F238E27FC236}">
                <a16:creationId xmlns:a16="http://schemas.microsoft.com/office/drawing/2014/main" id="{70F1BBDC-12CA-D77D-74C5-686AF9171449}"/>
              </a:ext>
            </a:extLst>
          </p:cNvPr>
          <p:cNvSpPr>
            <a:spLocks noGrp="1"/>
          </p:cNvSpPr>
          <p:nvPr>
            <p:ph type="sldNum" sz="quarter" idx="12"/>
          </p:nvPr>
        </p:nvSpPr>
        <p:spPr/>
        <p:txBody>
          <a:bodyPr/>
          <a:lstStyle/>
          <a:p>
            <a:fld id="{D0A0CA5A-5976-4C5C-8430-DE8EEFD09A73}" type="slidenum">
              <a:rPr lang="en-US" smtClean="0"/>
              <a:t>66</a:t>
            </a:fld>
            <a:endParaRPr lang="en-US"/>
          </a:p>
        </p:txBody>
      </p:sp>
      <p:cxnSp>
        <p:nvCxnSpPr>
          <p:cNvPr id="12" name="Straight Connector 11">
            <a:extLst>
              <a:ext uri="{FF2B5EF4-FFF2-40B4-BE49-F238E27FC236}">
                <a16:creationId xmlns:a16="http://schemas.microsoft.com/office/drawing/2014/main" id="{5890BFB9-819C-AEF1-6BC9-921F0B5EC194}"/>
              </a:ext>
              <a:ext uri="{C183D7F6-B498-43B3-948B-1728B52AA6E4}">
                <adec:decorative xmlns:adec="http://schemas.microsoft.com/office/drawing/2017/decorative" val="1"/>
              </a:ext>
            </a:extLst>
          </p:cNvPr>
          <p:cNvCxnSpPr>
            <a:cxnSpLocks/>
          </p:cNvCxnSpPr>
          <p:nvPr/>
        </p:nvCxnSpPr>
        <p:spPr>
          <a:xfrm>
            <a:off x="5905701" y="2879153"/>
            <a:ext cx="0" cy="2638034"/>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36073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Assessment of Internal Controls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26793" y="2612189"/>
            <a:ext cx="5910440" cy="3697860"/>
          </a:xfrm>
        </p:spPr>
        <p:txBody>
          <a:bodyPr>
            <a:normAutofit/>
          </a:bodyPr>
          <a:lstStyle/>
          <a:p>
            <a:r>
              <a:rPr lang="en-US" sz="2400" dirty="0">
                <a:solidFill>
                  <a:srgbClr val="00247D"/>
                </a:solidFill>
              </a:rPr>
              <a:t>In addition to determining if financial statements are presented fairly, the auditor must also review the unit’s system of internal controls.</a:t>
            </a:r>
            <a:r>
              <a:rPr lang="en-US" sz="2400" baseline="30000" dirty="0">
                <a:solidFill>
                  <a:srgbClr val="00247D"/>
                </a:solidFill>
              </a:rPr>
              <a:t>[7]</a:t>
            </a:r>
          </a:p>
          <a:p>
            <a:r>
              <a:rPr lang="en-US" sz="2400" b="1" dirty="0">
                <a:solidFill>
                  <a:srgbClr val="00247D"/>
                </a:solidFill>
              </a:rPr>
              <a:t>Internal controls </a:t>
            </a:r>
            <a:r>
              <a:rPr lang="en-US" sz="2400" dirty="0">
                <a:solidFill>
                  <a:srgbClr val="00247D"/>
                </a:solidFill>
              </a:rPr>
              <a:t>are policies and procedures that a unit implements to protect assets and ensure accountability. </a:t>
            </a:r>
          </a:p>
          <a:p>
            <a:r>
              <a:rPr lang="en-US" sz="2400" dirty="0">
                <a:solidFill>
                  <a:srgbClr val="00247D"/>
                </a:solidFill>
              </a:rPr>
              <a:t>The auditor will provide a letter with findings and recommendations for improving internal controls. </a:t>
            </a:r>
          </a:p>
          <a:p>
            <a:pPr marL="0" lvl="0" indent="0">
              <a:lnSpc>
                <a:spcPct val="90000"/>
              </a:lnSpc>
              <a:spcBef>
                <a:spcPts val="1000"/>
              </a:spcBef>
              <a:buNone/>
            </a:pPr>
            <a:endParaRPr lang="en-US" sz="2200" dirty="0">
              <a:solidFill>
                <a:srgbClr val="00247D"/>
              </a:solidFill>
            </a:endParaRPr>
          </a:p>
          <a:p>
            <a:pPr marL="685800" lvl="1" indent="-228600">
              <a:lnSpc>
                <a:spcPct val="90000"/>
              </a:lnSpc>
              <a:spcBef>
                <a:spcPts val="1000"/>
              </a:spcBef>
              <a:buFont typeface="Arial" panose="020B0604020202020204" pitchFamily="34" charset="0"/>
              <a:buChar char="•"/>
            </a:pPr>
            <a:endParaRPr lang="en-US" sz="2200" dirty="0">
              <a:solidFill>
                <a:srgbClr val="00247D"/>
              </a:solidFill>
            </a:endParaRPr>
          </a:p>
          <a:p>
            <a:pPr marL="914400" lvl="1" indent="-457200">
              <a:lnSpc>
                <a:spcPct val="90000"/>
              </a:lnSpc>
              <a:spcBef>
                <a:spcPts val="1000"/>
              </a:spcBef>
              <a:buFont typeface="+mj-lt"/>
              <a:buAutoNum type="arabicPeriod"/>
            </a:pP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9" name="Picture 8" descr="Stock image of a magnifying glass hovering over the words &quot;Internal Controls&quot;">
            <a:extLst>
              <a:ext uri="{FF2B5EF4-FFF2-40B4-BE49-F238E27FC236}">
                <a16:creationId xmlns:a16="http://schemas.microsoft.com/office/drawing/2014/main" id="{CC71FC10-8C2B-B484-4C3E-D5EAB08AB845}"/>
              </a:ext>
            </a:extLst>
          </p:cNvPr>
          <p:cNvPicPr>
            <a:picLocks noChangeAspect="1"/>
          </p:cNvPicPr>
          <p:nvPr/>
        </p:nvPicPr>
        <p:blipFill>
          <a:blip r:embed="rId3"/>
          <a:stretch>
            <a:fillRect/>
          </a:stretch>
        </p:blipFill>
        <p:spPr>
          <a:xfrm>
            <a:off x="6911613" y="2658489"/>
            <a:ext cx="4701889" cy="2690638"/>
          </a:xfrm>
          <a:prstGeom prst="rect">
            <a:avLst/>
          </a:prstGeom>
        </p:spPr>
      </p:pic>
      <p:sp>
        <p:nvSpPr>
          <p:cNvPr id="11" name="Footer Placeholder 14">
            <a:extLst>
              <a:ext uri="{FF2B5EF4-FFF2-40B4-BE49-F238E27FC236}">
                <a16:creationId xmlns:a16="http://schemas.microsoft.com/office/drawing/2014/main" id="{FE2FDF4F-8003-3361-C8DE-398E79D77220}"/>
              </a:ext>
            </a:extLst>
          </p:cNvPr>
          <p:cNvSpPr>
            <a:spLocks noGrp="1"/>
          </p:cNvSpPr>
          <p:nvPr>
            <p:ph type="ftr" sz="quarter" idx="11"/>
          </p:nvPr>
        </p:nvSpPr>
        <p:spPr>
          <a:xfrm>
            <a:off x="83187" y="6307005"/>
            <a:ext cx="6465621" cy="365125"/>
          </a:xfrm>
        </p:spPr>
        <p:txBody>
          <a:bodyPr/>
          <a:lstStyle/>
          <a:p>
            <a:pPr algn="l"/>
            <a:r>
              <a:rPr lang="en-US" sz="1600" baseline="30000" dirty="0"/>
              <a:t>[7]</a:t>
            </a:r>
            <a:r>
              <a:rPr lang="en-US" sz="1600" dirty="0">
                <a:hlinkClick r:id="rId4"/>
              </a:rPr>
              <a:t>20 NCAC 03 .0502 (c)(2)</a:t>
            </a:r>
            <a:endParaRPr lang="en-US" sz="1600" dirty="0"/>
          </a:p>
        </p:txBody>
      </p:sp>
      <p:sp>
        <p:nvSpPr>
          <p:cNvPr id="10" name="Slide Number Placeholder 9">
            <a:extLst>
              <a:ext uri="{FF2B5EF4-FFF2-40B4-BE49-F238E27FC236}">
                <a16:creationId xmlns:a16="http://schemas.microsoft.com/office/drawing/2014/main" id="{6A616E3C-2722-3DCF-AE15-8374E51F6193}"/>
              </a:ext>
            </a:extLst>
          </p:cNvPr>
          <p:cNvSpPr>
            <a:spLocks noGrp="1"/>
          </p:cNvSpPr>
          <p:nvPr>
            <p:ph type="sldNum" sz="quarter" idx="12"/>
          </p:nvPr>
        </p:nvSpPr>
        <p:spPr/>
        <p:txBody>
          <a:bodyPr/>
          <a:lstStyle/>
          <a:p>
            <a:fld id="{D0A0CA5A-5976-4C5C-8430-DE8EEFD09A73}" type="slidenum">
              <a:rPr lang="en-US" smtClean="0"/>
              <a:t>67</a:t>
            </a:fld>
            <a:endParaRPr lang="en-US"/>
          </a:p>
        </p:txBody>
      </p:sp>
    </p:spTree>
    <p:extLst>
      <p:ext uri="{BB962C8B-B14F-4D97-AF65-F5344CB8AC3E}">
        <p14:creationId xmlns:p14="http://schemas.microsoft.com/office/powerpoint/2010/main" val="3215449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Audit Deadline and Amended</a:t>
            </a:r>
            <a:r>
              <a:rPr lang="en-US" dirty="0">
                <a:solidFill>
                  <a:srgbClr val="00247D"/>
                </a:solidFill>
                <a:latin typeface="Calibri Light" panose="020F0302020204030204"/>
              </a:rPr>
              <a:t> Contracts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550554" y="2636775"/>
            <a:ext cx="6083461" cy="3891345"/>
          </a:xfrm>
        </p:spPr>
        <p:txBody>
          <a:bodyPr>
            <a:normAutofit fontScale="85000" lnSpcReduction="20000"/>
          </a:bodyPr>
          <a:lstStyle/>
          <a:p>
            <a:pPr marL="228600" lvl="0" indent="-228600">
              <a:lnSpc>
                <a:spcPct val="90000"/>
              </a:lnSpc>
              <a:spcBef>
                <a:spcPts val="1000"/>
              </a:spcBef>
              <a:buFont typeface="Arial" panose="020B0604020202020204" pitchFamily="34" charset="0"/>
              <a:buChar char="•"/>
            </a:pPr>
            <a:r>
              <a:rPr lang="en-US" sz="2800" dirty="0">
                <a:solidFill>
                  <a:srgbClr val="00247D"/>
                </a:solidFill>
              </a:rPr>
              <a:t>Completed audits for fiscal years ending June 30, 2025, and later are due to the LGC six months after fiscal year end (</a:t>
            </a:r>
            <a:r>
              <a:rPr lang="en-US" sz="2800" b="1" dirty="0">
                <a:solidFill>
                  <a:srgbClr val="00247D"/>
                </a:solidFill>
              </a:rPr>
              <a:t>December 31</a:t>
            </a:r>
            <a:r>
              <a:rPr lang="en-US" sz="2800" dirty="0">
                <a:solidFill>
                  <a:srgbClr val="00247D"/>
                </a:solidFill>
              </a:rPr>
              <a:t>).</a:t>
            </a:r>
          </a:p>
          <a:p>
            <a:pPr lvl="1">
              <a:spcBef>
                <a:spcPts val="1000"/>
              </a:spcBef>
            </a:pPr>
            <a:r>
              <a:rPr lang="en-US" dirty="0">
                <a:solidFill>
                  <a:srgbClr val="00247D"/>
                </a:solidFill>
              </a:rPr>
              <a:t>See the </a:t>
            </a:r>
            <a:r>
              <a:rPr lang="en-US" dirty="0">
                <a:solidFill>
                  <a:srgbClr val="00247D"/>
                </a:solidFill>
                <a:hlinkClick r:id="rId2"/>
              </a:rPr>
              <a:t>LGC staff blog</a:t>
            </a:r>
            <a:r>
              <a:rPr lang="en-US" dirty="0">
                <a:solidFill>
                  <a:srgbClr val="00247D"/>
                </a:solidFill>
              </a:rPr>
              <a:t> for more information on the new due date.</a:t>
            </a:r>
          </a:p>
          <a:p>
            <a:pPr marL="228600" lvl="0" indent="-228600">
              <a:lnSpc>
                <a:spcPct val="90000"/>
              </a:lnSpc>
              <a:spcBef>
                <a:spcPts val="1000"/>
              </a:spcBef>
              <a:buFont typeface="Arial" panose="020B0604020202020204" pitchFamily="34" charset="0"/>
              <a:buChar char="•"/>
            </a:pPr>
            <a:r>
              <a:rPr lang="en-US" dirty="0">
                <a:solidFill>
                  <a:srgbClr val="00247D"/>
                </a:solidFill>
              </a:rPr>
              <a:t>Amended contracts are required for any audits submitted on or after </a:t>
            </a:r>
            <a:r>
              <a:rPr lang="en-US" b="1" dirty="0">
                <a:solidFill>
                  <a:srgbClr val="00247D"/>
                </a:solidFill>
              </a:rPr>
              <a:t>January 1</a:t>
            </a:r>
            <a:r>
              <a:rPr lang="en-US" dirty="0">
                <a:solidFill>
                  <a:srgbClr val="00247D"/>
                </a:solidFill>
              </a:rPr>
              <a:t>.</a:t>
            </a:r>
          </a:p>
          <a:p>
            <a:pPr lvl="1">
              <a:spcBef>
                <a:spcPts val="1000"/>
              </a:spcBef>
            </a:pPr>
            <a:r>
              <a:rPr lang="en-US" dirty="0">
                <a:solidFill>
                  <a:srgbClr val="00247D"/>
                </a:solidFill>
              </a:rPr>
              <a:t>The amended contract must specify the revised date the unit plans to file its completed audit.</a:t>
            </a:r>
          </a:p>
          <a:p>
            <a:pPr lvl="1">
              <a:spcBef>
                <a:spcPts val="1000"/>
              </a:spcBef>
            </a:pPr>
            <a:r>
              <a:rPr lang="en-US" dirty="0">
                <a:solidFill>
                  <a:srgbClr val="00247D"/>
                </a:solidFill>
              </a:rPr>
              <a:t>There is no “grace period” for submission of amended contracts.</a:t>
            </a:r>
          </a:p>
          <a:p>
            <a:pPr lvl="1">
              <a:spcBef>
                <a:spcPts val="1000"/>
              </a:spcBef>
            </a:pPr>
            <a:r>
              <a:rPr lang="en-US" dirty="0">
                <a:solidFill>
                  <a:srgbClr val="00247D"/>
                </a:solidFill>
              </a:rPr>
              <a:t>Specific instructions and the contract amendment form are available on the </a:t>
            </a:r>
            <a:r>
              <a:rPr lang="en-US" dirty="0">
                <a:solidFill>
                  <a:srgbClr val="00247D"/>
                </a:solidFill>
                <a:hlinkClick r:id="rId3"/>
              </a:rPr>
              <a:t>LGC website</a:t>
            </a:r>
            <a:r>
              <a:rPr lang="en-US" dirty="0">
                <a:solidFill>
                  <a:srgbClr val="00247D"/>
                </a:solidFill>
              </a:rPr>
              <a:t>.</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2" name="TextBox 11">
            <a:extLst>
              <a:ext uri="{FF2B5EF4-FFF2-40B4-BE49-F238E27FC236}">
                <a16:creationId xmlns:a16="http://schemas.microsoft.com/office/drawing/2014/main" id="{7230DC8D-4B7C-027B-D98F-F55F963CD7B5}"/>
              </a:ext>
            </a:extLst>
          </p:cNvPr>
          <p:cNvSpPr txBox="1"/>
          <p:nvPr/>
        </p:nvSpPr>
        <p:spPr>
          <a:xfrm>
            <a:off x="7194098" y="2886588"/>
            <a:ext cx="4770777" cy="2343206"/>
          </a:xfrm>
          <a:prstGeom prst="rect">
            <a:avLst/>
          </a:prstGeom>
          <a:noFill/>
        </p:spPr>
        <p:txBody>
          <a:bodyPr wrap="square">
            <a:spAutoFit/>
          </a:bodyPr>
          <a:lstStyle/>
          <a:p>
            <a:pPr lvl="0">
              <a:lnSpc>
                <a:spcPct val="90000"/>
              </a:lnSpc>
              <a:spcBef>
                <a:spcPts val="1000"/>
              </a:spcBef>
            </a:pPr>
            <a:r>
              <a:rPr lang="en-US" sz="2400" dirty="0">
                <a:solidFill>
                  <a:srgbClr val="00247D"/>
                </a:solidFill>
              </a:rPr>
              <a:t>Throughout the audit process, the governing board should:</a:t>
            </a:r>
          </a:p>
          <a:p>
            <a:pPr marL="228600" lvl="0" indent="-228600">
              <a:lnSpc>
                <a:spcPct val="90000"/>
              </a:lnSpc>
              <a:spcBef>
                <a:spcPts val="1000"/>
              </a:spcBef>
              <a:buFont typeface="Arial" panose="020B0604020202020204" pitchFamily="34" charset="0"/>
              <a:buChar char="•"/>
            </a:pPr>
            <a:r>
              <a:rPr lang="en-US" sz="2400" dirty="0">
                <a:solidFill>
                  <a:srgbClr val="00247D"/>
                </a:solidFill>
              </a:rPr>
              <a:t>Set expectations that the audit will be on time.</a:t>
            </a:r>
          </a:p>
          <a:p>
            <a:pPr marL="228600" lvl="0" indent="-228600">
              <a:lnSpc>
                <a:spcPct val="90000"/>
              </a:lnSpc>
              <a:spcBef>
                <a:spcPts val="1000"/>
              </a:spcBef>
              <a:buFont typeface="Arial" panose="020B0604020202020204" pitchFamily="34" charset="0"/>
              <a:buChar char="•"/>
            </a:pPr>
            <a:r>
              <a:rPr lang="en-US" sz="2400" dirty="0">
                <a:solidFill>
                  <a:srgbClr val="00247D"/>
                </a:solidFill>
              </a:rPr>
              <a:t>Ask for routine updates from staff about the status of the audit. </a:t>
            </a:r>
            <a:endParaRPr lang="en-US" sz="2000" dirty="0">
              <a:solidFill>
                <a:srgbClr val="00247D"/>
              </a:solidFill>
            </a:endParaRPr>
          </a:p>
        </p:txBody>
      </p:sp>
      <p:cxnSp>
        <p:nvCxnSpPr>
          <p:cNvPr id="10" name="Straight Connector 9">
            <a:extLst>
              <a:ext uri="{FF2B5EF4-FFF2-40B4-BE49-F238E27FC236}">
                <a16:creationId xmlns:a16="http://schemas.microsoft.com/office/drawing/2014/main" id="{586E5734-6A56-738B-FD2F-5C19AE04B232}"/>
              </a:ext>
              <a:ext uri="{C183D7F6-B498-43B3-948B-1728B52AA6E4}">
                <adec:decorative xmlns:adec="http://schemas.microsoft.com/office/drawing/2017/decorative" val="1"/>
              </a:ext>
            </a:extLst>
          </p:cNvPr>
          <p:cNvCxnSpPr>
            <a:cxnSpLocks/>
          </p:cNvCxnSpPr>
          <p:nvPr/>
        </p:nvCxnSpPr>
        <p:spPr>
          <a:xfrm>
            <a:off x="7082328" y="2891707"/>
            <a:ext cx="0" cy="2338087"/>
          </a:xfrm>
          <a:prstGeom prst="line">
            <a:avLst/>
          </a:prstGeom>
          <a:ln/>
        </p:spPr>
        <p:style>
          <a:lnRef idx="1">
            <a:schemeClr val="accent2"/>
          </a:lnRef>
          <a:fillRef idx="0">
            <a:schemeClr val="accent2"/>
          </a:fillRef>
          <a:effectRef idx="0">
            <a:schemeClr val="accent2"/>
          </a:effectRef>
          <a:fontRef idx="minor">
            <a:schemeClr val="tx1"/>
          </a:fontRef>
        </p:style>
      </p:cxnSp>
      <p:sp>
        <p:nvSpPr>
          <p:cNvPr id="9" name="Slide Number Placeholder 8">
            <a:extLst>
              <a:ext uri="{FF2B5EF4-FFF2-40B4-BE49-F238E27FC236}">
                <a16:creationId xmlns:a16="http://schemas.microsoft.com/office/drawing/2014/main" id="{66B672FF-A2EF-E78B-1BB1-E95789EF4731}"/>
              </a:ext>
            </a:extLst>
          </p:cNvPr>
          <p:cNvSpPr>
            <a:spLocks noGrp="1"/>
          </p:cNvSpPr>
          <p:nvPr>
            <p:ph type="sldNum" sz="quarter" idx="12"/>
          </p:nvPr>
        </p:nvSpPr>
        <p:spPr/>
        <p:txBody>
          <a:bodyPr/>
          <a:lstStyle/>
          <a:p>
            <a:fld id="{D0A0CA5A-5976-4C5C-8430-DE8EEFD09A73}" type="slidenum">
              <a:rPr lang="en-US" smtClean="0"/>
              <a:t>68</a:t>
            </a:fld>
            <a:endParaRPr lang="en-US"/>
          </a:p>
        </p:txBody>
      </p:sp>
    </p:spTree>
    <p:extLst>
      <p:ext uri="{BB962C8B-B14F-4D97-AF65-F5344CB8AC3E}">
        <p14:creationId xmlns:p14="http://schemas.microsoft.com/office/powerpoint/2010/main" val="15514979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Auditor’s Presentation</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2000" y="2557588"/>
            <a:ext cx="5907833" cy="3638426"/>
          </a:xfrm>
        </p:spPr>
        <p:txBody>
          <a:bodyPr>
            <a:normAutofit fontScale="92500" lnSpcReduction="10000"/>
          </a:bodyPr>
          <a:lstStyle/>
          <a:p>
            <a:r>
              <a:rPr lang="en-US" sz="2800" dirty="0">
                <a:solidFill>
                  <a:srgbClr val="00247D"/>
                </a:solidFill>
              </a:rPr>
              <a:t>No later than 45 days after filing the completed audit with the LGC, the auditor must make a presentation to the board at an official meeting in open session.</a:t>
            </a:r>
            <a:r>
              <a:rPr lang="en-US" sz="2800" baseline="30000" dirty="0">
                <a:solidFill>
                  <a:srgbClr val="00247D"/>
                </a:solidFill>
              </a:rPr>
              <a:t>[8]</a:t>
            </a:r>
          </a:p>
          <a:p>
            <a:pPr marL="228600" lvl="0" indent="-228600">
              <a:lnSpc>
                <a:spcPct val="90000"/>
              </a:lnSpc>
              <a:spcBef>
                <a:spcPts val="1000"/>
              </a:spcBef>
              <a:buFont typeface="Arial" panose="020B0604020202020204" pitchFamily="34" charset="0"/>
              <a:buChar char="•"/>
            </a:pPr>
            <a:r>
              <a:rPr lang="en-US" dirty="0">
                <a:solidFill>
                  <a:srgbClr val="00247D"/>
                </a:solidFill>
              </a:rPr>
              <a:t>The g</a:t>
            </a:r>
            <a:r>
              <a:rPr lang="en-US" sz="2800" dirty="0">
                <a:solidFill>
                  <a:srgbClr val="00247D"/>
                </a:solidFill>
              </a:rPr>
              <a:t>overning board should come prepared and ask questions as needed.</a:t>
            </a:r>
          </a:p>
          <a:p>
            <a:pPr marL="228600" lvl="0" indent="-228600">
              <a:lnSpc>
                <a:spcPct val="90000"/>
              </a:lnSpc>
              <a:spcBef>
                <a:spcPts val="1000"/>
              </a:spcBef>
              <a:buFont typeface="Arial" panose="020B0604020202020204" pitchFamily="34" charset="0"/>
              <a:buChar char="•"/>
            </a:pPr>
            <a:r>
              <a:rPr lang="en-US" sz="2800" dirty="0">
                <a:solidFill>
                  <a:srgbClr val="00247D"/>
                </a:solidFill>
              </a:rPr>
              <a:t>Governing board members should have a strong understanding of the information being presented.</a:t>
            </a: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a:p>
            <a:pPr marL="685800" lvl="1" indent="-228600">
              <a:lnSpc>
                <a:spcPct val="90000"/>
              </a:lnSpc>
              <a:spcBef>
                <a:spcPts val="1000"/>
              </a:spcBef>
              <a:buFont typeface="Arial" panose="020B0604020202020204" pitchFamily="34" charset="0"/>
              <a:buChar char="•"/>
            </a:pPr>
            <a:endParaRPr lang="en-US" sz="2200" dirty="0">
              <a:solidFill>
                <a:srgbClr val="00247D"/>
              </a:solidFill>
            </a:endParaRPr>
          </a:p>
          <a:p>
            <a:pPr marL="914400" lvl="1" indent="-457200">
              <a:lnSpc>
                <a:spcPct val="90000"/>
              </a:lnSpc>
              <a:spcBef>
                <a:spcPts val="1000"/>
              </a:spcBef>
              <a:buFont typeface="+mj-lt"/>
              <a:buAutoNum type="arabicPeriod"/>
            </a:pP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Illustration of a man in glasses presenting a chart to an audience">
            <a:extLst>
              <a:ext uri="{FF2B5EF4-FFF2-40B4-BE49-F238E27FC236}">
                <a16:creationId xmlns:a16="http://schemas.microsoft.com/office/drawing/2014/main" id="{6094BBF9-24DF-DE51-824C-90EE1C9461D2}"/>
              </a:ext>
            </a:extLst>
          </p:cNvPr>
          <p:cNvPicPr>
            <a:picLocks noChangeAspect="1"/>
          </p:cNvPicPr>
          <p:nvPr/>
        </p:nvPicPr>
        <p:blipFill rotWithShape="1">
          <a:blip r:embed="rId3"/>
          <a:srcRect b="7174"/>
          <a:stretch/>
        </p:blipFill>
        <p:spPr>
          <a:xfrm>
            <a:off x="7202696" y="1601969"/>
            <a:ext cx="4418638" cy="4101653"/>
          </a:xfrm>
          <a:prstGeom prst="rect">
            <a:avLst/>
          </a:prstGeom>
        </p:spPr>
      </p:pic>
      <p:sp>
        <p:nvSpPr>
          <p:cNvPr id="11" name="Footer Placeholder 14">
            <a:extLst>
              <a:ext uri="{FF2B5EF4-FFF2-40B4-BE49-F238E27FC236}">
                <a16:creationId xmlns:a16="http://schemas.microsoft.com/office/drawing/2014/main" id="{157D7D44-90C0-6137-9B77-4F7F0EEE4C34}"/>
              </a:ext>
            </a:extLst>
          </p:cNvPr>
          <p:cNvSpPr>
            <a:spLocks noGrp="1"/>
          </p:cNvSpPr>
          <p:nvPr>
            <p:ph type="ftr" sz="quarter" idx="11"/>
          </p:nvPr>
        </p:nvSpPr>
        <p:spPr>
          <a:xfrm>
            <a:off x="83187" y="6307005"/>
            <a:ext cx="7486656" cy="365125"/>
          </a:xfrm>
        </p:spPr>
        <p:txBody>
          <a:bodyPr/>
          <a:lstStyle/>
          <a:p>
            <a:pPr algn="l"/>
            <a:r>
              <a:rPr lang="en-US" sz="1600" baseline="30000" dirty="0"/>
              <a:t>[8]</a:t>
            </a:r>
            <a:r>
              <a:rPr lang="en-US" sz="1600" dirty="0">
                <a:hlinkClick r:id="rId4"/>
              </a:rPr>
              <a:t>20 NCAC 03 .0502 (c)(5)</a:t>
            </a:r>
            <a:endParaRPr lang="en-US" sz="1600" dirty="0"/>
          </a:p>
        </p:txBody>
      </p:sp>
      <p:sp>
        <p:nvSpPr>
          <p:cNvPr id="9" name="Slide Number Placeholder 8">
            <a:extLst>
              <a:ext uri="{FF2B5EF4-FFF2-40B4-BE49-F238E27FC236}">
                <a16:creationId xmlns:a16="http://schemas.microsoft.com/office/drawing/2014/main" id="{F3786316-4858-4166-91D6-00F2FAF47A3A}"/>
              </a:ext>
            </a:extLst>
          </p:cNvPr>
          <p:cNvSpPr>
            <a:spLocks noGrp="1"/>
          </p:cNvSpPr>
          <p:nvPr>
            <p:ph type="sldNum" sz="quarter" idx="12"/>
          </p:nvPr>
        </p:nvSpPr>
        <p:spPr/>
        <p:txBody>
          <a:bodyPr/>
          <a:lstStyle/>
          <a:p>
            <a:fld id="{D0A0CA5A-5976-4C5C-8430-DE8EEFD09A73}" type="slidenum">
              <a:rPr lang="en-US" smtClean="0"/>
              <a:t>69</a:t>
            </a:fld>
            <a:endParaRPr lang="en-US" dirty="0"/>
          </a:p>
        </p:txBody>
      </p:sp>
    </p:spTree>
    <p:extLst>
      <p:ext uri="{BB962C8B-B14F-4D97-AF65-F5344CB8AC3E}">
        <p14:creationId xmlns:p14="http://schemas.microsoft.com/office/powerpoint/2010/main" val="175825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5795681" cy="1156273"/>
          </a:xfrm>
        </p:spPr>
        <p:txBody>
          <a:bodyPr>
            <a:normAutofit/>
          </a:bodyPr>
          <a:lstStyle/>
          <a:p>
            <a:r>
              <a:rPr lang="en-US" dirty="0">
                <a:solidFill>
                  <a:srgbClr val="00247D"/>
                </a:solidFill>
                <a:latin typeface="Calibri Light" panose="020F0302020204030204"/>
              </a:rPr>
              <a:t>LGC Impact</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312828" y="2896730"/>
            <a:ext cx="6534659" cy="3293054"/>
          </a:xfrm>
        </p:spPr>
        <p:txBody>
          <a:bodyPr>
            <a:normAutofit fontScale="92500" lnSpcReduction="20000"/>
          </a:bodyPr>
          <a:lstStyle/>
          <a:p>
            <a:pPr marL="0" lvl="0" indent="0">
              <a:lnSpc>
                <a:spcPct val="90000"/>
              </a:lnSpc>
              <a:spcBef>
                <a:spcPts val="1000"/>
              </a:spcBef>
              <a:buNone/>
            </a:pPr>
            <a:r>
              <a:rPr lang="en-US" sz="2800" b="1" dirty="0">
                <a:solidFill>
                  <a:srgbClr val="00247D"/>
                </a:solidFill>
              </a:rPr>
              <a:t>90+ years of LGC oversight has led to</a:t>
            </a:r>
            <a:r>
              <a:rPr lang="en-US" b="1" dirty="0">
                <a:solidFill>
                  <a:srgbClr val="00247D"/>
                </a:solidFill>
              </a:rPr>
              <a:t>:</a:t>
            </a:r>
          </a:p>
          <a:p>
            <a:r>
              <a:rPr lang="en-US" dirty="0">
                <a:solidFill>
                  <a:srgbClr val="00247D"/>
                </a:solidFill>
              </a:rPr>
              <a:t>Above-average debt ratings for local governments.</a:t>
            </a:r>
          </a:p>
          <a:p>
            <a:r>
              <a:rPr lang="en-US" sz="2800" dirty="0">
                <a:solidFill>
                  <a:srgbClr val="00247D"/>
                </a:solidFill>
              </a:rPr>
              <a:t>“AAA” credit rating for the state from all three ratings agencies.</a:t>
            </a:r>
          </a:p>
          <a:p>
            <a:r>
              <a:rPr lang="en-US" dirty="0">
                <a:solidFill>
                  <a:srgbClr val="00247D"/>
                </a:solidFill>
              </a:rPr>
              <a:t>Lower cost of borrowing for North Carolina taxpayers.</a:t>
            </a:r>
          </a:p>
          <a:p>
            <a:r>
              <a:rPr lang="en-US" sz="2800" dirty="0">
                <a:solidFill>
                  <a:srgbClr val="00247D"/>
                </a:solidFill>
              </a:rPr>
              <a:t>Confidence in North Carolina’s debt market and the fiscal health of its local governments.</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68044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1" name="Content Placeholder 2">
            <a:extLst>
              <a:ext uri="{FF2B5EF4-FFF2-40B4-BE49-F238E27FC236}">
                <a16:creationId xmlns:a16="http://schemas.microsoft.com/office/drawing/2014/main" id="{A1862B93-67B3-4FAC-9A81-EF853DBC50B2}"/>
              </a:ext>
            </a:extLst>
          </p:cNvPr>
          <p:cNvSpPr txBox="1">
            <a:spLocks/>
          </p:cNvSpPr>
          <p:nvPr/>
        </p:nvSpPr>
        <p:spPr>
          <a:xfrm>
            <a:off x="7313990" y="2504342"/>
            <a:ext cx="4768281" cy="3977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solidFill>
                  <a:srgbClr val="00247D"/>
                </a:solidFill>
              </a:rPr>
              <a:t>“When state and local officials talk about best practices in financial oversight, they often point to </a:t>
            </a:r>
            <a:r>
              <a:rPr lang="en-US" sz="3200" b="1" i="1" dirty="0">
                <a:solidFill>
                  <a:srgbClr val="00247D"/>
                </a:solidFill>
              </a:rPr>
              <a:t>North Carolina</a:t>
            </a:r>
            <a:r>
              <a:rPr lang="en-US" sz="3200" i="1" dirty="0">
                <a:solidFill>
                  <a:srgbClr val="00247D"/>
                </a:solidFill>
              </a:rPr>
              <a:t>.”</a:t>
            </a:r>
          </a:p>
          <a:p>
            <a:pPr marL="0" indent="0">
              <a:buFont typeface="Arial" panose="020B0604020202020204" pitchFamily="34" charset="0"/>
              <a:buNone/>
            </a:pPr>
            <a:endParaRPr lang="en-US" sz="2800" dirty="0">
              <a:solidFill>
                <a:srgbClr val="00247D"/>
              </a:solidFill>
            </a:endParaRPr>
          </a:p>
          <a:p>
            <a:pPr>
              <a:buFontTx/>
              <a:buChar char="-"/>
            </a:pPr>
            <a:r>
              <a:rPr lang="en-US" sz="1800" dirty="0">
                <a:solidFill>
                  <a:srgbClr val="00247D"/>
                </a:solidFill>
              </a:rPr>
              <a:t>The Pew Charitable Trusts, “State Strategies to Detect Local Fiscal Distress” (2016)</a:t>
            </a:r>
          </a:p>
          <a:p>
            <a:pPr lvl="1">
              <a:spcBef>
                <a:spcPts val="1000"/>
              </a:spcBef>
            </a:pPr>
            <a:endParaRPr lang="en-US" sz="2800" dirty="0">
              <a:solidFill>
                <a:srgbClr val="00247D"/>
              </a:solidFill>
            </a:endParaRPr>
          </a:p>
          <a:p>
            <a:pPr marL="914400" lvl="1" indent="-457200">
              <a:spcBef>
                <a:spcPts val="1000"/>
              </a:spcBef>
              <a:buFont typeface="+mj-lt"/>
              <a:buAutoNum type="arabicPeriod"/>
            </a:pPr>
            <a:endParaRPr lang="en-US" sz="2800" dirty="0">
              <a:solidFill>
                <a:srgbClr val="00247D"/>
              </a:solidFill>
            </a:endParaRPr>
          </a:p>
          <a:p>
            <a:pPr marL="914400" lvl="1" indent="-457200">
              <a:spcBef>
                <a:spcPts val="1000"/>
              </a:spcBef>
              <a:buFont typeface="+mj-lt"/>
              <a:buAutoNum type="arabicPeriod"/>
            </a:pPr>
            <a:endParaRPr lang="en-US" sz="2800" dirty="0">
              <a:solidFill>
                <a:srgbClr val="00247D"/>
              </a:solidFill>
            </a:endParaRPr>
          </a:p>
        </p:txBody>
      </p:sp>
      <p:cxnSp>
        <p:nvCxnSpPr>
          <p:cNvPr id="12" name="Straight Connector 11">
            <a:extLst>
              <a:ext uri="{FF2B5EF4-FFF2-40B4-BE49-F238E27FC236}">
                <a16:creationId xmlns:a16="http://schemas.microsoft.com/office/drawing/2014/main" id="{4F88C773-78FD-6195-C737-0D91F505C28A}"/>
              </a:ext>
              <a:ext uri="{C183D7F6-B498-43B3-948B-1728B52AA6E4}">
                <adec:decorative xmlns:adec="http://schemas.microsoft.com/office/drawing/2017/decorative" val="1"/>
              </a:ext>
            </a:extLst>
          </p:cNvPr>
          <p:cNvCxnSpPr>
            <a:cxnSpLocks/>
          </p:cNvCxnSpPr>
          <p:nvPr/>
        </p:nvCxnSpPr>
        <p:spPr>
          <a:xfrm>
            <a:off x="7080739" y="3166360"/>
            <a:ext cx="0" cy="2638034"/>
          </a:xfrm>
          <a:prstGeom prst="line">
            <a:avLst/>
          </a:prstGeom>
          <a:ln/>
        </p:spPr>
        <p:style>
          <a:lnRef idx="1">
            <a:schemeClr val="accent2"/>
          </a:lnRef>
          <a:fillRef idx="0">
            <a:schemeClr val="accent2"/>
          </a:fillRef>
          <a:effectRef idx="0">
            <a:schemeClr val="accent2"/>
          </a:effectRef>
          <a:fontRef idx="minor">
            <a:schemeClr val="tx1"/>
          </a:fontRef>
        </p:style>
      </p:cxnSp>
      <p:sp>
        <p:nvSpPr>
          <p:cNvPr id="10" name="Slide Number Placeholder 9">
            <a:extLst>
              <a:ext uri="{FF2B5EF4-FFF2-40B4-BE49-F238E27FC236}">
                <a16:creationId xmlns:a16="http://schemas.microsoft.com/office/drawing/2014/main" id="{A9E7DA15-1A20-48CA-9411-20ED685E9B5C}"/>
              </a:ext>
            </a:extLst>
          </p:cNvPr>
          <p:cNvSpPr>
            <a:spLocks noGrp="1"/>
          </p:cNvSpPr>
          <p:nvPr>
            <p:ph type="sldNum" sz="quarter" idx="12"/>
          </p:nvPr>
        </p:nvSpPr>
        <p:spPr/>
        <p:txBody>
          <a:bodyPr/>
          <a:lstStyle/>
          <a:p>
            <a:fld id="{D0A0CA5A-5976-4C5C-8430-DE8EEFD09A73}" type="slidenum">
              <a:rPr lang="en-US" smtClean="0"/>
              <a:t>7</a:t>
            </a:fld>
            <a:endParaRPr lang="en-US"/>
          </a:p>
        </p:txBody>
      </p:sp>
    </p:spTree>
    <p:extLst>
      <p:ext uri="{BB962C8B-B14F-4D97-AF65-F5344CB8AC3E}">
        <p14:creationId xmlns:p14="http://schemas.microsoft.com/office/powerpoint/2010/main" val="12965480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Auditor’s Presentation</a:t>
            </a:r>
            <a:endParaRPr lang="en-US" sz="3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535095"/>
            <a:ext cx="11004176" cy="3580267"/>
          </a:xfrm>
        </p:spPr>
        <p:txBody>
          <a:bodyPr>
            <a:normAutofit fontScale="92500" lnSpcReduction="10000"/>
          </a:bodyPr>
          <a:lstStyle/>
          <a:p>
            <a:pPr marL="0" lvl="0" indent="0">
              <a:lnSpc>
                <a:spcPct val="90000"/>
              </a:lnSpc>
              <a:spcBef>
                <a:spcPts val="1000"/>
              </a:spcBef>
              <a:buNone/>
            </a:pPr>
            <a:r>
              <a:rPr lang="en-US" sz="3200" b="1" dirty="0">
                <a:solidFill>
                  <a:srgbClr val="00247D"/>
                </a:solidFill>
              </a:rPr>
              <a:t>The presentation will include:</a:t>
            </a:r>
            <a:r>
              <a:rPr lang="en-US" sz="3200" b="1" baseline="30000" dirty="0">
                <a:solidFill>
                  <a:srgbClr val="00247D"/>
                </a:solidFill>
              </a:rPr>
              <a:t>[9]</a:t>
            </a:r>
          </a:p>
          <a:p>
            <a:pPr marL="342900" lvl="0" indent="-342900">
              <a:lnSpc>
                <a:spcPct val="90000"/>
              </a:lnSpc>
              <a:spcBef>
                <a:spcPts val="1000"/>
              </a:spcBef>
              <a:buFont typeface="Arial" panose="020B0604020202020204" pitchFamily="34" charset="0"/>
              <a:buChar char="•"/>
            </a:pPr>
            <a:r>
              <a:rPr lang="en-US" sz="2800" dirty="0">
                <a:solidFill>
                  <a:srgbClr val="00247D"/>
                </a:solidFill>
              </a:rPr>
              <a:t>A </a:t>
            </a:r>
            <a:r>
              <a:rPr lang="en-US" dirty="0">
                <a:solidFill>
                  <a:srgbClr val="00247D"/>
                </a:solidFill>
              </a:rPr>
              <a:t>d</a:t>
            </a:r>
            <a:r>
              <a:rPr lang="en-US" sz="2800" dirty="0">
                <a:solidFill>
                  <a:srgbClr val="00247D"/>
                </a:solidFill>
              </a:rPr>
              <a:t>escription of the auditor’s findings, including any issues related to the unit’s finances, internal controls, or complianc</a:t>
            </a:r>
            <a:r>
              <a:rPr lang="en-US" dirty="0">
                <a:solidFill>
                  <a:srgbClr val="00247D"/>
                </a:solidFill>
              </a:rPr>
              <a:t>e with applicable regulations.</a:t>
            </a:r>
            <a:endParaRPr lang="en-US" sz="2800" dirty="0">
              <a:solidFill>
                <a:srgbClr val="00247D"/>
              </a:solidFill>
            </a:endParaRPr>
          </a:p>
          <a:p>
            <a:pPr marL="342900" lvl="0" indent="-342900">
              <a:lnSpc>
                <a:spcPct val="90000"/>
              </a:lnSpc>
              <a:spcBef>
                <a:spcPts val="1000"/>
              </a:spcBef>
              <a:buFont typeface="Arial" panose="020B0604020202020204" pitchFamily="34" charset="0"/>
              <a:buChar char="•"/>
            </a:pPr>
            <a:r>
              <a:rPr lang="en-US" dirty="0">
                <a:solidFill>
                  <a:srgbClr val="00247D"/>
                </a:solidFill>
              </a:rPr>
              <a:t>An update on the s</a:t>
            </a:r>
            <a:r>
              <a:rPr lang="en-US" sz="2800" dirty="0">
                <a:solidFill>
                  <a:srgbClr val="00247D"/>
                </a:solidFill>
              </a:rPr>
              <a:t>tatus of the prior year’s audit findings.</a:t>
            </a:r>
          </a:p>
          <a:p>
            <a:pPr marL="342900" lvl="0" indent="-342900">
              <a:lnSpc>
                <a:spcPct val="90000"/>
              </a:lnSpc>
              <a:spcBef>
                <a:spcPts val="1000"/>
              </a:spcBef>
              <a:buFont typeface="Arial" panose="020B0604020202020204" pitchFamily="34" charset="0"/>
              <a:buChar char="•"/>
            </a:pPr>
            <a:r>
              <a:rPr lang="en-US" sz="2800" dirty="0">
                <a:solidFill>
                  <a:srgbClr val="00247D"/>
                </a:solidFill>
              </a:rPr>
              <a:t>Values of Financial Performance Indicators (calculated from the amounts reported in the financial statements).</a:t>
            </a:r>
          </a:p>
          <a:p>
            <a:pPr marL="342900" lvl="0" indent="-342900">
              <a:lnSpc>
                <a:spcPct val="90000"/>
              </a:lnSpc>
              <a:spcBef>
                <a:spcPts val="1000"/>
              </a:spcBef>
              <a:buFont typeface="Arial" panose="020B0604020202020204" pitchFamily="34" charset="0"/>
              <a:buChar char="•"/>
            </a:pPr>
            <a:r>
              <a:rPr lang="en-US" sz="2800" dirty="0">
                <a:solidFill>
                  <a:srgbClr val="00247D"/>
                </a:solidFill>
              </a:rPr>
              <a:t>Notification if the board must develop a “Response to the Auditor’s Findings, Recommendations, and Fiscal Matters” due to the presence of </a:t>
            </a:r>
            <a:r>
              <a:rPr lang="en-US" sz="2800" b="1" dirty="0">
                <a:solidFill>
                  <a:srgbClr val="00247D"/>
                </a:solidFill>
              </a:rPr>
              <a:t>Financial Performance Indicators of Concern</a:t>
            </a:r>
            <a:r>
              <a:rPr lang="en-US" sz="2800" dirty="0">
                <a:solidFill>
                  <a:srgbClr val="00247D"/>
                </a:solidFill>
              </a:rPr>
              <a:t> </a:t>
            </a:r>
            <a:r>
              <a:rPr lang="en-US" sz="2800" b="1" dirty="0">
                <a:solidFill>
                  <a:srgbClr val="00247D"/>
                </a:solidFill>
              </a:rPr>
              <a:t>(FPICs)</a:t>
            </a:r>
            <a:r>
              <a:rPr lang="en-US" sz="2800" dirty="0">
                <a:solidFill>
                  <a:srgbClr val="00247D"/>
                </a:solidFill>
              </a:rPr>
              <a:t> (defined on the following slides). </a:t>
            </a:r>
          </a:p>
          <a:p>
            <a:pPr lvl="0">
              <a:lnSpc>
                <a:spcPct val="90000"/>
              </a:lnSpc>
              <a:spcBef>
                <a:spcPts val="1000"/>
              </a:spcBef>
            </a:pPr>
            <a:endParaRPr lang="en-US" sz="3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0" name="Footer Placeholder 14">
            <a:extLst>
              <a:ext uri="{FF2B5EF4-FFF2-40B4-BE49-F238E27FC236}">
                <a16:creationId xmlns:a16="http://schemas.microsoft.com/office/drawing/2014/main" id="{E7078EBC-B117-3290-4E56-BC95B0F6D4ED}"/>
              </a:ext>
            </a:extLst>
          </p:cNvPr>
          <p:cNvSpPr>
            <a:spLocks noGrp="1"/>
          </p:cNvSpPr>
          <p:nvPr>
            <p:ph type="ftr" sz="quarter" idx="11"/>
          </p:nvPr>
        </p:nvSpPr>
        <p:spPr>
          <a:xfrm>
            <a:off x="83187" y="6307005"/>
            <a:ext cx="7486656" cy="365125"/>
          </a:xfrm>
        </p:spPr>
        <p:txBody>
          <a:bodyPr/>
          <a:lstStyle/>
          <a:p>
            <a:pPr algn="l"/>
            <a:r>
              <a:rPr lang="en-US" sz="1600" baseline="30000" dirty="0"/>
              <a:t>[9]</a:t>
            </a:r>
            <a:r>
              <a:rPr lang="en-US" sz="1600" dirty="0">
                <a:hlinkClick r:id="rId3"/>
              </a:rPr>
              <a:t>20 NCAC 03 .0502 (c)(5)(A)-(D)</a:t>
            </a:r>
            <a:endParaRPr lang="en-US" sz="1600" dirty="0"/>
          </a:p>
        </p:txBody>
      </p:sp>
      <p:sp>
        <p:nvSpPr>
          <p:cNvPr id="9" name="Slide Number Placeholder 8">
            <a:extLst>
              <a:ext uri="{FF2B5EF4-FFF2-40B4-BE49-F238E27FC236}">
                <a16:creationId xmlns:a16="http://schemas.microsoft.com/office/drawing/2014/main" id="{2207F070-F69D-2C16-0C80-11C7D800AB47}"/>
              </a:ext>
            </a:extLst>
          </p:cNvPr>
          <p:cNvSpPr>
            <a:spLocks noGrp="1"/>
          </p:cNvSpPr>
          <p:nvPr>
            <p:ph type="sldNum" sz="quarter" idx="12"/>
          </p:nvPr>
        </p:nvSpPr>
        <p:spPr/>
        <p:txBody>
          <a:bodyPr/>
          <a:lstStyle/>
          <a:p>
            <a:fld id="{D0A0CA5A-5976-4C5C-8430-DE8EEFD09A73}" type="slidenum">
              <a:rPr lang="en-US" smtClean="0"/>
              <a:t>70</a:t>
            </a:fld>
            <a:endParaRPr lang="en-US" dirty="0"/>
          </a:p>
        </p:txBody>
      </p:sp>
    </p:spTree>
    <p:extLst>
      <p:ext uri="{BB962C8B-B14F-4D97-AF65-F5344CB8AC3E}">
        <p14:creationId xmlns:p14="http://schemas.microsoft.com/office/powerpoint/2010/main" val="27988524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Financial Performance Indicators of Concern</a:t>
            </a:r>
            <a:endParaRPr lang="en-US" sz="3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38368" y="2648349"/>
            <a:ext cx="5970775" cy="3433763"/>
          </a:xfrm>
        </p:spPr>
        <p:txBody>
          <a:bodyPr>
            <a:normAutofit fontScale="92500" lnSpcReduction="10000"/>
          </a:bodyPr>
          <a:lstStyle/>
          <a:p>
            <a:pPr marL="230188" lvl="0" indent="-230188">
              <a:lnSpc>
                <a:spcPct val="90000"/>
              </a:lnSpc>
              <a:spcBef>
                <a:spcPts val="1000"/>
              </a:spcBef>
              <a:buFont typeface="Arial" panose="020B0604020202020204" pitchFamily="34" charset="0"/>
              <a:buChar char="•"/>
            </a:pPr>
            <a:r>
              <a:rPr lang="en-US" dirty="0">
                <a:solidFill>
                  <a:srgbClr val="00247D"/>
                </a:solidFill>
              </a:rPr>
              <a:t>The LGC developed a list of Financial Performance Indicators and defined specific “concern” levels.</a:t>
            </a:r>
          </a:p>
          <a:p>
            <a:pPr marL="230188" lvl="0" indent="-230188">
              <a:lnSpc>
                <a:spcPct val="90000"/>
              </a:lnSpc>
              <a:spcBef>
                <a:spcPts val="1000"/>
              </a:spcBef>
              <a:buFont typeface="Arial" panose="020B0604020202020204" pitchFamily="34" charset="0"/>
              <a:buChar char="•"/>
            </a:pPr>
            <a:r>
              <a:rPr lang="en-US" b="1" dirty="0">
                <a:solidFill>
                  <a:srgbClr val="00247D"/>
                </a:solidFill>
              </a:rPr>
              <a:t>Financial Performance Indicators of Concern</a:t>
            </a:r>
            <a:r>
              <a:rPr lang="en-US" dirty="0">
                <a:solidFill>
                  <a:srgbClr val="00247D"/>
                </a:solidFill>
              </a:rPr>
              <a:t> or </a:t>
            </a:r>
            <a:r>
              <a:rPr lang="en-US" b="1" dirty="0">
                <a:solidFill>
                  <a:srgbClr val="00247D"/>
                </a:solidFill>
              </a:rPr>
              <a:t>FPICs</a:t>
            </a:r>
            <a:r>
              <a:rPr lang="en-US" dirty="0">
                <a:solidFill>
                  <a:srgbClr val="00247D"/>
                </a:solidFill>
              </a:rPr>
              <a:t> are defined as “Financial Performance Indicators with values which may indicate inadequate financial conditions or fiscal management concerns within the government unit.”</a:t>
            </a:r>
            <a:r>
              <a:rPr lang="en-US" baseline="30000" dirty="0">
                <a:solidFill>
                  <a:srgbClr val="00247D"/>
                </a:solidFill>
              </a:rPr>
              <a:t>[10]</a:t>
            </a:r>
          </a:p>
          <a:p>
            <a:pPr lvl="0">
              <a:lnSpc>
                <a:spcPct val="90000"/>
              </a:lnSpc>
              <a:spcBef>
                <a:spcPts val="1000"/>
              </a:spcBef>
            </a:pPr>
            <a:endParaRPr lang="en-US" sz="3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5" name="Graphic 14" descr="Projector screen with solid fill">
            <a:extLst>
              <a:ext uri="{FF2B5EF4-FFF2-40B4-BE49-F238E27FC236}">
                <a16:creationId xmlns:a16="http://schemas.microsoft.com/office/drawing/2014/main" id="{D7866A82-4157-5CB2-05B2-3DB87E5B73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1328" y="2405814"/>
            <a:ext cx="1364913" cy="1364913"/>
          </a:xfrm>
          <a:prstGeom prst="rect">
            <a:avLst/>
          </a:prstGeom>
        </p:spPr>
      </p:pic>
      <p:sp>
        <p:nvSpPr>
          <p:cNvPr id="12" name="TextBox 11">
            <a:extLst>
              <a:ext uri="{FF2B5EF4-FFF2-40B4-BE49-F238E27FC236}">
                <a16:creationId xmlns:a16="http://schemas.microsoft.com/office/drawing/2014/main" id="{66A9B1CC-4BD8-6DDD-6F70-F9407C02FA89}"/>
              </a:ext>
            </a:extLst>
          </p:cNvPr>
          <p:cNvSpPr txBox="1"/>
          <p:nvPr/>
        </p:nvSpPr>
        <p:spPr>
          <a:xfrm>
            <a:off x="7722246" y="3816400"/>
            <a:ext cx="4150031" cy="1892826"/>
          </a:xfrm>
          <a:prstGeom prst="rect">
            <a:avLst/>
          </a:prstGeom>
          <a:noFill/>
        </p:spPr>
        <p:txBody>
          <a:bodyPr wrap="square">
            <a:spAutoFit/>
          </a:bodyPr>
          <a:lstStyle/>
          <a:p>
            <a:pPr lvl="0">
              <a:lnSpc>
                <a:spcPct val="90000"/>
              </a:lnSpc>
              <a:spcBef>
                <a:spcPts val="1000"/>
              </a:spcBef>
            </a:pPr>
            <a:r>
              <a:rPr lang="en-US" sz="2600" dirty="0">
                <a:solidFill>
                  <a:srgbClr val="00247D"/>
                </a:solidFill>
              </a:rPr>
              <a:t>As of FY2021, the auditor is required to report FPICs to the governing board at the time the audit is presented.</a:t>
            </a:r>
            <a:r>
              <a:rPr lang="en-US" sz="2600" baseline="30000" dirty="0">
                <a:solidFill>
                  <a:srgbClr val="00247D"/>
                </a:solidFill>
              </a:rPr>
              <a:t>[11]</a:t>
            </a:r>
          </a:p>
        </p:txBody>
      </p:sp>
      <p:cxnSp>
        <p:nvCxnSpPr>
          <p:cNvPr id="13" name="Straight Connector 12">
            <a:extLst>
              <a:ext uri="{FF2B5EF4-FFF2-40B4-BE49-F238E27FC236}">
                <a16:creationId xmlns:a16="http://schemas.microsoft.com/office/drawing/2014/main" id="{D92285DF-59D5-9C79-E597-10B2C5E526C1}"/>
              </a:ext>
              <a:ext uri="{C183D7F6-B498-43B3-948B-1728B52AA6E4}">
                <adec:decorative xmlns:adec="http://schemas.microsoft.com/office/drawing/2017/decorative" val="1"/>
              </a:ext>
            </a:extLst>
          </p:cNvPr>
          <p:cNvCxnSpPr>
            <a:cxnSpLocks/>
          </p:cNvCxnSpPr>
          <p:nvPr/>
        </p:nvCxnSpPr>
        <p:spPr>
          <a:xfrm>
            <a:off x="7441143" y="2828961"/>
            <a:ext cx="0" cy="2338087"/>
          </a:xfrm>
          <a:prstGeom prst="line">
            <a:avLst/>
          </a:prstGeom>
          <a:ln/>
        </p:spPr>
        <p:style>
          <a:lnRef idx="1">
            <a:schemeClr val="accent2"/>
          </a:lnRef>
          <a:fillRef idx="0">
            <a:schemeClr val="accent2"/>
          </a:fillRef>
          <a:effectRef idx="0">
            <a:schemeClr val="accent2"/>
          </a:effectRef>
          <a:fontRef idx="minor">
            <a:schemeClr val="tx1"/>
          </a:fontRef>
        </p:style>
      </p:cxnSp>
      <p:sp>
        <p:nvSpPr>
          <p:cNvPr id="16" name="Footer Placeholder 14">
            <a:extLst>
              <a:ext uri="{FF2B5EF4-FFF2-40B4-BE49-F238E27FC236}">
                <a16:creationId xmlns:a16="http://schemas.microsoft.com/office/drawing/2014/main" id="{EC919B52-D9F9-8ABC-7FA7-B6A471AF12A1}"/>
              </a:ext>
            </a:extLst>
          </p:cNvPr>
          <p:cNvSpPr>
            <a:spLocks noGrp="1"/>
          </p:cNvSpPr>
          <p:nvPr>
            <p:ph type="ftr" sz="quarter" idx="11"/>
          </p:nvPr>
        </p:nvSpPr>
        <p:spPr>
          <a:xfrm>
            <a:off x="83187" y="6307005"/>
            <a:ext cx="7486656" cy="365125"/>
          </a:xfrm>
        </p:spPr>
        <p:txBody>
          <a:bodyPr/>
          <a:lstStyle/>
          <a:p>
            <a:pPr algn="l"/>
            <a:r>
              <a:rPr lang="en-US" sz="1600" baseline="30000" dirty="0"/>
              <a:t>[10]</a:t>
            </a:r>
            <a:r>
              <a:rPr lang="en-US" sz="1600" dirty="0">
                <a:hlinkClick r:id="rId5"/>
              </a:rPr>
              <a:t>20 NCAC 03 .0502 (e)(2)</a:t>
            </a:r>
            <a:r>
              <a:rPr lang="en-US" sz="1600" dirty="0"/>
              <a:t> </a:t>
            </a:r>
            <a:r>
              <a:rPr lang="en-US" sz="1600" baseline="30000" dirty="0"/>
              <a:t>[11]</a:t>
            </a:r>
            <a:r>
              <a:rPr lang="en-US" sz="1600" dirty="0">
                <a:hlinkClick r:id="rId5"/>
              </a:rPr>
              <a:t>20 NCAC 03 .0502 (c)(5)(C)-(D)</a:t>
            </a:r>
            <a:endParaRPr lang="en-US" sz="1600" dirty="0"/>
          </a:p>
        </p:txBody>
      </p:sp>
      <p:sp>
        <p:nvSpPr>
          <p:cNvPr id="9" name="Slide Number Placeholder 8">
            <a:extLst>
              <a:ext uri="{FF2B5EF4-FFF2-40B4-BE49-F238E27FC236}">
                <a16:creationId xmlns:a16="http://schemas.microsoft.com/office/drawing/2014/main" id="{28C3155C-49E1-E635-AEBF-2EC7BD826254}"/>
              </a:ext>
            </a:extLst>
          </p:cNvPr>
          <p:cNvSpPr>
            <a:spLocks noGrp="1"/>
          </p:cNvSpPr>
          <p:nvPr>
            <p:ph type="sldNum" sz="quarter" idx="12"/>
          </p:nvPr>
        </p:nvSpPr>
        <p:spPr/>
        <p:txBody>
          <a:bodyPr/>
          <a:lstStyle/>
          <a:p>
            <a:fld id="{D0A0CA5A-5976-4C5C-8430-DE8EEFD09A73}" type="slidenum">
              <a:rPr lang="en-US" smtClean="0"/>
              <a:t>71</a:t>
            </a:fld>
            <a:endParaRPr lang="en-US"/>
          </a:p>
        </p:txBody>
      </p:sp>
    </p:spTree>
    <p:extLst>
      <p:ext uri="{BB962C8B-B14F-4D97-AF65-F5344CB8AC3E}">
        <p14:creationId xmlns:p14="http://schemas.microsoft.com/office/powerpoint/2010/main" val="29010988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Financial Performance Indicators of Concern</a:t>
            </a:r>
            <a:endParaRPr lang="en-US" sz="3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403526" y="2547147"/>
            <a:ext cx="5781890" cy="3371738"/>
          </a:xfrm>
        </p:spPr>
        <p:txBody>
          <a:bodyPr>
            <a:normAutofit/>
          </a:bodyPr>
          <a:lstStyle/>
          <a:p>
            <a:pPr marL="230188" indent="-230188">
              <a:buFont typeface="Arial" panose="020B0604020202020204" pitchFamily="34" charset="0"/>
              <a:buChar char="•"/>
            </a:pPr>
            <a:r>
              <a:rPr lang="en-US" sz="2400" dirty="0">
                <a:solidFill>
                  <a:srgbClr val="00247D"/>
                </a:solidFill>
              </a:rPr>
              <a:t>Financial Performance Indicators are calculated by entering unit data into the </a:t>
            </a:r>
            <a:r>
              <a:rPr lang="en-US" sz="2400" dirty="0">
                <a:solidFill>
                  <a:srgbClr val="00247D"/>
                </a:solidFill>
                <a:hlinkClick r:id="rId2"/>
              </a:rPr>
              <a:t>Data Input Workbooks</a:t>
            </a:r>
            <a:r>
              <a:rPr lang="en-US" sz="2400" dirty="0">
                <a:solidFill>
                  <a:srgbClr val="00247D"/>
                </a:solidFill>
              </a:rPr>
              <a:t> provided by LGC staff.</a:t>
            </a:r>
          </a:p>
          <a:p>
            <a:pPr marL="230188" indent="-230188">
              <a:buFont typeface="Arial" panose="020B0604020202020204" pitchFamily="34" charset="0"/>
              <a:buChar char="•"/>
            </a:pPr>
            <a:r>
              <a:rPr lang="en-US" sz="2400" dirty="0">
                <a:solidFill>
                  <a:srgbClr val="00247D"/>
                </a:solidFill>
              </a:rPr>
              <a:t>Once the necessary data is entered, values for each Financial Performance Indicator are calculated, and those that do not meet specified thresholds will turn </a:t>
            </a:r>
            <a:r>
              <a:rPr lang="en-US" sz="2400" dirty="0">
                <a:solidFill>
                  <a:srgbClr val="FF0000"/>
                </a:solidFill>
              </a:rPr>
              <a:t>red</a:t>
            </a:r>
            <a:r>
              <a:rPr lang="en-US" sz="2400" dirty="0">
                <a:solidFill>
                  <a:srgbClr val="00247D"/>
                </a:solidFill>
              </a:rPr>
              <a:t>.</a:t>
            </a:r>
          </a:p>
        </p:txBody>
      </p:sp>
      <p:sp>
        <p:nvSpPr>
          <p:cNvPr id="15" name="TextBox 14">
            <a:extLst>
              <a:ext uri="{FF2B5EF4-FFF2-40B4-BE49-F238E27FC236}">
                <a16:creationId xmlns:a16="http://schemas.microsoft.com/office/drawing/2014/main" id="{2CE35276-8880-8F9D-4E74-F427A6C449A8}"/>
              </a:ext>
            </a:extLst>
          </p:cNvPr>
          <p:cNvSpPr txBox="1"/>
          <p:nvPr/>
        </p:nvSpPr>
        <p:spPr>
          <a:xfrm>
            <a:off x="403527" y="5551566"/>
            <a:ext cx="7492442" cy="830997"/>
          </a:xfrm>
          <a:prstGeom prst="rect">
            <a:avLst/>
          </a:prstGeom>
          <a:noFill/>
        </p:spPr>
        <p:txBody>
          <a:bodyPr wrap="square">
            <a:spAutoFit/>
          </a:bodyPr>
          <a:lstStyle/>
          <a:p>
            <a:pPr marL="230188" indent="-230188">
              <a:buFont typeface="Arial" panose="020B0604020202020204" pitchFamily="34" charset="0"/>
              <a:buChar char="•"/>
            </a:pPr>
            <a:r>
              <a:rPr lang="en-US" sz="2400" b="1" dirty="0">
                <a:solidFill>
                  <a:srgbClr val="00247D"/>
                </a:solidFill>
              </a:rPr>
              <a:t>These </a:t>
            </a:r>
            <a:r>
              <a:rPr lang="en-US" sz="2400" b="1" dirty="0">
                <a:solidFill>
                  <a:srgbClr val="FF0000"/>
                </a:solidFill>
              </a:rPr>
              <a:t>red</a:t>
            </a:r>
            <a:r>
              <a:rPr lang="en-US" sz="2400" b="1" dirty="0">
                <a:solidFill>
                  <a:srgbClr val="00247D"/>
                </a:solidFill>
              </a:rPr>
              <a:t> values in the Unit Results column are </a:t>
            </a:r>
            <a:r>
              <a:rPr lang="en-US" sz="2400" b="1" dirty="0">
                <a:solidFill>
                  <a:srgbClr val="FF0000"/>
                </a:solidFill>
              </a:rPr>
              <a:t>Financial Performance Indicators of Concern - FPICs</a:t>
            </a:r>
            <a:r>
              <a:rPr lang="en-US" sz="2400" b="1" dirty="0">
                <a:solidFill>
                  <a:srgbClr val="00247D"/>
                </a:solidFill>
              </a:rPr>
              <a:t>.</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2" name="Picture 11" descr="Screenshot of a Data Input Workbook showing a red value in the Unit Results column, indictating the presence of an FPIC">
            <a:extLst>
              <a:ext uri="{FF2B5EF4-FFF2-40B4-BE49-F238E27FC236}">
                <a16:creationId xmlns:a16="http://schemas.microsoft.com/office/drawing/2014/main" id="{E55D074D-19B9-30F6-DA3B-78B0DCF5F390}"/>
              </a:ext>
            </a:extLst>
          </p:cNvPr>
          <p:cNvPicPr>
            <a:picLocks noChangeAspect="1"/>
          </p:cNvPicPr>
          <p:nvPr/>
        </p:nvPicPr>
        <p:blipFill>
          <a:blip r:embed="rId4">
            <a:extLst>
              <a:ext uri="{28A0092B-C50C-407E-A947-70E740481C1C}">
                <a14:useLocalDpi xmlns:a14="http://schemas.microsoft.com/office/drawing/2010/main" val="0"/>
              </a:ext>
            </a:extLst>
          </a:blip>
          <a:srcRect l="5354"/>
          <a:stretch/>
        </p:blipFill>
        <p:spPr>
          <a:xfrm>
            <a:off x="6474940" y="3064479"/>
            <a:ext cx="5634440" cy="1636741"/>
          </a:xfrm>
          <a:prstGeom prst="rect">
            <a:avLst/>
          </a:prstGeom>
        </p:spPr>
      </p:pic>
      <p:sp>
        <p:nvSpPr>
          <p:cNvPr id="13" name="Arrow: Right 12">
            <a:extLst>
              <a:ext uri="{FF2B5EF4-FFF2-40B4-BE49-F238E27FC236}">
                <a16:creationId xmlns:a16="http://schemas.microsoft.com/office/drawing/2014/main" id="{BC8DED93-9711-E2DE-DB44-B9AF5BEB901D}"/>
              </a:ext>
              <a:ext uri="{C183D7F6-B498-43B3-948B-1728B52AA6E4}">
                <adec:decorative xmlns:adec="http://schemas.microsoft.com/office/drawing/2017/decorative" val="1"/>
              </a:ext>
            </a:extLst>
          </p:cNvPr>
          <p:cNvSpPr/>
          <p:nvPr/>
        </p:nvSpPr>
        <p:spPr>
          <a:xfrm rot="16200000">
            <a:off x="11262219" y="4443114"/>
            <a:ext cx="830083" cy="784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B10716E0-0787-FC6F-9380-125262AF92CE}"/>
              </a:ext>
            </a:extLst>
          </p:cNvPr>
          <p:cNvSpPr>
            <a:spLocks noGrp="1"/>
          </p:cNvSpPr>
          <p:nvPr>
            <p:ph type="sldNum" sz="quarter" idx="12"/>
          </p:nvPr>
        </p:nvSpPr>
        <p:spPr/>
        <p:txBody>
          <a:bodyPr/>
          <a:lstStyle/>
          <a:p>
            <a:fld id="{D0A0CA5A-5976-4C5C-8430-DE8EEFD09A73}" type="slidenum">
              <a:rPr lang="en-US" smtClean="0"/>
              <a:t>72</a:t>
            </a:fld>
            <a:endParaRPr lang="en-US"/>
          </a:p>
        </p:txBody>
      </p:sp>
    </p:spTree>
    <p:extLst>
      <p:ext uri="{BB962C8B-B14F-4D97-AF65-F5344CB8AC3E}">
        <p14:creationId xmlns:p14="http://schemas.microsoft.com/office/powerpoint/2010/main" val="41436230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Financial Performance Indicators of Concern</a:t>
            </a:r>
            <a:endParaRPr lang="en-US" sz="3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2" name="TextBox 11">
            <a:extLst>
              <a:ext uri="{FF2B5EF4-FFF2-40B4-BE49-F238E27FC236}">
                <a16:creationId xmlns:a16="http://schemas.microsoft.com/office/drawing/2014/main" id="{4B1C95D5-7868-276F-CF82-D0B89515062A}"/>
              </a:ext>
            </a:extLst>
          </p:cNvPr>
          <p:cNvSpPr txBox="1"/>
          <p:nvPr/>
        </p:nvSpPr>
        <p:spPr>
          <a:xfrm>
            <a:off x="312827" y="2666915"/>
            <a:ext cx="5868053" cy="3052118"/>
          </a:xfrm>
          <a:prstGeom prst="rect">
            <a:avLst/>
          </a:prstGeom>
          <a:noFill/>
        </p:spPr>
        <p:txBody>
          <a:bodyPr wrap="square">
            <a:spAutoFit/>
          </a:bodyPr>
          <a:lstStyle/>
          <a:p>
            <a:pPr marL="342900" indent="-342900">
              <a:spcAft>
                <a:spcPts val="1000"/>
              </a:spcAft>
              <a:buFont typeface="Arial" panose="020B0604020202020204" pitchFamily="34" charset="0"/>
              <a:buChar char="•"/>
            </a:pPr>
            <a:r>
              <a:rPr lang="en-US" sz="2400" dirty="0">
                <a:solidFill>
                  <a:srgbClr val="00247D"/>
                </a:solidFill>
              </a:rPr>
              <a:t>If FPICs are identified, the governing board must submit a response to the LGC describing </a:t>
            </a:r>
            <a:r>
              <a:rPr lang="en-US" sz="2400" b="1" dirty="0">
                <a:solidFill>
                  <a:srgbClr val="00247D"/>
                </a:solidFill>
              </a:rPr>
              <a:t>in detail</a:t>
            </a:r>
            <a:r>
              <a:rPr lang="en-US" sz="2400" dirty="0">
                <a:solidFill>
                  <a:srgbClr val="00247D"/>
                </a:solidFill>
              </a:rPr>
              <a:t> its plan to address and remedy each specific FPIC.</a:t>
            </a:r>
            <a:r>
              <a:rPr lang="en-US" sz="2400" baseline="30000" dirty="0">
                <a:solidFill>
                  <a:srgbClr val="00247D"/>
                </a:solidFill>
              </a:rPr>
              <a:t>[12]</a:t>
            </a:r>
          </a:p>
          <a:p>
            <a:pPr marL="800100" lvl="1" indent="-342900">
              <a:buFont typeface="Arial" panose="020B0604020202020204" pitchFamily="34" charset="0"/>
              <a:buChar char="•"/>
            </a:pPr>
            <a:r>
              <a:rPr lang="en-US" sz="2200" dirty="0">
                <a:solidFill>
                  <a:srgbClr val="00247D"/>
                </a:solidFill>
              </a:rPr>
              <a:t>Exceptions: If the auditor identifies </a:t>
            </a:r>
            <a:r>
              <a:rPr lang="en-US" sz="2200" b="1" dirty="0">
                <a:solidFill>
                  <a:srgbClr val="00247D"/>
                </a:solidFill>
              </a:rPr>
              <a:t>only</a:t>
            </a:r>
            <a:r>
              <a:rPr lang="en-US" sz="2200" dirty="0">
                <a:solidFill>
                  <a:srgbClr val="00247D"/>
                </a:solidFill>
              </a:rPr>
              <a:t> a lack of segregation of duties and/or a lack of expertise, and no additional FPICs are present, </a:t>
            </a:r>
            <a:r>
              <a:rPr lang="en-US" sz="2200" dirty="0">
                <a:solidFill>
                  <a:srgbClr val="00247D"/>
                </a:solidFill>
                <a:hlinkClick r:id="rId3"/>
              </a:rPr>
              <a:t>no response is required</a:t>
            </a:r>
            <a:r>
              <a:rPr lang="en-US" sz="2200" dirty="0">
                <a:solidFill>
                  <a:srgbClr val="00247D"/>
                </a:solidFill>
              </a:rPr>
              <a:t>.</a:t>
            </a:r>
          </a:p>
        </p:txBody>
      </p:sp>
      <p:pic>
        <p:nvPicPr>
          <p:cNvPr id="18" name="Graphic 17" descr="Open envelope with solid fill">
            <a:extLst>
              <a:ext uri="{FF2B5EF4-FFF2-40B4-BE49-F238E27FC236}">
                <a16:creationId xmlns:a16="http://schemas.microsoft.com/office/drawing/2014/main" id="{B25B9BE4-3C63-BA2D-0B33-2EFC7D9A87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8756" y="3103821"/>
            <a:ext cx="2293192" cy="2293192"/>
          </a:xfrm>
          <a:prstGeom prst="rect">
            <a:avLst/>
          </a:prstGeom>
        </p:spPr>
      </p:pic>
      <p:sp>
        <p:nvSpPr>
          <p:cNvPr id="13" name="Footer Placeholder 14">
            <a:extLst>
              <a:ext uri="{FF2B5EF4-FFF2-40B4-BE49-F238E27FC236}">
                <a16:creationId xmlns:a16="http://schemas.microsoft.com/office/drawing/2014/main" id="{F00A51B2-7183-6546-2BA4-A05BC2C698BE}"/>
              </a:ext>
            </a:extLst>
          </p:cNvPr>
          <p:cNvSpPr>
            <a:spLocks noGrp="1"/>
          </p:cNvSpPr>
          <p:nvPr>
            <p:ph type="ftr" sz="quarter" idx="11"/>
          </p:nvPr>
        </p:nvSpPr>
        <p:spPr>
          <a:xfrm>
            <a:off x="83187" y="6307005"/>
            <a:ext cx="7486656" cy="365125"/>
          </a:xfrm>
        </p:spPr>
        <p:txBody>
          <a:bodyPr/>
          <a:lstStyle/>
          <a:p>
            <a:pPr algn="l"/>
            <a:r>
              <a:rPr lang="en-US" sz="1600" baseline="30000" dirty="0"/>
              <a:t>[12]</a:t>
            </a:r>
            <a:r>
              <a:rPr lang="en-US" sz="1600" dirty="0">
                <a:hlinkClick r:id="rId6"/>
              </a:rPr>
              <a:t>20 NCAC 03 .0508</a:t>
            </a:r>
            <a:endParaRPr lang="en-US" sz="1600" dirty="0"/>
          </a:p>
        </p:txBody>
      </p:sp>
      <p:sp>
        <p:nvSpPr>
          <p:cNvPr id="9" name="Slide Number Placeholder 8">
            <a:extLst>
              <a:ext uri="{FF2B5EF4-FFF2-40B4-BE49-F238E27FC236}">
                <a16:creationId xmlns:a16="http://schemas.microsoft.com/office/drawing/2014/main" id="{DD833633-472E-476A-640C-3F2A2E3BC2CD}"/>
              </a:ext>
            </a:extLst>
          </p:cNvPr>
          <p:cNvSpPr>
            <a:spLocks noGrp="1"/>
          </p:cNvSpPr>
          <p:nvPr>
            <p:ph type="sldNum" sz="quarter" idx="12"/>
          </p:nvPr>
        </p:nvSpPr>
        <p:spPr/>
        <p:txBody>
          <a:bodyPr/>
          <a:lstStyle/>
          <a:p>
            <a:fld id="{D0A0CA5A-5976-4C5C-8430-DE8EEFD09A73}" type="slidenum">
              <a:rPr lang="en-US" smtClean="0"/>
              <a:t>73</a:t>
            </a:fld>
            <a:endParaRPr lang="en-US" dirty="0"/>
          </a:p>
        </p:txBody>
      </p:sp>
    </p:spTree>
    <p:extLst>
      <p:ext uri="{BB962C8B-B14F-4D97-AF65-F5344CB8AC3E}">
        <p14:creationId xmlns:p14="http://schemas.microsoft.com/office/powerpoint/2010/main" val="31030467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Financial Performance Indicators of Concern</a:t>
            </a:r>
            <a:endParaRPr lang="en-US" sz="3200" dirty="0">
              <a:solidFill>
                <a:srgbClr val="00247D"/>
              </a:solidFill>
            </a:endParaRPr>
          </a:p>
        </p:txBody>
      </p:sp>
      <p:sp>
        <p:nvSpPr>
          <p:cNvPr id="11" name="TextBox 10">
            <a:extLst>
              <a:ext uri="{FF2B5EF4-FFF2-40B4-BE49-F238E27FC236}">
                <a16:creationId xmlns:a16="http://schemas.microsoft.com/office/drawing/2014/main" id="{C9959F66-28EE-4B68-360E-0FF0E98AF83A}"/>
              </a:ext>
            </a:extLst>
          </p:cNvPr>
          <p:cNvSpPr txBox="1"/>
          <p:nvPr/>
        </p:nvSpPr>
        <p:spPr>
          <a:xfrm>
            <a:off x="762000" y="3093173"/>
            <a:ext cx="5017492" cy="2308324"/>
          </a:xfrm>
          <a:prstGeom prst="rect">
            <a:avLst/>
          </a:prstGeom>
          <a:noFill/>
        </p:spPr>
        <p:txBody>
          <a:bodyPr wrap="square">
            <a:spAutoFit/>
          </a:bodyPr>
          <a:lstStyle/>
          <a:p>
            <a:r>
              <a:rPr lang="en-US" sz="2400" dirty="0">
                <a:solidFill>
                  <a:srgbClr val="00247D"/>
                </a:solidFill>
              </a:rPr>
              <a:t>FPIC responses must be signed by a majority of the governing board and submitted to the LGC no later than </a:t>
            </a:r>
            <a:r>
              <a:rPr lang="en-US" sz="2400" b="1" dirty="0">
                <a:solidFill>
                  <a:srgbClr val="00247D"/>
                </a:solidFill>
              </a:rPr>
              <a:t>60 days </a:t>
            </a:r>
            <a:r>
              <a:rPr lang="en-US" sz="2400" dirty="0">
                <a:solidFill>
                  <a:srgbClr val="00247D"/>
                </a:solidFill>
              </a:rPr>
              <a:t>after the audit is presented to the board </a:t>
            </a:r>
            <a:r>
              <a:rPr lang="en-US" sz="2400" b="1" dirty="0">
                <a:solidFill>
                  <a:srgbClr val="00247D"/>
                </a:solidFill>
              </a:rPr>
              <a:t>or</a:t>
            </a:r>
            <a:r>
              <a:rPr lang="en-US" sz="2400" dirty="0">
                <a:solidFill>
                  <a:srgbClr val="00247D"/>
                </a:solidFill>
              </a:rPr>
              <a:t> before the unit is included on the LGC agenda for debt approval.</a:t>
            </a:r>
            <a:r>
              <a:rPr lang="en-US" sz="2400" baseline="30000" dirty="0">
                <a:solidFill>
                  <a:srgbClr val="00247D"/>
                </a:solidFill>
              </a:rPr>
              <a:t>[13]</a:t>
            </a: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096001" y="2534547"/>
            <a:ext cx="5321904" cy="3662541"/>
          </a:xfrm>
        </p:spPr>
        <p:txBody>
          <a:bodyPr>
            <a:normAutofit fontScale="92500"/>
          </a:bodyPr>
          <a:lstStyle/>
          <a:p>
            <a:pPr marL="230188" indent="-230188">
              <a:buFont typeface="Arial" panose="020B0604020202020204" pitchFamily="34" charset="0"/>
              <a:buChar char="•"/>
            </a:pPr>
            <a:r>
              <a:rPr lang="en-US" sz="2600" dirty="0">
                <a:solidFill>
                  <a:srgbClr val="00247D"/>
                </a:solidFill>
              </a:rPr>
              <a:t>Sample FPIC responses and related resources are available on the </a:t>
            </a:r>
            <a:r>
              <a:rPr lang="en-US" sz="2600" dirty="0">
                <a:solidFill>
                  <a:srgbClr val="00247D"/>
                </a:solidFill>
                <a:hlinkClick r:id="rId2"/>
              </a:rPr>
              <a:t>LGC website</a:t>
            </a:r>
            <a:r>
              <a:rPr lang="en-US" sz="2600" dirty="0">
                <a:solidFill>
                  <a:srgbClr val="00247D"/>
                </a:solidFill>
              </a:rPr>
              <a:t>.</a:t>
            </a:r>
          </a:p>
          <a:p>
            <a:pPr marL="230188" indent="-230188">
              <a:buFont typeface="Arial" panose="020B0604020202020204" pitchFamily="34" charset="0"/>
              <a:buChar char="•"/>
            </a:pPr>
            <a:r>
              <a:rPr lang="en-US" sz="2600" dirty="0">
                <a:solidFill>
                  <a:srgbClr val="00247D"/>
                </a:solidFill>
              </a:rPr>
              <a:t>Completed responses should be uploaded to the </a:t>
            </a:r>
            <a:r>
              <a:rPr lang="en-US" sz="2600" dirty="0">
                <a:solidFill>
                  <a:srgbClr val="00247D"/>
                </a:solidFill>
                <a:hlinkClick r:id="rId3"/>
              </a:rPr>
              <a:t>LGC File Transfer Portal</a:t>
            </a:r>
            <a:r>
              <a:rPr lang="en-US" sz="2600" dirty="0">
                <a:solidFill>
                  <a:srgbClr val="00247D"/>
                </a:solidFill>
              </a:rPr>
              <a:t>.</a:t>
            </a:r>
          </a:p>
          <a:p>
            <a:pPr marL="230188" indent="-230188">
              <a:buFont typeface="Arial" panose="020B0604020202020204" pitchFamily="34" charset="0"/>
              <a:buChar char="•"/>
            </a:pPr>
            <a:r>
              <a:rPr lang="en-US" sz="2600" dirty="0">
                <a:solidFill>
                  <a:srgbClr val="00247D"/>
                </a:solidFill>
              </a:rPr>
              <a:t>The LGC will review FPIC responses carefully to determine if the unit is taking appropriate action, with particular attention to repeated FPICs.</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3" name="Footer Placeholder 14">
            <a:extLst>
              <a:ext uri="{FF2B5EF4-FFF2-40B4-BE49-F238E27FC236}">
                <a16:creationId xmlns:a16="http://schemas.microsoft.com/office/drawing/2014/main" id="{F00A51B2-7183-6546-2BA4-A05BC2C698BE}"/>
              </a:ext>
            </a:extLst>
          </p:cNvPr>
          <p:cNvSpPr>
            <a:spLocks noGrp="1"/>
          </p:cNvSpPr>
          <p:nvPr>
            <p:ph type="ftr" sz="quarter" idx="11"/>
          </p:nvPr>
        </p:nvSpPr>
        <p:spPr>
          <a:xfrm>
            <a:off x="83187" y="6307005"/>
            <a:ext cx="7486656" cy="365125"/>
          </a:xfrm>
        </p:spPr>
        <p:txBody>
          <a:bodyPr/>
          <a:lstStyle/>
          <a:p>
            <a:pPr algn="l"/>
            <a:r>
              <a:rPr lang="en-US" sz="1600" baseline="30000" dirty="0"/>
              <a:t>[13]</a:t>
            </a:r>
            <a:r>
              <a:rPr lang="en-US" sz="1600" dirty="0"/>
              <a:t>See Module 7: Establishing a Debt Policy</a:t>
            </a:r>
          </a:p>
        </p:txBody>
      </p:sp>
      <p:cxnSp>
        <p:nvCxnSpPr>
          <p:cNvPr id="14" name="Straight Connector 13">
            <a:extLst>
              <a:ext uri="{FF2B5EF4-FFF2-40B4-BE49-F238E27FC236}">
                <a16:creationId xmlns:a16="http://schemas.microsoft.com/office/drawing/2014/main" id="{7EB9B455-73B2-3992-2590-FF5A1447C1D1}"/>
              </a:ext>
              <a:ext uri="{C183D7F6-B498-43B3-948B-1728B52AA6E4}">
                <adec:decorative xmlns:adec="http://schemas.microsoft.com/office/drawing/2017/decorative" val="1"/>
              </a:ext>
            </a:extLst>
          </p:cNvPr>
          <p:cNvCxnSpPr>
            <a:cxnSpLocks/>
          </p:cNvCxnSpPr>
          <p:nvPr/>
        </p:nvCxnSpPr>
        <p:spPr>
          <a:xfrm>
            <a:off x="5924860" y="2666915"/>
            <a:ext cx="0" cy="3530173"/>
          </a:xfrm>
          <a:prstGeom prst="line">
            <a:avLst/>
          </a:prstGeom>
          <a:ln/>
        </p:spPr>
        <p:style>
          <a:lnRef idx="1">
            <a:schemeClr val="accent2"/>
          </a:lnRef>
          <a:fillRef idx="0">
            <a:schemeClr val="accent2"/>
          </a:fillRef>
          <a:effectRef idx="0">
            <a:schemeClr val="accent2"/>
          </a:effectRef>
          <a:fontRef idx="minor">
            <a:schemeClr val="tx1"/>
          </a:fontRef>
        </p:style>
      </p:cxnSp>
      <p:sp>
        <p:nvSpPr>
          <p:cNvPr id="9" name="Slide Number Placeholder 8">
            <a:extLst>
              <a:ext uri="{FF2B5EF4-FFF2-40B4-BE49-F238E27FC236}">
                <a16:creationId xmlns:a16="http://schemas.microsoft.com/office/drawing/2014/main" id="{DD833633-472E-476A-640C-3F2A2E3BC2CD}"/>
              </a:ext>
            </a:extLst>
          </p:cNvPr>
          <p:cNvSpPr>
            <a:spLocks noGrp="1"/>
          </p:cNvSpPr>
          <p:nvPr>
            <p:ph type="sldNum" sz="quarter" idx="12"/>
          </p:nvPr>
        </p:nvSpPr>
        <p:spPr/>
        <p:txBody>
          <a:bodyPr/>
          <a:lstStyle/>
          <a:p>
            <a:fld id="{D0A0CA5A-5976-4C5C-8430-DE8EEFD09A73}" type="slidenum">
              <a:rPr lang="en-US" smtClean="0"/>
              <a:t>74</a:t>
            </a:fld>
            <a:endParaRPr lang="en-US" dirty="0"/>
          </a:p>
        </p:txBody>
      </p:sp>
    </p:spTree>
    <p:extLst>
      <p:ext uri="{BB962C8B-B14F-4D97-AF65-F5344CB8AC3E}">
        <p14:creationId xmlns:p14="http://schemas.microsoft.com/office/powerpoint/2010/main" val="33529114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Annual Audit Timeline</a:t>
            </a:r>
            <a:endParaRPr lang="en-US" sz="1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grpSp>
        <p:nvGrpSpPr>
          <p:cNvPr id="3" name="Group 2" descr="Start here&#10;Select auditor and discuss terms&#10;See audit contract form on LGC website&#10;(Suggested timeframe: January – March)">
            <a:extLst>
              <a:ext uri="{FF2B5EF4-FFF2-40B4-BE49-F238E27FC236}">
                <a16:creationId xmlns:a16="http://schemas.microsoft.com/office/drawing/2014/main" id="{D01FDD92-3ADD-3652-3736-95B797B81E81}"/>
              </a:ext>
            </a:extLst>
          </p:cNvPr>
          <p:cNvGrpSpPr/>
          <p:nvPr/>
        </p:nvGrpSpPr>
        <p:grpSpPr>
          <a:xfrm>
            <a:off x="2129274" y="2487523"/>
            <a:ext cx="1827314" cy="1702406"/>
            <a:chOff x="0" y="788005"/>
            <a:chExt cx="1651416" cy="1702406"/>
          </a:xfrm>
        </p:grpSpPr>
        <p:sp>
          <p:nvSpPr>
            <p:cNvPr id="10" name="Rectangle: Rounded Corners 9">
              <a:extLst>
                <a:ext uri="{FF2B5EF4-FFF2-40B4-BE49-F238E27FC236}">
                  <a16:creationId xmlns:a16="http://schemas.microsoft.com/office/drawing/2014/main" id="{62F3034E-E83E-0204-413A-E1F44BAF4ABE}"/>
                </a:ext>
              </a:extLst>
            </p:cNvPr>
            <p:cNvSpPr/>
            <p:nvPr/>
          </p:nvSpPr>
          <p:spPr>
            <a:xfrm>
              <a:off x="0" y="78800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6B9EE145-6F7C-3FCE-E219-3648F769E007}"/>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600"/>
                </a:spcAft>
                <a:buNone/>
              </a:pPr>
              <a:r>
                <a:rPr lang="en-US" sz="1800" b="1" u="sng" kern="1200" dirty="0"/>
                <a:t>Start here</a:t>
              </a:r>
            </a:p>
            <a:p>
              <a:pPr marL="0" lvl="0" indent="0" algn="l" defTabSz="800100">
                <a:lnSpc>
                  <a:spcPct val="90000"/>
                </a:lnSpc>
                <a:spcBef>
                  <a:spcPct val="0"/>
                </a:spcBef>
                <a:spcAft>
                  <a:spcPts val="600"/>
                </a:spcAft>
                <a:buNone/>
              </a:pPr>
              <a:r>
                <a:rPr lang="en-US" sz="1200" dirty="0"/>
                <a:t>S</a:t>
              </a:r>
              <a:r>
                <a:rPr lang="en-US" sz="1200" kern="1200" dirty="0"/>
                <a:t>elect auditor and discuss terms</a:t>
              </a:r>
            </a:p>
            <a:p>
              <a:pPr marL="0" lvl="0" indent="0" algn="l" defTabSz="800100">
                <a:lnSpc>
                  <a:spcPct val="90000"/>
                </a:lnSpc>
                <a:spcBef>
                  <a:spcPct val="0"/>
                </a:spcBef>
                <a:spcAft>
                  <a:spcPts val="600"/>
                </a:spcAft>
                <a:buNone/>
              </a:pPr>
              <a:r>
                <a:rPr lang="en-US" sz="1200" b="1" dirty="0">
                  <a:solidFill>
                    <a:srgbClr val="FFFFFF"/>
                  </a:solidFill>
                </a:rPr>
                <a:t>See </a:t>
              </a:r>
              <a:r>
                <a:rPr lang="en-US" sz="1200" b="1" dirty="0">
                  <a:solidFill>
                    <a:schemeClr val="accent5">
                      <a:lumMod val="40000"/>
                      <a:lumOff val="60000"/>
                    </a:schemeClr>
                  </a:solidFill>
                  <a:hlinkClick r:id="rId3">
                    <a:extLst>
                      <a:ext uri="{A12FA001-AC4F-418D-AE19-62706E023703}">
                        <ahyp:hlinkClr xmlns:ahyp="http://schemas.microsoft.com/office/drawing/2018/hyperlinkcolor" val="tx"/>
                      </a:ext>
                    </a:extLst>
                  </a:hlinkClick>
                </a:rPr>
                <a:t>audit contract form</a:t>
              </a:r>
              <a:r>
                <a:rPr lang="en-US" sz="1200" b="1" dirty="0">
                  <a:solidFill>
                    <a:srgbClr val="FFFFFF"/>
                  </a:solidFill>
                </a:rPr>
                <a:t> on LGC website</a:t>
              </a:r>
              <a:endParaRPr lang="en-US" sz="1200" b="1" kern="1200" dirty="0">
                <a:solidFill>
                  <a:srgbClr val="FFFFFF"/>
                </a:solidFill>
              </a:endParaRPr>
            </a:p>
            <a:p>
              <a:pPr marL="0" lvl="0" indent="0" algn="l" defTabSz="800100">
                <a:lnSpc>
                  <a:spcPct val="90000"/>
                </a:lnSpc>
                <a:spcBef>
                  <a:spcPct val="0"/>
                </a:spcBef>
                <a:spcAft>
                  <a:spcPts val="600"/>
                </a:spcAft>
                <a:buNone/>
              </a:pPr>
              <a:r>
                <a:rPr lang="en-US" sz="1200" kern="1200" dirty="0"/>
                <a:t>(Suggested timeframe: </a:t>
              </a:r>
              <a:r>
                <a:rPr lang="en-US" sz="1200" b="0" kern="1200" dirty="0"/>
                <a:t>January – March</a:t>
              </a:r>
              <a:r>
                <a:rPr lang="en-US" sz="1200" kern="1200" dirty="0"/>
                <a:t>)</a:t>
              </a:r>
            </a:p>
          </p:txBody>
        </p:sp>
      </p:grpSp>
      <p:grpSp>
        <p:nvGrpSpPr>
          <p:cNvPr id="12" name="Group 11" descr="Prior to start of audit work&#10;Submit audit contract to LGC for approval &#10;(Suggested Timeframe: March – April)">
            <a:extLst>
              <a:ext uri="{FF2B5EF4-FFF2-40B4-BE49-F238E27FC236}">
                <a16:creationId xmlns:a16="http://schemas.microsoft.com/office/drawing/2014/main" id="{13F186C0-DEA3-FF4E-E205-7BD8588F9327}"/>
              </a:ext>
            </a:extLst>
          </p:cNvPr>
          <p:cNvGrpSpPr/>
          <p:nvPr/>
        </p:nvGrpSpPr>
        <p:grpSpPr>
          <a:xfrm>
            <a:off x="4370765" y="2511707"/>
            <a:ext cx="1827314" cy="1702406"/>
            <a:chOff x="0" y="788005"/>
            <a:chExt cx="1651416" cy="1702406"/>
          </a:xfrm>
        </p:grpSpPr>
        <p:sp>
          <p:nvSpPr>
            <p:cNvPr id="14" name="Rectangle: Rounded Corners 13">
              <a:extLst>
                <a:ext uri="{FF2B5EF4-FFF2-40B4-BE49-F238E27FC236}">
                  <a16:creationId xmlns:a16="http://schemas.microsoft.com/office/drawing/2014/main" id="{AD4CB6A7-A589-542A-F496-DA7008CE7D58}"/>
                </a:ext>
              </a:extLst>
            </p:cNvPr>
            <p:cNvSpPr/>
            <p:nvPr/>
          </p:nvSpPr>
          <p:spPr>
            <a:xfrm>
              <a:off x="0" y="78800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Rectangle: Rounded Corners 4">
              <a:extLst>
                <a:ext uri="{FF2B5EF4-FFF2-40B4-BE49-F238E27FC236}">
                  <a16:creationId xmlns:a16="http://schemas.microsoft.com/office/drawing/2014/main" id="{DB44C75D-351E-E346-39B5-692055EC8E20}"/>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spcAft>
                  <a:spcPts val="600"/>
                </a:spcAft>
                <a:buNone/>
              </a:pPr>
              <a:r>
                <a:rPr lang="en-US" sz="1800" b="1" dirty="0"/>
                <a:t>Prior to start of audit work</a:t>
              </a:r>
            </a:p>
            <a:p>
              <a:pPr lvl="0">
                <a:spcAft>
                  <a:spcPts val="600"/>
                </a:spcAft>
                <a:buNone/>
              </a:pPr>
              <a:r>
                <a:rPr lang="en-US" sz="1200" dirty="0"/>
                <a:t>Submit audit contract to LGC for approval </a:t>
              </a:r>
            </a:p>
            <a:p>
              <a:pPr lvl="0">
                <a:spcAft>
                  <a:spcPts val="600"/>
                </a:spcAft>
                <a:buNone/>
              </a:pPr>
              <a:r>
                <a:rPr lang="en-US" sz="1200" dirty="0"/>
                <a:t>(Suggested Timeframe: March – April)</a:t>
              </a:r>
            </a:p>
          </p:txBody>
        </p:sp>
      </p:grpSp>
      <p:grpSp>
        <p:nvGrpSpPr>
          <p:cNvPr id="19" name="Group 18" descr="After contract is approved&#10;Receive PBC (prepared by client) request list from auditor, preliminary audit work may begin">
            <a:extLst>
              <a:ext uri="{FF2B5EF4-FFF2-40B4-BE49-F238E27FC236}">
                <a16:creationId xmlns:a16="http://schemas.microsoft.com/office/drawing/2014/main" id="{CB6B301A-F8A8-F470-BF89-CF042C48EF4B}"/>
              </a:ext>
            </a:extLst>
          </p:cNvPr>
          <p:cNvGrpSpPr/>
          <p:nvPr/>
        </p:nvGrpSpPr>
        <p:grpSpPr>
          <a:xfrm>
            <a:off x="6637226" y="2500230"/>
            <a:ext cx="1827314" cy="1702406"/>
            <a:chOff x="0" y="788005"/>
            <a:chExt cx="1651416" cy="1702406"/>
          </a:xfrm>
        </p:grpSpPr>
        <p:sp>
          <p:nvSpPr>
            <p:cNvPr id="20" name="Rectangle: Rounded Corners 19">
              <a:extLst>
                <a:ext uri="{FF2B5EF4-FFF2-40B4-BE49-F238E27FC236}">
                  <a16:creationId xmlns:a16="http://schemas.microsoft.com/office/drawing/2014/main" id="{7C199F40-DB1B-85B2-7FCA-1E13A1AB9920}"/>
                </a:ext>
              </a:extLst>
            </p:cNvPr>
            <p:cNvSpPr/>
            <p:nvPr/>
          </p:nvSpPr>
          <p:spPr>
            <a:xfrm>
              <a:off x="0" y="78800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Rectangle: Rounded Corners 4">
              <a:extLst>
                <a:ext uri="{FF2B5EF4-FFF2-40B4-BE49-F238E27FC236}">
                  <a16:creationId xmlns:a16="http://schemas.microsoft.com/office/drawing/2014/main" id="{6ED1A3CD-B80D-3323-8D36-43BF1C620461}"/>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spcAft>
                  <a:spcPts val="600"/>
                </a:spcAft>
                <a:buNone/>
              </a:pPr>
              <a:r>
                <a:rPr lang="en-US" sz="1800" b="1" dirty="0"/>
                <a:t>After contract is approved</a:t>
              </a:r>
            </a:p>
            <a:p>
              <a:pPr lvl="0">
                <a:spcAft>
                  <a:spcPts val="600"/>
                </a:spcAft>
                <a:buNone/>
              </a:pPr>
              <a:r>
                <a:rPr lang="en-US" sz="1200" dirty="0"/>
                <a:t>Receive PBC (prepared by client) request list from auditor, preliminary audit work may begin</a:t>
              </a:r>
            </a:p>
            <a:p>
              <a:pPr lvl="0">
                <a:spcAft>
                  <a:spcPts val="600"/>
                </a:spcAft>
                <a:buNone/>
              </a:pPr>
              <a:endParaRPr lang="en-US" sz="1200" dirty="0"/>
            </a:p>
          </p:txBody>
        </p:sp>
      </p:grpSp>
      <p:grpSp>
        <p:nvGrpSpPr>
          <p:cNvPr id="22" name="Group 21" descr="By Dec. 31&#10;Audit work completed, audit submitted to LGC&#10;*Any audit submitted on or after Jan. 1 requires an amended contract.">
            <a:extLst>
              <a:ext uri="{FF2B5EF4-FFF2-40B4-BE49-F238E27FC236}">
                <a16:creationId xmlns:a16="http://schemas.microsoft.com/office/drawing/2014/main" id="{7F282310-E575-6585-EABC-482F1C8B5D25}"/>
              </a:ext>
            </a:extLst>
          </p:cNvPr>
          <p:cNvGrpSpPr/>
          <p:nvPr/>
        </p:nvGrpSpPr>
        <p:grpSpPr>
          <a:xfrm>
            <a:off x="3087637" y="4765157"/>
            <a:ext cx="1827314" cy="1702406"/>
            <a:chOff x="0" y="788005"/>
            <a:chExt cx="1651416" cy="1702406"/>
          </a:xfrm>
        </p:grpSpPr>
        <p:sp>
          <p:nvSpPr>
            <p:cNvPr id="23" name="Rectangle: Rounded Corners 22">
              <a:extLst>
                <a:ext uri="{FF2B5EF4-FFF2-40B4-BE49-F238E27FC236}">
                  <a16:creationId xmlns:a16="http://schemas.microsoft.com/office/drawing/2014/main" id="{F7466EA1-52B5-796E-329E-0055A105BF24}"/>
                </a:ext>
              </a:extLst>
            </p:cNvPr>
            <p:cNvSpPr/>
            <p:nvPr/>
          </p:nvSpPr>
          <p:spPr>
            <a:xfrm>
              <a:off x="0" y="78800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4" name="Rectangle: Rounded Corners 4">
              <a:extLst>
                <a:ext uri="{FF2B5EF4-FFF2-40B4-BE49-F238E27FC236}">
                  <a16:creationId xmlns:a16="http://schemas.microsoft.com/office/drawing/2014/main" id="{9286AA9F-4671-6D35-ED5C-727B1EF1E527}"/>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spcAft>
                  <a:spcPts val="600"/>
                </a:spcAft>
                <a:buNone/>
              </a:pPr>
              <a:r>
                <a:rPr lang="en-US" sz="1800" b="1" dirty="0"/>
                <a:t>By Dec. 31</a:t>
              </a:r>
            </a:p>
            <a:p>
              <a:pPr lvl="0">
                <a:spcAft>
                  <a:spcPts val="600"/>
                </a:spcAft>
                <a:buNone/>
              </a:pPr>
              <a:r>
                <a:rPr lang="en-US" sz="1200" dirty="0"/>
                <a:t>Audit work completed, audit submitted to LGC</a:t>
              </a:r>
            </a:p>
            <a:p>
              <a:pPr lvl="0">
                <a:spcAft>
                  <a:spcPts val="600"/>
                </a:spcAft>
                <a:buNone/>
              </a:pPr>
              <a:r>
                <a:rPr lang="en-US" sz="1200" dirty="0"/>
                <a:t>*Any audit submitted on or after </a:t>
              </a:r>
              <a:r>
                <a:rPr lang="en-US" sz="1200" b="1" dirty="0"/>
                <a:t>Jan. 1 </a:t>
              </a:r>
              <a:r>
                <a:rPr lang="en-US" sz="1200" dirty="0"/>
                <a:t>requires an amended contract.</a:t>
              </a:r>
            </a:p>
            <a:p>
              <a:pPr lvl="0">
                <a:spcAft>
                  <a:spcPts val="600"/>
                </a:spcAft>
                <a:buNone/>
              </a:pPr>
              <a:endParaRPr lang="en-US" sz="1200" dirty="0"/>
            </a:p>
          </p:txBody>
        </p:sp>
      </p:grpSp>
      <p:grpSp>
        <p:nvGrpSpPr>
          <p:cNvPr id="25" name="Group 24" descr="Within 45 days of audit submission&#10;Audit presentation to governing board">
            <a:extLst>
              <a:ext uri="{FF2B5EF4-FFF2-40B4-BE49-F238E27FC236}">
                <a16:creationId xmlns:a16="http://schemas.microsoft.com/office/drawing/2014/main" id="{18D68563-EB47-37A4-75F5-A9ABA0E090C9}"/>
              </a:ext>
            </a:extLst>
          </p:cNvPr>
          <p:cNvGrpSpPr/>
          <p:nvPr/>
        </p:nvGrpSpPr>
        <p:grpSpPr>
          <a:xfrm>
            <a:off x="5379058" y="4765157"/>
            <a:ext cx="1827314" cy="1702406"/>
            <a:chOff x="0" y="788005"/>
            <a:chExt cx="1651416" cy="1702406"/>
          </a:xfrm>
        </p:grpSpPr>
        <p:sp>
          <p:nvSpPr>
            <p:cNvPr id="26" name="Rectangle: Rounded Corners 25">
              <a:extLst>
                <a:ext uri="{FF2B5EF4-FFF2-40B4-BE49-F238E27FC236}">
                  <a16:creationId xmlns:a16="http://schemas.microsoft.com/office/drawing/2014/main" id="{E53FBECA-E1B7-72D0-2706-A380ABAD6E97}"/>
                </a:ext>
              </a:extLst>
            </p:cNvPr>
            <p:cNvSpPr/>
            <p:nvPr/>
          </p:nvSpPr>
          <p:spPr>
            <a:xfrm>
              <a:off x="0" y="78800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7" name="Rectangle: Rounded Corners 4">
              <a:extLst>
                <a:ext uri="{FF2B5EF4-FFF2-40B4-BE49-F238E27FC236}">
                  <a16:creationId xmlns:a16="http://schemas.microsoft.com/office/drawing/2014/main" id="{0878F79C-87CD-D208-AE35-ADF0A3E38D09}"/>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spcAft>
                  <a:spcPts val="600"/>
                </a:spcAft>
                <a:buNone/>
              </a:pPr>
              <a:r>
                <a:rPr lang="en-US" sz="1800" b="1" dirty="0"/>
                <a:t>Within 45     days of audit submission</a:t>
              </a:r>
            </a:p>
            <a:p>
              <a:pPr lvl="0">
                <a:spcAft>
                  <a:spcPts val="600"/>
                </a:spcAft>
                <a:buNone/>
              </a:pPr>
              <a:r>
                <a:rPr lang="en-US" sz="1200" dirty="0"/>
                <a:t>Audit presentation to governing board</a:t>
              </a:r>
            </a:p>
          </p:txBody>
        </p:sp>
      </p:grpSp>
      <p:grpSp>
        <p:nvGrpSpPr>
          <p:cNvPr id="28" name="Group 27" descr="Within 60 days of audit presentation&#10;Governing board must submit any required FPIC responses to LGC">
            <a:extLst>
              <a:ext uri="{FF2B5EF4-FFF2-40B4-BE49-F238E27FC236}">
                <a16:creationId xmlns:a16="http://schemas.microsoft.com/office/drawing/2014/main" id="{83675F8F-BB8F-564B-4680-758E961D9338}"/>
              </a:ext>
            </a:extLst>
          </p:cNvPr>
          <p:cNvGrpSpPr/>
          <p:nvPr/>
        </p:nvGrpSpPr>
        <p:grpSpPr>
          <a:xfrm>
            <a:off x="7670479" y="4765157"/>
            <a:ext cx="1827314" cy="1702406"/>
            <a:chOff x="0" y="812985"/>
            <a:chExt cx="1651416" cy="1702406"/>
          </a:xfrm>
        </p:grpSpPr>
        <p:sp>
          <p:nvSpPr>
            <p:cNvPr id="29" name="Rectangle: Rounded Corners 28">
              <a:extLst>
                <a:ext uri="{FF2B5EF4-FFF2-40B4-BE49-F238E27FC236}">
                  <a16:creationId xmlns:a16="http://schemas.microsoft.com/office/drawing/2014/main" id="{659748A8-2794-67E4-5217-E752C014BC84}"/>
                </a:ext>
              </a:extLst>
            </p:cNvPr>
            <p:cNvSpPr/>
            <p:nvPr/>
          </p:nvSpPr>
          <p:spPr>
            <a:xfrm>
              <a:off x="0" y="812985"/>
              <a:ext cx="1651416" cy="1702406"/>
            </a:xfrm>
            <a:prstGeom prst="roundRect">
              <a:avLst>
                <a:gd name="adj" fmla="val 10000"/>
              </a:avLst>
            </a:prstGeom>
            <a:ln>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0" name="Rectangle: Rounded Corners 4">
              <a:extLst>
                <a:ext uri="{FF2B5EF4-FFF2-40B4-BE49-F238E27FC236}">
                  <a16:creationId xmlns:a16="http://schemas.microsoft.com/office/drawing/2014/main" id="{E4161B5F-15F7-773A-9DDE-2D6BE84D0EFD}"/>
                </a:ext>
              </a:extLst>
            </p:cNvPr>
            <p:cNvSpPr txBox="1"/>
            <p:nvPr/>
          </p:nvSpPr>
          <p:spPr>
            <a:xfrm>
              <a:off x="48368" y="836373"/>
              <a:ext cx="1554680" cy="1605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spcAft>
                  <a:spcPts val="600"/>
                </a:spcAft>
                <a:buNone/>
              </a:pPr>
              <a:r>
                <a:rPr lang="en-US" sz="1800" b="1" dirty="0"/>
                <a:t>Within 60     days of audit presentation</a:t>
              </a:r>
            </a:p>
            <a:p>
              <a:pPr lvl="0">
                <a:spcAft>
                  <a:spcPts val="600"/>
                </a:spcAft>
                <a:buNone/>
              </a:pPr>
              <a:r>
                <a:rPr lang="en-US" sz="1200" dirty="0"/>
                <a:t>Governing board must submit any required FPIC responses to LGC</a:t>
              </a:r>
            </a:p>
          </p:txBody>
        </p:sp>
      </p:grpSp>
      <p:cxnSp>
        <p:nvCxnSpPr>
          <p:cNvPr id="35" name="Connector: Curved 34">
            <a:extLst>
              <a:ext uri="{FF2B5EF4-FFF2-40B4-BE49-F238E27FC236}">
                <a16:creationId xmlns:a16="http://schemas.microsoft.com/office/drawing/2014/main" id="{8095AA3C-CCE4-F491-9FD3-9BE98ADFF24A}"/>
              </a:ext>
              <a:ext uri="{C183D7F6-B498-43B3-948B-1728B52AA6E4}">
                <adec:decorative xmlns:adec="http://schemas.microsoft.com/office/drawing/2017/decorative" val="1"/>
              </a:ext>
            </a:extLst>
          </p:cNvPr>
          <p:cNvCxnSpPr>
            <a:cxnSpLocks/>
            <a:stCxn id="20" idx="2"/>
            <a:endCxn id="23" idx="0"/>
          </p:cNvCxnSpPr>
          <p:nvPr/>
        </p:nvCxnSpPr>
        <p:spPr>
          <a:xfrm rot="5400000">
            <a:off x="5494829" y="2709102"/>
            <a:ext cx="562521" cy="3549589"/>
          </a:xfrm>
          <a:prstGeom prst="curved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098D90B-926A-498D-3DEC-AFEAD3F902A6}"/>
              </a:ext>
              <a:ext uri="{C183D7F6-B498-43B3-948B-1728B52AA6E4}">
                <adec:decorative xmlns:adec="http://schemas.microsoft.com/office/drawing/2017/decorative" val="1"/>
              </a:ext>
            </a:extLst>
          </p:cNvPr>
          <p:cNvCxnSpPr>
            <a:cxnSpLocks/>
          </p:cNvCxnSpPr>
          <p:nvPr/>
        </p:nvCxnSpPr>
        <p:spPr>
          <a:xfrm>
            <a:off x="3985394" y="3362910"/>
            <a:ext cx="3606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AC0ABE7-046A-6678-7BFA-30157EE6CE4F}"/>
              </a:ext>
              <a:ext uri="{C183D7F6-B498-43B3-948B-1728B52AA6E4}">
                <adec:decorative xmlns:adec="http://schemas.microsoft.com/office/drawing/2017/decorative" val="1"/>
              </a:ext>
            </a:extLst>
          </p:cNvPr>
          <p:cNvCxnSpPr>
            <a:cxnSpLocks/>
          </p:cNvCxnSpPr>
          <p:nvPr/>
        </p:nvCxnSpPr>
        <p:spPr>
          <a:xfrm>
            <a:off x="6239242" y="3338726"/>
            <a:ext cx="3606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C57A0E6-FB58-D4E6-3633-20EDE1970D64}"/>
              </a:ext>
              <a:ext uri="{C183D7F6-B498-43B3-948B-1728B52AA6E4}">
                <adec:decorative xmlns:adec="http://schemas.microsoft.com/office/drawing/2017/decorative" val="1"/>
              </a:ext>
            </a:extLst>
          </p:cNvPr>
          <p:cNvCxnSpPr>
            <a:cxnSpLocks/>
          </p:cNvCxnSpPr>
          <p:nvPr/>
        </p:nvCxnSpPr>
        <p:spPr>
          <a:xfrm>
            <a:off x="4973193" y="5572658"/>
            <a:ext cx="3606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5B5058E-7E63-A8C1-7EE3-296152BB5C13}"/>
              </a:ext>
              <a:ext uri="{C183D7F6-B498-43B3-948B-1728B52AA6E4}">
                <adec:decorative xmlns:adec="http://schemas.microsoft.com/office/drawing/2017/decorative" val="1"/>
              </a:ext>
            </a:extLst>
          </p:cNvPr>
          <p:cNvCxnSpPr>
            <a:cxnSpLocks/>
          </p:cNvCxnSpPr>
          <p:nvPr/>
        </p:nvCxnSpPr>
        <p:spPr>
          <a:xfrm>
            <a:off x="7260394" y="5579289"/>
            <a:ext cx="36065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F3786316-4858-4166-91D6-00F2FAF47A3A}"/>
              </a:ext>
            </a:extLst>
          </p:cNvPr>
          <p:cNvSpPr>
            <a:spLocks noGrp="1"/>
          </p:cNvSpPr>
          <p:nvPr>
            <p:ph type="sldNum" sz="quarter" idx="12"/>
          </p:nvPr>
        </p:nvSpPr>
        <p:spPr/>
        <p:txBody>
          <a:bodyPr/>
          <a:lstStyle/>
          <a:p>
            <a:fld id="{D0A0CA5A-5976-4C5C-8430-DE8EEFD09A73}" type="slidenum">
              <a:rPr lang="en-US" smtClean="0"/>
              <a:t>75</a:t>
            </a:fld>
            <a:endParaRPr lang="en-US"/>
          </a:p>
        </p:txBody>
      </p:sp>
    </p:spTree>
    <p:extLst>
      <p:ext uri="{BB962C8B-B14F-4D97-AF65-F5344CB8AC3E}">
        <p14:creationId xmlns:p14="http://schemas.microsoft.com/office/powerpoint/2010/main" val="23796145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4" name="Content Placeholder 2">
            <a:extLst>
              <a:ext uri="{FF2B5EF4-FFF2-40B4-BE49-F238E27FC236}">
                <a16:creationId xmlns:a16="http://schemas.microsoft.com/office/drawing/2014/main" id="{1C61082E-D889-BF7B-2730-E524E1C4CAF6}"/>
              </a:ext>
            </a:extLst>
          </p:cNvPr>
          <p:cNvSpPr txBox="1">
            <a:spLocks/>
          </p:cNvSpPr>
          <p:nvPr/>
        </p:nvSpPr>
        <p:spPr>
          <a:xfrm>
            <a:off x="330479" y="2756644"/>
            <a:ext cx="5907833" cy="2181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247D"/>
                </a:solidFill>
                <a:hlinkClick r:id="rId3">
                  <a:extLst>
                    <a:ext uri="{A12FA001-AC4F-418D-AE19-62706E023703}">
                      <ahyp:hlinkClr xmlns:ahyp="http://schemas.microsoft.com/office/drawing/2018/hyperlinkcolor" val="tx"/>
                    </a:ext>
                  </a:extLst>
                </a:hlinkClick>
              </a:rPr>
              <a:t>Audit Resources</a:t>
            </a:r>
            <a:endParaRPr lang="en-US" sz="2600" dirty="0">
              <a:solidFill>
                <a:srgbClr val="00247D"/>
              </a:solidFill>
            </a:endParaRPr>
          </a:p>
          <a:p>
            <a:r>
              <a:rPr lang="en-US" sz="2600" dirty="0">
                <a:solidFill>
                  <a:srgbClr val="00247D"/>
                </a:solidFill>
                <a:hlinkClick r:id="rId4">
                  <a:extLst>
                    <a:ext uri="{A12FA001-AC4F-418D-AE19-62706E023703}">
                      <ahyp:hlinkClr xmlns:ahyp="http://schemas.microsoft.com/office/drawing/2018/hyperlinkcolor" val="tx"/>
                    </a:ext>
                  </a:extLst>
                </a:hlinkClick>
              </a:rPr>
              <a:t>Submitting Your Audit</a:t>
            </a:r>
            <a:endParaRPr lang="en-US" sz="2600" dirty="0">
              <a:solidFill>
                <a:srgbClr val="00247D"/>
              </a:solidFill>
            </a:endParaRPr>
          </a:p>
          <a:p>
            <a:r>
              <a:rPr lang="en-US" sz="2600" dirty="0">
                <a:solidFill>
                  <a:srgbClr val="00247D"/>
                </a:solidFill>
                <a:hlinkClick r:id="rId5">
                  <a:extLst>
                    <a:ext uri="{A12FA001-AC4F-418D-AE19-62706E023703}">
                      <ahyp:hlinkClr xmlns:ahyp="http://schemas.microsoft.com/office/drawing/2018/hyperlinkcolor" val="tx"/>
                    </a:ext>
                  </a:extLst>
                </a:hlinkClick>
              </a:rPr>
              <a:t>LGC Staff Blog: FY2025 Audit Due Dates</a:t>
            </a:r>
            <a:endParaRPr lang="en-US" sz="2600" dirty="0">
              <a:solidFill>
                <a:srgbClr val="00247D"/>
              </a:solidFill>
            </a:endParaRPr>
          </a:p>
          <a:p>
            <a:r>
              <a:rPr lang="en-US" sz="2600" dirty="0">
                <a:solidFill>
                  <a:srgbClr val="00247D"/>
                </a:solidFill>
                <a:hlinkClick r:id="rId6">
                  <a:extLst>
                    <a:ext uri="{A12FA001-AC4F-418D-AE19-62706E023703}">
                      <ahyp:hlinkClr xmlns:ahyp="http://schemas.microsoft.com/office/drawing/2018/hyperlinkcolor" val="tx"/>
                    </a:ext>
                  </a:extLst>
                </a:hlinkClick>
              </a:rPr>
              <a:t>Annual Audit Reports Submitted To LGC</a:t>
            </a:r>
            <a:endParaRPr lang="en-US" sz="2600" dirty="0">
              <a:solidFill>
                <a:srgbClr val="00247D"/>
              </a:solidFill>
            </a:endParaRPr>
          </a:p>
          <a:p>
            <a:endParaRPr lang="en-US" sz="2600" dirty="0">
              <a:solidFill>
                <a:srgbClr val="00247D"/>
              </a:solidFill>
              <a:hlinkClick r:id="rId7">
                <a:extLst>
                  <a:ext uri="{A12FA001-AC4F-418D-AE19-62706E023703}">
                    <ahyp:hlinkClr xmlns:ahyp="http://schemas.microsoft.com/office/drawing/2018/hyperlinkcolor" val="tx"/>
                  </a:ext>
                </a:extLst>
              </a:hlinkClick>
            </a:endParaRPr>
          </a:p>
        </p:txBody>
      </p:sp>
      <p:sp>
        <p:nvSpPr>
          <p:cNvPr id="15" name="Content Placeholder 2">
            <a:extLst>
              <a:ext uri="{FF2B5EF4-FFF2-40B4-BE49-F238E27FC236}">
                <a16:creationId xmlns:a16="http://schemas.microsoft.com/office/drawing/2014/main" id="{FE874B04-ED11-4E70-4F76-8002D4728113}"/>
              </a:ext>
            </a:extLst>
          </p:cNvPr>
          <p:cNvSpPr txBox="1">
            <a:spLocks/>
          </p:cNvSpPr>
          <p:nvPr/>
        </p:nvSpPr>
        <p:spPr>
          <a:xfrm>
            <a:off x="6238312" y="2756644"/>
            <a:ext cx="5907833" cy="3433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247D"/>
                </a:solidFill>
                <a:hlinkClick r:id="rId7">
                  <a:extLst>
                    <a:ext uri="{A12FA001-AC4F-418D-AE19-62706E023703}">
                      <ahyp:hlinkClr xmlns:ahyp="http://schemas.microsoft.com/office/drawing/2018/hyperlinkcolor" val="tx"/>
                    </a:ext>
                  </a:extLst>
                </a:hlinkClick>
              </a:rPr>
              <a:t>Financial Performance Indicators of Concern</a:t>
            </a:r>
            <a:endParaRPr lang="en-US" sz="2600" dirty="0">
              <a:solidFill>
                <a:srgbClr val="00247D"/>
              </a:solidFill>
              <a:hlinkClick r:id="">
                <a:extLst>
                  <a:ext uri="{A12FA001-AC4F-418D-AE19-62706E023703}">
                    <ahyp:hlinkClr xmlns:ahyp="http://schemas.microsoft.com/office/drawing/2018/hyperlinkcolor" val="tx"/>
                  </a:ext>
                </a:extLst>
              </a:hlinkClick>
            </a:endParaRPr>
          </a:p>
          <a:p>
            <a:r>
              <a:rPr lang="en-US" sz="2600" dirty="0">
                <a:solidFill>
                  <a:srgbClr val="00247D"/>
                </a:solidFill>
                <a:hlinkClick r:id="">
                  <a:extLst>
                    <a:ext uri="{A12FA001-AC4F-418D-AE19-62706E023703}">
                      <ahyp:hlinkClr xmlns:ahyp="http://schemas.microsoft.com/office/drawing/2018/hyperlinkcolor" val="tx"/>
                    </a:ext>
                  </a:extLst>
                </a:hlinkClick>
              </a:rPr>
              <a:t>Financial Performance Indicators and Responses to the LGC</a:t>
            </a:r>
            <a:endParaRPr lang="en-US" sz="2600" dirty="0">
              <a:solidFill>
                <a:srgbClr val="00247D"/>
              </a:solidFill>
            </a:endParaRPr>
          </a:p>
          <a:p>
            <a:r>
              <a:rPr lang="en-US" sz="2600" dirty="0">
                <a:solidFill>
                  <a:srgbClr val="00247D"/>
                </a:solidFill>
                <a:hlinkClick r:id="rId8">
                  <a:extLst>
                    <a:ext uri="{A12FA001-AC4F-418D-AE19-62706E023703}">
                      <ahyp:hlinkClr xmlns:ahyp="http://schemas.microsoft.com/office/drawing/2018/hyperlinkcolor" val="tx"/>
                    </a:ext>
                  </a:extLst>
                </a:hlinkClick>
              </a:rPr>
              <a:t>FPIC Sample Responses and Resources</a:t>
            </a:r>
            <a:endParaRPr lang="en-US" sz="2600" dirty="0">
              <a:solidFill>
                <a:srgbClr val="00247D"/>
              </a:solidFill>
              <a:hlinkClick r:id="">
                <a:extLst>
                  <a:ext uri="{A12FA001-AC4F-418D-AE19-62706E023703}">
                    <ahyp:hlinkClr xmlns:ahyp="http://schemas.microsoft.com/office/drawing/2018/hyperlinkcolor" val="tx"/>
                  </a:ext>
                </a:extLst>
              </a:hlinkClick>
            </a:endParaRPr>
          </a:p>
          <a:p>
            <a:r>
              <a:rPr lang="en-US" sz="2600" dirty="0">
                <a:solidFill>
                  <a:srgbClr val="00247D"/>
                </a:solidFill>
                <a:hlinkClick r:id="">
                  <a:extLst>
                    <a:ext uri="{A12FA001-AC4F-418D-AE19-62706E023703}">
                      <ahyp:hlinkClr xmlns:ahyp="http://schemas.microsoft.com/office/drawing/2018/hyperlinkcolor" val="tx"/>
                    </a:ext>
                  </a:extLst>
                </a:hlinkClick>
              </a:rPr>
              <a:t>SLGFD Memo #2023-04: How to Respond to Financial Performance Indicators of Concern (FPICs)</a:t>
            </a:r>
            <a:endParaRPr lang="en-US" sz="2600" dirty="0">
              <a:solidFill>
                <a:srgbClr val="00247D"/>
              </a:solidFill>
            </a:endParaRPr>
          </a:p>
          <a:p>
            <a:endParaRPr lang="en-US" sz="2600" dirty="0">
              <a:solidFill>
                <a:srgbClr val="00247D"/>
              </a:solidFill>
            </a:endParaRPr>
          </a:p>
          <a:p>
            <a:endParaRPr lang="en-US" dirty="0">
              <a:solidFill>
                <a:srgbClr val="00247D"/>
              </a:solidFill>
            </a:endParaRPr>
          </a:p>
          <a:p>
            <a:endParaRPr lang="en-US" sz="2200" dirty="0">
              <a:solidFill>
                <a:srgbClr val="00247D"/>
              </a:solidFill>
            </a:endParaRPr>
          </a:p>
          <a:p>
            <a:endParaRPr lang="en-US" sz="2200"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76</a:t>
            </a:fld>
            <a:endParaRPr lang="en-US"/>
          </a:p>
        </p:txBody>
      </p:sp>
    </p:spTree>
    <p:extLst>
      <p:ext uri="{BB962C8B-B14F-4D97-AF65-F5344CB8AC3E}">
        <p14:creationId xmlns:p14="http://schemas.microsoft.com/office/powerpoint/2010/main" val="27751917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0705" y="2715270"/>
            <a:ext cx="5474677" cy="3591738"/>
          </a:xfrm>
        </p:spPr>
        <p:txBody>
          <a:bodyPr>
            <a:normAutofit fontScale="85000" lnSpcReduction="10000"/>
          </a:bodyPr>
          <a:lstStyle/>
          <a:p>
            <a:pPr>
              <a:lnSpc>
                <a:spcPct val="90000"/>
              </a:lnSpc>
              <a:spcBef>
                <a:spcPts val="1000"/>
              </a:spcBef>
            </a:pPr>
            <a:r>
              <a:rPr lang="en-US" sz="2800" dirty="0">
                <a:solidFill>
                  <a:srgbClr val="00247D"/>
                </a:solidFill>
                <a:hlinkClick r:id="rId2">
                  <a:extLst>
                    <a:ext uri="{A12FA001-AC4F-418D-AE19-62706E023703}">
                      <ahyp:hlinkClr xmlns:ahyp="http://schemas.microsoft.com/office/drawing/2018/hyperlinkcolor" val="tx"/>
                    </a:ext>
                  </a:extLst>
                </a:hlinkClick>
              </a:rPr>
              <a:t>UNC School of Government</a:t>
            </a:r>
            <a:endParaRPr lang="en-US" sz="2800" dirty="0">
              <a:solidFill>
                <a:srgbClr val="00247D"/>
              </a:solidFill>
            </a:endParaRPr>
          </a:p>
          <a:p>
            <a:pPr lvl="1">
              <a:spcBef>
                <a:spcPts val="1000"/>
              </a:spcBef>
            </a:pPr>
            <a:r>
              <a:rPr lang="en-US" sz="2600" dirty="0">
                <a:solidFill>
                  <a:srgbClr val="00247D"/>
                </a:solidFill>
                <a:hlinkClick r:id="rId3">
                  <a:extLst>
                    <a:ext uri="{A12FA001-AC4F-418D-AE19-62706E023703}">
                      <ahyp:hlinkClr xmlns:ahyp="http://schemas.microsoft.com/office/drawing/2018/hyperlinkcolor" val="tx"/>
                    </a:ext>
                  </a:extLst>
                </a:hlinkClick>
              </a:rPr>
              <a:t>NC Finance Connect</a:t>
            </a:r>
            <a:endParaRPr lang="en-US" sz="2600" dirty="0">
              <a:solidFill>
                <a:srgbClr val="00247D"/>
              </a:solidFill>
            </a:endParaRPr>
          </a:p>
          <a:p>
            <a:pPr lvl="1">
              <a:spcBef>
                <a:spcPts val="1000"/>
              </a:spcBef>
            </a:pPr>
            <a:r>
              <a:rPr lang="en-US" sz="2600" dirty="0">
                <a:solidFill>
                  <a:srgbClr val="00247D"/>
                </a:solidFill>
                <a:hlinkClick r:id="rId4">
                  <a:extLst>
                    <a:ext uri="{A12FA001-AC4F-418D-AE19-62706E023703}">
                      <ahyp:hlinkClr xmlns:ahyp="http://schemas.microsoft.com/office/drawing/2018/hyperlinkcolor" val="tx"/>
                    </a:ext>
                  </a:extLst>
                </a:hlinkClick>
              </a:rPr>
              <a:t>Finance Calendar of Duties</a:t>
            </a:r>
            <a:endParaRPr lang="en-US" sz="2600" dirty="0">
              <a:solidFill>
                <a:srgbClr val="00247D"/>
              </a:solidFill>
            </a:endParaRPr>
          </a:p>
          <a:p>
            <a:pPr lvl="1">
              <a:spcBef>
                <a:spcPts val="1000"/>
              </a:spcBef>
            </a:pPr>
            <a:r>
              <a:rPr lang="en-US" sz="2600" dirty="0">
                <a:solidFill>
                  <a:srgbClr val="00247D"/>
                </a:solidFill>
                <a:hlinkClick r:id="rId5">
                  <a:extLst>
                    <a:ext uri="{A12FA001-AC4F-418D-AE19-62706E023703}">
                      <ahyp:hlinkClr xmlns:ahyp="http://schemas.microsoft.com/office/drawing/2018/hyperlinkcolor" val="tx"/>
                    </a:ext>
                  </a:extLst>
                </a:hlinkClick>
              </a:rPr>
              <a:t>NC Local Government Finance 101</a:t>
            </a:r>
            <a:endParaRPr lang="en-US" sz="2600" dirty="0">
              <a:solidFill>
                <a:srgbClr val="00247D"/>
              </a:solidFill>
            </a:endParaRPr>
          </a:p>
          <a:p>
            <a:r>
              <a:rPr lang="en-US" dirty="0">
                <a:solidFill>
                  <a:srgbClr val="00247D"/>
                </a:solidFill>
                <a:hlinkClick r:id="rId6">
                  <a:extLst>
                    <a:ext uri="{A12FA001-AC4F-418D-AE19-62706E023703}">
                      <ahyp:hlinkClr xmlns:ahyp="http://schemas.microsoft.com/office/drawing/2018/hyperlinkcolor" val="tx"/>
                    </a:ext>
                  </a:extLst>
                </a:hlinkClick>
              </a:rPr>
              <a:t>NC League of Municipalities</a:t>
            </a:r>
            <a:endParaRPr lang="en-US" dirty="0">
              <a:solidFill>
                <a:srgbClr val="00247D"/>
              </a:solidFill>
            </a:endParaRPr>
          </a:p>
          <a:p>
            <a:pPr>
              <a:lnSpc>
                <a:spcPct val="95000"/>
              </a:lnSpc>
            </a:pPr>
            <a:r>
              <a:rPr lang="en-US" dirty="0">
                <a:solidFill>
                  <a:srgbClr val="00247D"/>
                </a:solidFill>
                <a:hlinkClick r:id="rId7">
                  <a:extLst>
                    <a:ext uri="{A12FA001-AC4F-418D-AE19-62706E023703}">
                      <ahyp:hlinkClr xmlns:ahyp="http://schemas.microsoft.com/office/drawing/2018/hyperlinkcolor" val="tx"/>
                    </a:ext>
                  </a:extLst>
                </a:hlinkClick>
              </a:rPr>
              <a:t>North Carolina Association of County Commissioners</a:t>
            </a:r>
            <a:endParaRPr lang="en-US" dirty="0">
              <a:solidFill>
                <a:srgbClr val="00247D"/>
              </a:solidFill>
            </a:endParaRPr>
          </a:p>
          <a:p>
            <a:pPr lvl="0">
              <a:lnSpc>
                <a:spcPct val="90000"/>
              </a:lnSpc>
              <a:spcBef>
                <a:spcPts val="1000"/>
              </a:spcBef>
            </a:pPr>
            <a:r>
              <a:rPr lang="en-US" sz="2800" dirty="0">
                <a:solidFill>
                  <a:srgbClr val="00247D"/>
                </a:solidFill>
                <a:hlinkClick r:id="rId8">
                  <a:extLst>
                    <a:ext uri="{A12FA001-AC4F-418D-AE19-62706E023703}">
                      <ahyp:hlinkClr xmlns:ahyp="http://schemas.microsoft.com/office/drawing/2018/hyperlinkcolor" val="tx"/>
                    </a:ext>
                  </a:extLst>
                </a:hlinkClick>
              </a:rPr>
              <a:t>Government Finance Officers Association - Best Practices &amp; Resources</a:t>
            </a: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3" name="Picture 12" descr="Graphic of a speech bubble reading, &quot;How can we help you?&quot;">
            <a:extLst>
              <a:ext uri="{FF2B5EF4-FFF2-40B4-BE49-F238E27FC236}">
                <a16:creationId xmlns:a16="http://schemas.microsoft.com/office/drawing/2014/main" id="{BA8EC3B2-7FF8-EDF4-6B9B-72DA384AE9E4}"/>
              </a:ext>
            </a:extLst>
          </p:cNvPr>
          <p:cNvPicPr>
            <a:picLocks noChangeAspect="1"/>
          </p:cNvPicPr>
          <p:nvPr/>
        </p:nvPicPr>
        <p:blipFill rotWithShape="1">
          <a:blip r:embed="rId10"/>
          <a:srcRect l="17392" r="14655"/>
          <a:stretch/>
        </p:blipFill>
        <p:spPr>
          <a:xfrm>
            <a:off x="7419327" y="1487084"/>
            <a:ext cx="3670704" cy="2671255"/>
          </a:xfrm>
          <a:prstGeom prst="rect">
            <a:avLst/>
          </a:prstGeom>
        </p:spPr>
      </p:pic>
      <p:sp>
        <p:nvSpPr>
          <p:cNvPr id="6" name="Content Placeholder 2">
            <a:extLst>
              <a:ext uri="{FF2B5EF4-FFF2-40B4-BE49-F238E27FC236}">
                <a16:creationId xmlns:a16="http://schemas.microsoft.com/office/drawing/2014/main" id="{8251ADCD-CF2E-0E67-7A0D-50D3A302AF54}"/>
              </a:ext>
            </a:extLst>
          </p:cNvPr>
          <p:cNvSpPr txBox="1">
            <a:spLocks/>
          </p:cNvSpPr>
          <p:nvPr/>
        </p:nvSpPr>
        <p:spPr>
          <a:xfrm>
            <a:off x="6717323" y="4590234"/>
            <a:ext cx="5474677" cy="18393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247D"/>
                </a:solidFill>
              </a:rPr>
              <a:t>Contact LGC Staff: </a:t>
            </a:r>
            <a:r>
              <a:rPr lang="en-US" dirty="0">
                <a:solidFill>
                  <a:srgbClr val="00247D"/>
                </a:solidFill>
              </a:rPr>
              <a:t>(919) 814-4300</a:t>
            </a:r>
          </a:p>
          <a:p>
            <a:r>
              <a:rPr lang="en-US" b="1" dirty="0">
                <a:solidFill>
                  <a:srgbClr val="00247D"/>
                </a:solidFill>
              </a:rPr>
              <a:t>Visit the </a:t>
            </a:r>
            <a:r>
              <a:rPr lang="en-US" b="1" dirty="0">
                <a:solidFill>
                  <a:srgbClr val="00247D"/>
                </a:solidFill>
                <a:hlinkClick r:id="rId11"/>
              </a:rPr>
              <a:t>LGC Website</a:t>
            </a:r>
            <a:endParaRPr lang="en-US" b="1" dirty="0">
              <a:solidFill>
                <a:srgbClr val="00247D"/>
              </a:solidFill>
            </a:endParaRPr>
          </a:p>
          <a:p>
            <a:r>
              <a:rPr lang="en-US" b="1" dirty="0">
                <a:solidFill>
                  <a:srgbClr val="00247D"/>
                </a:solidFill>
              </a:rPr>
              <a:t>Sign up for the </a:t>
            </a:r>
            <a:r>
              <a:rPr lang="en-US" b="1" dirty="0">
                <a:solidFill>
                  <a:srgbClr val="00247D"/>
                </a:solidFill>
                <a:hlinkClick r:id="rId12"/>
              </a:rPr>
              <a:t>LGC Staff Blog</a:t>
            </a:r>
            <a:endParaRPr lang="en-US" b="1" dirty="0">
              <a:solidFill>
                <a:srgbClr val="00247D"/>
              </a:solidFill>
            </a:endParaRPr>
          </a:p>
          <a:p>
            <a:r>
              <a:rPr lang="en-US" b="1" dirty="0">
                <a:solidFill>
                  <a:srgbClr val="00247D"/>
                </a:solidFill>
              </a:rPr>
              <a:t>Stay up to date with </a:t>
            </a:r>
            <a:r>
              <a:rPr lang="en-US" b="1" dirty="0">
                <a:solidFill>
                  <a:srgbClr val="00247D"/>
                </a:solidFill>
                <a:hlinkClick r:id="rId13"/>
              </a:rPr>
              <a:t>SLGFD Memos</a:t>
            </a:r>
            <a:endParaRPr lang="en-US" b="1"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77</a:t>
            </a:fld>
            <a:endParaRPr lang="en-US"/>
          </a:p>
        </p:txBody>
      </p:sp>
    </p:spTree>
    <p:extLst>
      <p:ext uri="{BB962C8B-B14F-4D97-AF65-F5344CB8AC3E}">
        <p14:creationId xmlns:p14="http://schemas.microsoft.com/office/powerpoint/2010/main" val="20228065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Quiz: Module 5</a:t>
            </a:r>
            <a:endParaRPr lang="en-US" sz="3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636775"/>
            <a:ext cx="5907833" cy="3433763"/>
          </a:xfrm>
        </p:spPr>
        <p:txBody>
          <a:bodyPr>
            <a:normAutofit fontScale="92500" lnSpcReduction="10000"/>
          </a:bodyPr>
          <a:lstStyle/>
          <a:p>
            <a:pPr marL="514350" indent="-514350">
              <a:lnSpc>
                <a:spcPct val="90000"/>
              </a:lnSpc>
              <a:spcBef>
                <a:spcPts val="1000"/>
              </a:spcBef>
              <a:buFont typeface="+mj-lt"/>
              <a:buAutoNum type="arabicPeriod"/>
            </a:pPr>
            <a:r>
              <a:rPr lang="en-US" sz="2800" dirty="0">
                <a:solidFill>
                  <a:srgbClr val="00247D"/>
                </a:solidFill>
              </a:rPr>
              <a:t>How often does the LGBFCA require each local government to have an audit?</a:t>
            </a:r>
          </a:p>
          <a:p>
            <a:pPr marL="514350" indent="-514350">
              <a:lnSpc>
                <a:spcPct val="90000"/>
              </a:lnSpc>
              <a:spcBef>
                <a:spcPts val="1000"/>
              </a:spcBef>
              <a:buFont typeface="+mj-lt"/>
              <a:buAutoNum type="arabicPeriod"/>
            </a:pPr>
            <a:r>
              <a:rPr lang="en-US" sz="2800" dirty="0">
                <a:solidFill>
                  <a:srgbClr val="00247D"/>
                </a:solidFill>
              </a:rPr>
              <a:t>Who is responsible for selecting and entering into a contract with a qualified auditor?</a:t>
            </a:r>
          </a:p>
          <a:p>
            <a:pPr marL="514350" indent="-514350">
              <a:lnSpc>
                <a:spcPct val="90000"/>
              </a:lnSpc>
              <a:spcBef>
                <a:spcPts val="1000"/>
              </a:spcBef>
              <a:buFont typeface="+mj-lt"/>
              <a:buAutoNum type="arabicPeriod"/>
            </a:pPr>
            <a:r>
              <a:rPr lang="en-US" sz="2800" dirty="0">
                <a:solidFill>
                  <a:srgbClr val="00247D"/>
                </a:solidFill>
              </a:rPr>
              <a:t>Does the auditor have to present the findings of the audit to the governing board at a public meeting?</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The word &quot;quiz&quot; spelled out in block capital letters on a starburst background">
            <a:extLst>
              <a:ext uri="{FF2B5EF4-FFF2-40B4-BE49-F238E27FC236}">
                <a16:creationId xmlns:a16="http://schemas.microsoft.com/office/drawing/2014/main" id="{4F32634F-C6A4-974F-960C-7459AF085713}"/>
              </a:ext>
            </a:extLst>
          </p:cNvPr>
          <p:cNvPicPr>
            <a:picLocks noChangeAspect="1"/>
          </p:cNvPicPr>
          <p:nvPr/>
        </p:nvPicPr>
        <p:blipFill>
          <a:blip r:embed="rId3"/>
          <a:stretch>
            <a:fillRect/>
          </a:stretch>
        </p:blipFill>
        <p:spPr>
          <a:xfrm>
            <a:off x="7366236" y="2636775"/>
            <a:ext cx="3752744" cy="2289810"/>
          </a:xfrm>
          <a:prstGeom prst="rect">
            <a:avLst/>
          </a:prstGeom>
        </p:spPr>
      </p:pic>
      <p:sp>
        <p:nvSpPr>
          <p:cNvPr id="9" name="Slide Number Placeholder 8">
            <a:extLst>
              <a:ext uri="{FF2B5EF4-FFF2-40B4-BE49-F238E27FC236}">
                <a16:creationId xmlns:a16="http://schemas.microsoft.com/office/drawing/2014/main" id="{782FFC93-2EA8-4226-C85C-B6C209254F20}"/>
              </a:ext>
            </a:extLst>
          </p:cNvPr>
          <p:cNvSpPr>
            <a:spLocks noGrp="1"/>
          </p:cNvSpPr>
          <p:nvPr>
            <p:ph type="sldNum" sz="quarter" idx="12"/>
          </p:nvPr>
        </p:nvSpPr>
        <p:spPr/>
        <p:txBody>
          <a:bodyPr/>
          <a:lstStyle/>
          <a:p>
            <a:fld id="{D0A0CA5A-5976-4C5C-8430-DE8EEFD09A73}" type="slidenum">
              <a:rPr lang="en-US" smtClean="0"/>
              <a:t>78</a:t>
            </a:fld>
            <a:endParaRPr lang="en-US"/>
          </a:p>
        </p:txBody>
      </p:sp>
    </p:spTree>
    <p:extLst>
      <p:ext uri="{BB962C8B-B14F-4D97-AF65-F5344CB8AC3E}">
        <p14:creationId xmlns:p14="http://schemas.microsoft.com/office/powerpoint/2010/main" val="42941723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C9BFE2-7F27-AE62-3C77-8084D588B494}"/>
              </a:ext>
              <a:ext uri="{C183D7F6-B498-43B3-948B-1728B52AA6E4}">
                <adec:decorative xmlns:adec="http://schemas.microsoft.com/office/drawing/2017/decorative" val="1"/>
              </a:ext>
            </a:extLst>
          </p:cNvPr>
          <p:cNvSpPr/>
          <p:nvPr/>
        </p:nvSpPr>
        <p:spPr>
          <a:xfrm>
            <a:off x="-47273" y="2"/>
            <a:ext cx="12239273" cy="6857998"/>
          </a:xfrm>
          <a:prstGeom prst="rect">
            <a:avLst/>
          </a:prstGeom>
          <a:solidFill>
            <a:srgbClr val="002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613EEF3-F486-9DD5-5335-D21E2F321D41}"/>
              </a:ext>
              <a:ext uri="{C183D7F6-B498-43B3-948B-1728B52AA6E4}">
                <adec:decorative xmlns:adec="http://schemas.microsoft.com/office/drawing/2017/decorative" val="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 t="26731" r="32940" b="6536"/>
          <a:stretch/>
        </p:blipFill>
        <p:spPr>
          <a:xfrm>
            <a:off x="-47274" y="0"/>
            <a:ext cx="12239273" cy="6858000"/>
          </a:xfrm>
          <a:prstGeom prst="rect">
            <a:avLst/>
          </a:prstGeom>
        </p:spPr>
      </p:pic>
      <p:pic>
        <p:nvPicPr>
          <p:cNvPr id="6" name="Picture 5">
            <a:extLst>
              <a:ext uri="{FF2B5EF4-FFF2-40B4-BE49-F238E27FC236}">
                <a16:creationId xmlns:a16="http://schemas.microsoft.com/office/drawing/2014/main" id="{63042335-DF96-8F2A-AF87-745136E849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55" y="1595718"/>
            <a:ext cx="12984709" cy="2289637"/>
          </a:xfrm>
          <a:prstGeom prst="rect">
            <a:avLst/>
          </a:prstGeom>
        </p:spPr>
      </p:pic>
      <p:sp>
        <p:nvSpPr>
          <p:cNvPr id="2" name="Title 1">
            <a:extLst>
              <a:ext uri="{FF2B5EF4-FFF2-40B4-BE49-F238E27FC236}">
                <a16:creationId xmlns:a16="http://schemas.microsoft.com/office/drawing/2014/main" id="{85676D5E-69E1-2FE0-B39B-CCE9FD315DE6}"/>
              </a:ext>
            </a:extLst>
          </p:cNvPr>
          <p:cNvSpPr txBox="1">
            <a:spLocks noGrp="1"/>
          </p:cNvSpPr>
          <p:nvPr>
            <p:ph type="title" idx="4294967295"/>
          </p:nvPr>
        </p:nvSpPr>
        <p:spPr>
          <a:xfrm>
            <a:off x="2035016" y="3885355"/>
            <a:ext cx="8121968"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mn-lt"/>
                <a:ea typeface="+mn-ea"/>
                <a:cs typeface="+mn-cs"/>
              </a:rPr>
              <a:t>Module 6:</a:t>
            </a:r>
            <a:br>
              <a:rPr kumimoji="0" lang="en-US" sz="5400" b="0" i="0" u="none" strike="noStrike" kern="1200" cap="none" spc="0" normalizeH="0" baseline="0" noProof="0" dirty="0">
                <a:ln>
                  <a:noFill/>
                </a:ln>
                <a:solidFill>
                  <a:schemeClr val="bg1"/>
                </a:solidFill>
                <a:effectLst/>
                <a:uLnTx/>
                <a:uFillTx/>
                <a:latin typeface="+mn-lt"/>
                <a:ea typeface="+mn-ea"/>
                <a:cs typeface="+mn-cs"/>
              </a:rPr>
            </a:br>
            <a:r>
              <a:rPr kumimoji="0" lang="en-US" sz="5400" b="0" i="0" u="none" strike="noStrike" kern="1200" cap="none" spc="0" normalizeH="0" baseline="0" noProof="0" dirty="0">
                <a:ln>
                  <a:noFill/>
                </a:ln>
                <a:solidFill>
                  <a:schemeClr val="bg1"/>
                </a:solidFill>
                <a:effectLst/>
                <a:uLnTx/>
                <a:uFillTx/>
                <a:latin typeface="+mn-lt"/>
                <a:ea typeface="+mn-ea"/>
                <a:cs typeface="+mn-cs"/>
              </a:rPr>
              <a:t>Internal Controls</a:t>
            </a:r>
          </a:p>
        </p:txBody>
      </p:sp>
      <p:sp>
        <p:nvSpPr>
          <p:cNvPr id="3" name="TextBox 2">
            <a:extLst>
              <a:ext uri="{FF2B5EF4-FFF2-40B4-BE49-F238E27FC236}">
                <a16:creationId xmlns:a16="http://schemas.microsoft.com/office/drawing/2014/main" id="{9594BC2D-8AB0-B30A-7201-1B66E4CDBBD5}"/>
              </a:ext>
            </a:extLst>
          </p:cNvPr>
          <p:cNvSpPr txBox="1"/>
          <p:nvPr/>
        </p:nvSpPr>
        <p:spPr>
          <a:xfrm>
            <a:off x="0" y="6384414"/>
            <a:ext cx="2354633" cy="400110"/>
          </a:xfrm>
          <a:prstGeom prst="rect">
            <a:avLst/>
          </a:prstGeom>
          <a:noFill/>
        </p:spPr>
        <p:txBody>
          <a:bodyPr wrap="square" rtlCol="0">
            <a:spAutoFit/>
          </a:bodyPr>
          <a:lstStyle/>
          <a:p>
            <a:pPr algn="ctr"/>
            <a:r>
              <a:rPr lang="en-US" sz="2000" dirty="0">
                <a:solidFill>
                  <a:schemeClr val="bg1"/>
                </a:solidFill>
              </a:rPr>
              <a:t>Revised March 2025</a:t>
            </a:r>
          </a:p>
        </p:txBody>
      </p:sp>
      <p:sp>
        <p:nvSpPr>
          <p:cNvPr id="4" name="Slide Number Placeholder 3">
            <a:extLst>
              <a:ext uri="{FF2B5EF4-FFF2-40B4-BE49-F238E27FC236}">
                <a16:creationId xmlns:a16="http://schemas.microsoft.com/office/drawing/2014/main" id="{93B29AD9-F5E0-97D8-DA53-8DB02636296E}"/>
              </a:ext>
            </a:extLst>
          </p:cNvPr>
          <p:cNvSpPr>
            <a:spLocks noGrp="1"/>
          </p:cNvSpPr>
          <p:nvPr>
            <p:ph type="sldNum" sz="quarter" idx="12"/>
          </p:nvPr>
        </p:nvSpPr>
        <p:spPr/>
        <p:txBody>
          <a:bodyPr/>
          <a:lstStyle/>
          <a:p>
            <a:fld id="{D0A0CA5A-5976-4C5C-8430-DE8EEFD09A73}" type="slidenum">
              <a:rPr lang="en-US" smtClean="0"/>
              <a:t>79</a:t>
            </a:fld>
            <a:endParaRPr lang="en-US"/>
          </a:p>
        </p:txBody>
      </p:sp>
    </p:spTree>
    <p:extLst>
      <p:ext uri="{BB962C8B-B14F-4D97-AF65-F5344CB8AC3E}">
        <p14:creationId xmlns:p14="http://schemas.microsoft.com/office/powerpoint/2010/main" val="3708895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5795681" cy="1156273"/>
          </a:xfrm>
        </p:spPr>
        <p:txBody>
          <a:bodyPr>
            <a:normAutofit/>
          </a:bodyPr>
          <a:lstStyle/>
          <a:p>
            <a:r>
              <a:rPr lang="en-US" sz="4400" dirty="0">
                <a:solidFill>
                  <a:srgbClr val="00247D"/>
                </a:solidFill>
                <a:latin typeface="Calibri Light" panose="020F0302020204030204"/>
                <a:ea typeface="+mj-ea"/>
                <a:cs typeface="+mj-cs"/>
              </a:rPr>
              <a:t>LGC Members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199" y="2896730"/>
            <a:ext cx="6261847" cy="2917915"/>
          </a:xfrm>
        </p:spPr>
        <p:txBody>
          <a:bodyPr>
            <a:normAutofit/>
          </a:bodyPr>
          <a:lstStyle/>
          <a:p>
            <a:pPr marL="228600" lvl="0" indent="-228600">
              <a:lnSpc>
                <a:spcPct val="90000"/>
              </a:lnSpc>
              <a:spcBef>
                <a:spcPts val="1000"/>
              </a:spcBef>
              <a:buFont typeface="Arial" panose="020B0604020202020204" pitchFamily="34" charset="0"/>
              <a:buChar char="•"/>
            </a:pPr>
            <a:r>
              <a:rPr lang="en-US" dirty="0">
                <a:solidFill>
                  <a:srgbClr val="00247D"/>
                </a:solidFill>
              </a:rPr>
              <a:t>The LGC is c</a:t>
            </a:r>
            <a:r>
              <a:rPr lang="en-US" sz="2800" dirty="0">
                <a:solidFill>
                  <a:srgbClr val="00247D"/>
                </a:solidFill>
              </a:rPr>
              <a:t>omposed of </a:t>
            </a:r>
            <a:r>
              <a:rPr lang="en-US" sz="2800" b="1" dirty="0">
                <a:solidFill>
                  <a:srgbClr val="00247D"/>
                </a:solidFill>
              </a:rPr>
              <a:t>nine </a:t>
            </a:r>
            <a:r>
              <a:rPr lang="en-US" b="1" dirty="0">
                <a:solidFill>
                  <a:srgbClr val="00247D"/>
                </a:solidFill>
              </a:rPr>
              <a:t>m</a:t>
            </a:r>
            <a:r>
              <a:rPr lang="en-US" sz="2800" b="1" dirty="0">
                <a:solidFill>
                  <a:srgbClr val="00247D"/>
                </a:solidFill>
              </a:rPr>
              <a:t>embers</a:t>
            </a:r>
            <a:r>
              <a:rPr lang="en-US" dirty="0">
                <a:solidFill>
                  <a:srgbClr val="00247D"/>
                </a:solidFill>
              </a:rPr>
              <a:t>.</a:t>
            </a:r>
            <a:endParaRPr lang="en-US" sz="2800" b="1" dirty="0">
              <a:solidFill>
                <a:srgbClr val="00247D"/>
              </a:solidFill>
            </a:endParaRPr>
          </a:p>
          <a:p>
            <a:pPr marL="228600" lvl="0" indent="-228600">
              <a:lnSpc>
                <a:spcPct val="90000"/>
              </a:lnSpc>
              <a:spcBef>
                <a:spcPts val="1000"/>
              </a:spcBef>
              <a:buFont typeface="Arial" panose="020B0604020202020204" pitchFamily="34" charset="0"/>
              <a:buChar char="•"/>
            </a:pPr>
            <a:r>
              <a:rPr lang="en-US" sz="2800" dirty="0">
                <a:solidFill>
                  <a:srgbClr val="00247D"/>
                </a:solidFill>
              </a:rPr>
              <a:t>State Treasurer, </a:t>
            </a:r>
            <a:r>
              <a:rPr lang="en-US" sz="2800" b="1" dirty="0">
                <a:solidFill>
                  <a:srgbClr val="00247D"/>
                </a:solidFill>
              </a:rPr>
              <a:t>Brad Briner</a:t>
            </a:r>
            <a:r>
              <a:rPr lang="en-US" sz="2800" dirty="0">
                <a:solidFill>
                  <a:srgbClr val="00247D"/>
                </a:solidFill>
              </a:rPr>
              <a:t>, serves as Chair.</a:t>
            </a:r>
          </a:p>
          <a:p>
            <a:pPr marL="228600" lvl="0" indent="-228600">
              <a:lnSpc>
                <a:spcPct val="90000"/>
              </a:lnSpc>
              <a:spcBef>
                <a:spcPts val="1000"/>
              </a:spcBef>
              <a:buFont typeface="Arial" panose="020B0604020202020204" pitchFamily="34" charset="0"/>
              <a:buChar char="•"/>
            </a:pPr>
            <a:r>
              <a:rPr lang="en-US" dirty="0">
                <a:solidFill>
                  <a:srgbClr val="00247D"/>
                </a:solidFill>
              </a:rPr>
              <a:t>Other members include the State Auditor, Secretary of Revenue, Secretary of State, and five appointed members.</a:t>
            </a:r>
          </a:p>
          <a:p>
            <a:pPr marL="228600" lvl="0" indent="-228600">
              <a:lnSpc>
                <a:spcPct val="90000"/>
              </a:lnSpc>
              <a:spcBef>
                <a:spcPts val="1000"/>
              </a:spcBef>
              <a:buFont typeface="Arial" panose="020B0604020202020204" pitchFamily="34" charset="0"/>
              <a:buChar char="•"/>
            </a:pP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680447"/>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A photo of Treasurer Brad Briner">
            <a:extLst>
              <a:ext uri="{FF2B5EF4-FFF2-40B4-BE49-F238E27FC236}">
                <a16:creationId xmlns:a16="http://schemas.microsoft.com/office/drawing/2014/main" id="{78F42F6C-B9BB-6C95-0D66-EBA9461425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95567" y="2369745"/>
            <a:ext cx="4669308" cy="3112871"/>
          </a:xfrm>
          <a:prstGeom prst="rect">
            <a:avLst/>
          </a:prstGeom>
        </p:spPr>
      </p:pic>
      <p:sp>
        <p:nvSpPr>
          <p:cNvPr id="11" name="Slide Number Placeholder 10">
            <a:extLst>
              <a:ext uri="{FF2B5EF4-FFF2-40B4-BE49-F238E27FC236}">
                <a16:creationId xmlns:a16="http://schemas.microsoft.com/office/drawing/2014/main" id="{E32AD073-7541-E9BA-6358-FEABCF336BA0}"/>
              </a:ext>
            </a:extLst>
          </p:cNvPr>
          <p:cNvSpPr>
            <a:spLocks noGrp="1"/>
          </p:cNvSpPr>
          <p:nvPr>
            <p:ph type="sldNum" sz="quarter" idx="12"/>
          </p:nvPr>
        </p:nvSpPr>
        <p:spPr/>
        <p:txBody>
          <a:bodyPr/>
          <a:lstStyle/>
          <a:p>
            <a:fld id="{D0A0CA5A-5976-4C5C-8430-DE8EEFD09A73}" type="slidenum">
              <a:rPr lang="en-US" smtClean="0"/>
              <a:t>8</a:t>
            </a:fld>
            <a:endParaRPr lang="en-US"/>
          </a:p>
        </p:txBody>
      </p:sp>
    </p:spTree>
    <p:extLst>
      <p:ext uri="{BB962C8B-B14F-4D97-AF65-F5344CB8AC3E}">
        <p14:creationId xmlns:p14="http://schemas.microsoft.com/office/powerpoint/2010/main" val="27072556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Definitions</a:t>
            </a:r>
            <a:endParaRPr lang="en-US" sz="1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2" name="TextBox 11">
            <a:extLst>
              <a:ext uri="{FF2B5EF4-FFF2-40B4-BE49-F238E27FC236}">
                <a16:creationId xmlns:a16="http://schemas.microsoft.com/office/drawing/2014/main" id="{2A3A9034-E9F2-E0DD-D2F8-5E95085473B9}"/>
              </a:ext>
            </a:extLst>
          </p:cNvPr>
          <p:cNvSpPr txBox="1"/>
          <p:nvPr/>
        </p:nvSpPr>
        <p:spPr>
          <a:xfrm>
            <a:off x="573114" y="2681158"/>
            <a:ext cx="10515600" cy="2675604"/>
          </a:xfrm>
          <a:prstGeom prst="rect">
            <a:avLst/>
          </a:prstGeom>
          <a:noFill/>
        </p:spPr>
        <p:txBody>
          <a:bodyPr wrap="square">
            <a:spAutoFit/>
          </a:bodyPr>
          <a:lstStyle/>
          <a:p>
            <a:pPr marL="342900" lvl="0" indent="-342900">
              <a:lnSpc>
                <a:spcPct val="90000"/>
              </a:lnSpc>
              <a:spcBef>
                <a:spcPts val="1000"/>
              </a:spcBef>
              <a:spcAft>
                <a:spcPts val="1000"/>
              </a:spcAft>
              <a:buFont typeface="Arial" panose="020B0604020202020204" pitchFamily="34" charset="0"/>
              <a:buChar char="•"/>
            </a:pPr>
            <a:r>
              <a:rPr lang="en-US" sz="2400" dirty="0">
                <a:solidFill>
                  <a:srgbClr val="00247D"/>
                </a:solidFill>
              </a:rPr>
              <a:t>As defined by statute, an </a:t>
            </a:r>
            <a:r>
              <a:rPr lang="en-US" sz="2400" b="1" dirty="0">
                <a:solidFill>
                  <a:srgbClr val="00247D"/>
                </a:solidFill>
              </a:rPr>
              <a:t>internal control</a:t>
            </a:r>
            <a:r>
              <a:rPr lang="en-US" sz="2400" dirty="0">
                <a:solidFill>
                  <a:srgbClr val="00247D"/>
                </a:solidFill>
              </a:rPr>
              <a:t> is “an integral process, effected by an entity's governing body, management, and other personnel, designed to provide reasonable assurance regarding the achievement of objectives related to the effectiveness and efficiency of operations, reliability of financial reporting, and compliance with applicable laws and regulations.”</a:t>
            </a:r>
            <a:r>
              <a:rPr lang="en-US" sz="2400" baseline="30000" dirty="0">
                <a:solidFill>
                  <a:srgbClr val="00247D"/>
                </a:solidFill>
              </a:rPr>
              <a:t>[1]</a:t>
            </a:r>
          </a:p>
          <a:p>
            <a:pPr marL="342900" lvl="0" indent="-342900">
              <a:lnSpc>
                <a:spcPct val="90000"/>
              </a:lnSpc>
              <a:spcBef>
                <a:spcPts val="1000"/>
              </a:spcBef>
              <a:buFont typeface="Arial" panose="020B0604020202020204" pitchFamily="34" charset="0"/>
              <a:buChar char="•"/>
            </a:pPr>
            <a:r>
              <a:rPr lang="en-US" sz="2400" b="1" dirty="0">
                <a:solidFill>
                  <a:srgbClr val="00247D"/>
                </a:solidFill>
              </a:rPr>
              <a:t>Put simply</a:t>
            </a:r>
            <a:r>
              <a:rPr lang="en-US" sz="2400" dirty="0">
                <a:solidFill>
                  <a:srgbClr val="00247D"/>
                </a:solidFill>
              </a:rPr>
              <a:t>, “… internal controls help units achieve the things they want to happen, and … prevent unwanted events from occurring.”</a:t>
            </a:r>
            <a:r>
              <a:rPr lang="en-US" sz="2400" baseline="30000" dirty="0">
                <a:solidFill>
                  <a:srgbClr val="00247D"/>
                </a:solidFill>
              </a:rPr>
              <a:t>[2]</a:t>
            </a:r>
          </a:p>
        </p:txBody>
      </p:sp>
      <p:sp>
        <p:nvSpPr>
          <p:cNvPr id="16" name="Footer Placeholder 14">
            <a:extLst>
              <a:ext uri="{FF2B5EF4-FFF2-40B4-BE49-F238E27FC236}">
                <a16:creationId xmlns:a16="http://schemas.microsoft.com/office/drawing/2014/main" id="{BE677724-8C5C-DB88-235D-EA3BEBB66B5D}"/>
              </a:ext>
            </a:extLst>
          </p:cNvPr>
          <p:cNvSpPr>
            <a:spLocks noGrp="1"/>
          </p:cNvSpPr>
          <p:nvPr>
            <p:ph type="ftr" sz="quarter" idx="11"/>
          </p:nvPr>
        </p:nvSpPr>
        <p:spPr>
          <a:xfrm>
            <a:off x="83187" y="6307005"/>
            <a:ext cx="9653937" cy="365125"/>
          </a:xfrm>
        </p:spPr>
        <p:txBody>
          <a:bodyPr/>
          <a:lstStyle/>
          <a:p>
            <a:pPr algn="l"/>
            <a:r>
              <a:rPr lang="en-US" sz="1600" baseline="30000" dirty="0"/>
              <a:t>[1]</a:t>
            </a:r>
            <a:r>
              <a:rPr lang="en-US" sz="1600" dirty="0">
                <a:hlinkClick r:id="rId3"/>
              </a:rPr>
              <a:t>G.S. 143D-3(1)</a:t>
            </a:r>
            <a:r>
              <a:rPr lang="en-US" sz="1600" dirty="0"/>
              <a:t>  </a:t>
            </a:r>
            <a:r>
              <a:rPr lang="en-US" sz="1600" baseline="30000" dirty="0"/>
              <a:t>[2]</a:t>
            </a:r>
            <a:r>
              <a:rPr lang="en-US" sz="1600" dirty="0">
                <a:hlinkClick r:id="rId4"/>
              </a:rPr>
              <a:t>Rebecca Badgett, “Internal Control in Financial Management: Understanding the Basics”</a:t>
            </a:r>
            <a:endParaRPr lang="en-US" sz="1600" dirty="0"/>
          </a:p>
        </p:txBody>
      </p:sp>
      <p:sp>
        <p:nvSpPr>
          <p:cNvPr id="9" name="Slide Number Placeholder 8">
            <a:extLst>
              <a:ext uri="{FF2B5EF4-FFF2-40B4-BE49-F238E27FC236}">
                <a16:creationId xmlns:a16="http://schemas.microsoft.com/office/drawing/2014/main" id="{4D3C8ECD-3A00-8E5B-06E1-5849A90A3E87}"/>
              </a:ext>
            </a:extLst>
          </p:cNvPr>
          <p:cNvSpPr>
            <a:spLocks noGrp="1"/>
          </p:cNvSpPr>
          <p:nvPr>
            <p:ph type="sldNum" sz="quarter" idx="12"/>
          </p:nvPr>
        </p:nvSpPr>
        <p:spPr/>
        <p:txBody>
          <a:bodyPr/>
          <a:lstStyle/>
          <a:p>
            <a:fld id="{D0A0CA5A-5976-4C5C-8430-DE8EEFD09A73}" type="slidenum">
              <a:rPr lang="en-US" smtClean="0"/>
              <a:t>80</a:t>
            </a:fld>
            <a:endParaRPr lang="en-US"/>
          </a:p>
        </p:txBody>
      </p:sp>
    </p:spTree>
    <p:extLst>
      <p:ext uri="{BB962C8B-B14F-4D97-AF65-F5344CB8AC3E}">
        <p14:creationId xmlns:p14="http://schemas.microsoft.com/office/powerpoint/2010/main" val="28425996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Definitions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636775"/>
            <a:ext cx="5907833" cy="3433763"/>
          </a:xfrm>
        </p:spPr>
        <p:txBody>
          <a:bodyPr>
            <a:normAutofit/>
          </a:bodyPr>
          <a:lstStyle/>
          <a:p>
            <a:pPr marL="0" lvl="0" indent="0">
              <a:lnSpc>
                <a:spcPct val="90000"/>
              </a:lnSpc>
              <a:spcBef>
                <a:spcPts val="1000"/>
              </a:spcBef>
              <a:buNone/>
            </a:pPr>
            <a:r>
              <a:rPr lang="en-US" sz="2800" b="1" dirty="0">
                <a:solidFill>
                  <a:srgbClr val="00247D"/>
                </a:solidFill>
              </a:rPr>
              <a:t>Three core objectives of internal controls for units of local government:</a:t>
            </a:r>
          </a:p>
          <a:p>
            <a:pPr marL="457200" indent="-457200">
              <a:lnSpc>
                <a:spcPct val="90000"/>
              </a:lnSpc>
              <a:spcBef>
                <a:spcPts val="1000"/>
              </a:spcBef>
              <a:buFont typeface="+mj-lt"/>
              <a:buAutoNum type="arabicPeriod"/>
            </a:pPr>
            <a:r>
              <a:rPr lang="en-US" sz="2800" dirty="0">
                <a:solidFill>
                  <a:srgbClr val="00247D"/>
                </a:solidFill>
              </a:rPr>
              <a:t>Reliability of financial reporting</a:t>
            </a:r>
          </a:p>
          <a:p>
            <a:pPr marL="457200" indent="-457200">
              <a:lnSpc>
                <a:spcPct val="90000"/>
              </a:lnSpc>
              <a:spcBef>
                <a:spcPts val="1000"/>
              </a:spcBef>
              <a:buFont typeface="+mj-lt"/>
              <a:buAutoNum type="arabicPeriod"/>
            </a:pPr>
            <a:r>
              <a:rPr lang="en-US" sz="2800" dirty="0">
                <a:solidFill>
                  <a:srgbClr val="00247D"/>
                </a:solidFill>
              </a:rPr>
              <a:t>Efficient and effective operations</a:t>
            </a:r>
          </a:p>
          <a:p>
            <a:pPr marL="457200" indent="-457200">
              <a:lnSpc>
                <a:spcPct val="90000"/>
              </a:lnSpc>
              <a:spcBef>
                <a:spcPts val="1000"/>
              </a:spcBef>
              <a:buFont typeface="+mj-lt"/>
              <a:buAutoNum type="arabicPeriod"/>
            </a:pPr>
            <a:r>
              <a:rPr lang="en-US" sz="2800" dirty="0">
                <a:solidFill>
                  <a:srgbClr val="00247D"/>
                </a:solidFill>
              </a:rPr>
              <a:t>Compliance with applicable laws and regulations</a:t>
            </a:r>
          </a:p>
          <a:p>
            <a:pPr marL="914400" lvl="1" indent="-457200">
              <a:lnSpc>
                <a:spcPct val="90000"/>
              </a:lnSpc>
              <a:spcBef>
                <a:spcPts val="1000"/>
              </a:spcBef>
              <a:buFont typeface="+mj-lt"/>
              <a:buAutoNum type="arabicPeriod"/>
            </a:pP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0" name="Picture 9" descr="Stock photo of an open padlock resting on a credit card">
            <a:extLst>
              <a:ext uri="{FF2B5EF4-FFF2-40B4-BE49-F238E27FC236}">
                <a16:creationId xmlns:a16="http://schemas.microsoft.com/office/drawing/2014/main" id="{BE8655F2-B7BA-F5D8-41FB-CF81C94B0881}"/>
              </a:ext>
            </a:extLst>
          </p:cNvPr>
          <p:cNvPicPr>
            <a:picLocks noChangeAspect="1"/>
          </p:cNvPicPr>
          <p:nvPr/>
        </p:nvPicPr>
        <p:blipFill>
          <a:blip r:embed="rId3"/>
          <a:stretch>
            <a:fillRect/>
          </a:stretch>
        </p:blipFill>
        <p:spPr>
          <a:xfrm>
            <a:off x="6977835" y="2495690"/>
            <a:ext cx="4792824" cy="3574848"/>
          </a:xfrm>
          <a:prstGeom prst="rect">
            <a:avLst/>
          </a:prstGeom>
        </p:spPr>
      </p:pic>
      <p:sp>
        <p:nvSpPr>
          <p:cNvPr id="9" name="Slide Number Placeholder 8">
            <a:extLst>
              <a:ext uri="{FF2B5EF4-FFF2-40B4-BE49-F238E27FC236}">
                <a16:creationId xmlns:a16="http://schemas.microsoft.com/office/drawing/2014/main" id="{9BCB5777-4440-5B1D-F499-24025FD5CC17}"/>
              </a:ext>
            </a:extLst>
          </p:cNvPr>
          <p:cNvSpPr>
            <a:spLocks noGrp="1"/>
          </p:cNvSpPr>
          <p:nvPr>
            <p:ph type="sldNum" sz="quarter" idx="12"/>
          </p:nvPr>
        </p:nvSpPr>
        <p:spPr/>
        <p:txBody>
          <a:bodyPr/>
          <a:lstStyle/>
          <a:p>
            <a:fld id="{D0A0CA5A-5976-4C5C-8430-DE8EEFD09A73}" type="slidenum">
              <a:rPr lang="en-US" smtClean="0"/>
              <a:t>81</a:t>
            </a:fld>
            <a:endParaRPr lang="en-US"/>
          </a:p>
        </p:txBody>
      </p:sp>
    </p:spTree>
    <p:extLst>
      <p:ext uri="{BB962C8B-B14F-4D97-AF65-F5344CB8AC3E}">
        <p14:creationId xmlns:p14="http://schemas.microsoft.com/office/powerpoint/2010/main" val="11588529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Definitions</a:t>
            </a:r>
            <a:endParaRPr lang="en-US" sz="1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3" name="Content Placeholder 2">
            <a:extLst>
              <a:ext uri="{FF2B5EF4-FFF2-40B4-BE49-F238E27FC236}">
                <a16:creationId xmlns:a16="http://schemas.microsoft.com/office/drawing/2014/main" id="{77BF17AF-3630-38CB-08C4-F3C2B6DFAB59}"/>
              </a:ext>
            </a:extLst>
          </p:cNvPr>
          <p:cNvSpPr>
            <a:spLocks noGrp="1"/>
          </p:cNvSpPr>
          <p:nvPr>
            <p:ph idx="1"/>
          </p:nvPr>
        </p:nvSpPr>
        <p:spPr>
          <a:xfrm>
            <a:off x="490151" y="3006129"/>
            <a:ext cx="6440696" cy="2342998"/>
          </a:xfrm>
        </p:spPr>
        <p:txBody>
          <a:bodyPr>
            <a:noAutofit/>
          </a:bodyPr>
          <a:lstStyle/>
          <a:p>
            <a:pPr marL="228600" lvl="0" indent="-228600">
              <a:lnSpc>
                <a:spcPct val="90000"/>
              </a:lnSpc>
              <a:spcBef>
                <a:spcPts val="1000"/>
              </a:spcBef>
              <a:buFont typeface="Arial" panose="020B0604020202020204" pitchFamily="34" charset="0"/>
              <a:buChar char="•"/>
            </a:pPr>
            <a:r>
              <a:rPr lang="en-US" sz="2600" b="1" dirty="0">
                <a:solidFill>
                  <a:srgbClr val="00247D"/>
                </a:solidFill>
              </a:rPr>
              <a:t>Stewardship</a:t>
            </a:r>
            <a:r>
              <a:rPr lang="en-US" sz="2600" dirty="0">
                <a:solidFill>
                  <a:srgbClr val="00247D"/>
                </a:solidFill>
              </a:rPr>
              <a:t> is the careful and responsible management  of something that is entrusted into your care.  </a:t>
            </a:r>
          </a:p>
          <a:p>
            <a:pPr marL="228600" lvl="0" indent="-228600">
              <a:lnSpc>
                <a:spcPct val="90000"/>
              </a:lnSpc>
              <a:spcBef>
                <a:spcPts val="1000"/>
              </a:spcBef>
              <a:buFont typeface="Arial" panose="020B0604020202020204" pitchFamily="34" charset="0"/>
              <a:buChar char="•"/>
            </a:pPr>
            <a:r>
              <a:rPr lang="en-US" sz="2600" dirty="0">
                <a:solidFill>
                  <a:srgbClr val="00247D"/>
                </a:solidFill>
              </a:rPr>
              <a:t>Governing boards have a </a:t>
            </a:r>
            <a:r>
              <a:rPr lang="en-US" sz="2600" b="1" dirty="0">
                <a:solidFill>
                  <a:srgbClr val="00247D"/>
                </a:solidFill>
              </a:rPr>
              <a:t>stewardship responsibility</a:t>
            </a:r>
            <a:r>
              <a:rPr lang="en-US" sz="2600" dirty="0">
                <a:solidFill>
                  <a:srgbClr val="00247D"/>
                </a:solidFill>
              </a:rPr>
              <a:t> to manage public money in a careful, responsible way.</a:t>
            </a:r>
          </a:p>
        </p:txBody>
      </p:sp>
      <p:pic>
        <p:nvPicPr>
          <p:cNvPr id="14" name="Graphic 13" descr="Dollar with solid fill">
            <a:extLst>
              <a:ext uri="{FF2B5EF4-FFF2-40B4-BE49-F238E27FC236}">
                <a16:creationId xmlns:a16="http://schemas.microsoft.com/office/drawing/2014/main" id="{D972CBBB-6AA1-0B3B-6654-49A0CBDA51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6584" y="3067604"/>
            <a:ext cx="1061529" cy="1061529"/>
          </a:xfrm>
          <a:prstGeom prst="rect">
            <a:avLst/>
          </a:prstGeom>
        </p:spPr>
      </p:pic>
      <p:pic>
        <p:nvPicPr>
          <p:cNvPr id="11" name="Graphic 10" descr="Open hand with solid fill">
            <a:extLst>
              <a:ext uri="{FF2B5EF4-FFF2-40B4-BE49-F238E27FC236}">
                <a16:creationId xmlns:a16="http://schemas.microsoft.com/office/drawing/2014/main" id="{DA024144-3E64-79F2-5207-BADDF40321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10600" y="3431468"/>
            <a:ext cx="2017862" cy="2017862"/>
          </a:xfrm>
          <a:prstGeom prst="rect">
            <a:avLst/>
          </a:prstGeom>
        </p:spPr>
      </p:pic>
      <p:sp>
        <p:nvSpPr>
          <p:cNvPr id="9" name="Slide Number Placeholder 8">
            <a:extLst>
              <a:ext uri="{FF2B5EF4-FFF2-40B4-BE49-F238E27FC236}">
                <a16:creationId xmlns:a16="http://schemas.microsoft.com/office/drawing/2014/main" id="{4D3C8ECD-3A00-8E5B-06E1-5849A90A3E87}"/>
              </a:ext>
            </a:extLst>
          </p:cNvPr>
          <p:cNvSpPr>
            <a:spLocks noGrp="1"/>
          </p:cNvSpPr>
          <p:nvPr>
            <p:ph type="sldNum" sz="quarter" idx="12"/>
          </p:nvPr>
        </p:nvSpPr>
        <p:spPr/>
        <p:txBody>
          <a:bodyPr/>
          <a:lstStyle/>
          <a:p>
            <a:fld id="{D0A0CA5A-5976-4C5C-8430-DE8EEFD09A73}" type="slidenum">
              <a:rPr lang="en-US" smtClean="0"/>
              <a:t>82</a:t>
            </a:fld>
            <a:endParaRPr lang="en-US"/>
          </a:p>
        </p:txBody>
      </p:sp>
    </p:spTree>
    <p:extLst>
      <p:ext uri="{BB962C8B-B14F-4D97-AF65-F5344CB8AC3E}">
        <p14:creationId xmlns:p14="http://schemas.microsoft.com/office/powerpoint/2010/main" val="1970344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Implementing Internal Controls</a:t>
            </a:r>
            <a:endParaRPr lang="en-US" sz="1800" dirty="0">
              <a:solidFill>
                <a:srgbClr val="00247D"/>
              </a:solidFill>
            </a:endParaRPr>
          </a:p>
        </p:txBody>
      </p:sp>
      <p:sp>
        <p:nvSpPr>
          <p:cNvPr id="11" name="TextBox 10">
            <a:extLst>
              <a:ext uri="{FF2B5EF4-FFF2-40B4-BE49-F238E27FC236}">
                <a16:creationId xmlns:a16="http://schemas.microsoft.com/office/drawing/2014/main" id="{3DD2409C-0935-925E-6061-48C0F3065CDE}"/>
              </a:ext>
            </a:extLst>
          </p:cNvPr>
          <p:cNvSpPr txBox="1"/>
          <p:nvPr/>
        </p:nvSpPr>
        <p:spPr>
          <a:xfrm>
            <a:off x="312828" y="2609631"/>
            <a:ext cx="5907833" cy="3596882"/>
          </a:xfrm>
          <a:prstGeom prst="rect">
            <a:avLst/>
          </a:prstGeom>
          <a:noFill/>
        </p:spPr>
        <p:txBody>
          <a:bodyPr wrap="square">
            <a:spAutoFit/>
          </a:bodyPr>
          <a:lstStyle/>
          <a:p>
            <a:pPr marL="342900" indent="-342900">
              <a:lnSpc>
                <a:spcPct val="90000"/>
              </a:lnSpc>
              <a:spcBef>
                <a:spcPts val="1000"/>
              </a:spcBef>
              <a:buFont typeface="Arial" panose="020B0604020202020204" pitchFamily="34" charset="0"/>
              <a:buChar char="•"/>
            </a:pPr>
            <a:r>
              <a:rPr lang="en-US" sz="2400" dirty="0">
                <a:solidFill>
                  <a:srgbClr val="00247D"/>
                </a:solidFill>
              </a:rPr>
              <a:t>It is the responsibility of the governing board to ensure that internal controls are established and strictly adhered to. </a:t>
            </a:r>
          </a:p>
          <a:p>
            <a:pPr marL="342900" indent="-342900">
              <a:lnSpc>
                <a:spcPct val="90000"/>
              </a:lnSpc>
              <a:spcBef>
                <a:spcPts val="1000"/>
              </a:spcBef>
              <a:buFont typeface="Arial" panose="020B0604020202020204" pitchFamily="34" charset="0"/>
              <a:buChar char="•"/>
            </a:pPr>
            <a:r>
              <a:rPr lang="en-US" sz="2400" dirty="0">
                <a:solidFill>
                  <a:srgbClr val="00247D"/>
                </a:solidFill>
              </a:rPr>
              <a:t>Properly implemented internal control policies/procedures will help to:</a:t>
            </a:r>
          </a:p>
          <a:p>
            <a:pPr marL="685800" lvl="1" indent="-228600">
              <a:lnSpc>
                <a:spcPct val="90000"/>
              </a:lnSpc>
              <a:spcBef>
                <a:spcPts val="1000"/>
              </a:spcBef>
              <a:buFont typeface="Arial" panose="020B0604020202020204" pitchFamily="34" charset="0"/>
              <a:buChar char="•"/>
            </a:pPr>
            <a:r>
              <a:rPr lang="en-US" sz="2400" dirty="0">
                <a:solidFill>
                  <a:srgbClr val="00247D"/>
                </a:solidFill>
              </a:rPr>
              <a:t>Protect assets </a:t>
            </a:r>
          </a:p>
          <a:p>
            <a:pPr marL="685800" lvl="1" indent="-228600">
              <a:lnSpc>
                <a:spcPct val="90000"/>
              </a:lnSpc>
              <a:spcBef>
                <a:spcPts val="1000"/>
              </a:spcBef>
              <a:buFont typeface="Arial" panose="020B0604020202020204" pitchFamily="34" charset="0"/>
              <a:buChar char="•"/>
            </a:pPr>
            <a:r>
              <a:rPr lang="en-US" sz="2400" dirty="0">
                <a:solidFill>
                  <a:srgbClr val="00247D"/>
                </a:solidFill>
              </a:rPr>
              <a:t>Ensure accountability</a:t>
            </a:r>
          </a:p>
          <a:p>
            <a:pPr marL="685800" lvl="1" indent="-228600">
              <a:lnSpc>
                <a:spcPct val="90000"/>
              </a:lnSpc>
              <a:spcBef>
                <a:spcPts val="1000"/>
              </a:spcBef>
              <a:buFont typeface="Arial" panose="020B0604020202020204" pitchFamily="34" charset="0"/>
              <a:buChar char="•"/>
            </a:pPr>
            <a:r>
              <a:rPr lang="en-US" sz="2400" dirty="0">
                <a:solidFill>
                  <a:srgbClr val="00247D"/>
                </a:solidFill>
              </a:rPr>
              <a:t>Guard against fraud, mistakes and other risks of loss</a:t>
            </a: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504949" y="2642457"/>
            <a:ext cx="5449330" cy="3963241"/>
          </a:xfrm>
        </p:spPr>
        <p:txBody>
          <a:bodyPr>
            <a:normAutofit lnSpcReduction="10000"/>
          </a:bodyPr>
          <a:lstStyle/>
          <a:p>
            <a:pPr marL="228600" lvl="0" indent="-228600">
              <a:lnSpc>
                <a:spcPct val="90000"/>
              </a:lnSpc>
              <a:spcBef>
                <a:spcPts val="1000"/>
              </a:spcBef>
              <a:buFont typeface="Arial" panose="020B0604020202020204" pitchFamily="34" charset="0"/>
              <a:buChar char="•"/>
            </a:pPr>
            <a:r>
              <a:rPr lang="en-US" sz="2400" dirty="0">
                <a:solidFill>
                  <a:srgbClr val="00247D"/>
                </a:solidFill>
              </a:rPr>
              <a:t>The board should work closely with the finance officer and other management personnel to maintain strong internal controls. </a:t>
            </a:r>
          </a:p>
          <a:p>
            <a:pPr marL="228600" lvl="0" indent="-228600">
              <a:lnSpc>
                <a:spcPct val="90000"/>
              </a:lnSpc>
              <a:spcBef>
                <a:spcPts val="1000"/>
              </a:spcBef>
              <a:buFont typeface="Arial" panose="020B0604020202020204" pitchFamily="34" charset="0"/>
              <a:buChar char="•"/>
            </a:pPr>
            <a:r>
              <a:rPr lang="en-US" sz="2400" dirty="0">
                <a:solidFill>
                  <a:srgbClr val="00247D"/>
                </a:solidFill>
              </a:rPr>
              <a:t>For information and guidance on  internal controls, units can consult:</a:t>
            </a:r>
          </a:p>
          <a:p>
            <a:pPr lvl="1">
              <a:spcBef>
                <a:spcPts val="1000"/>
              </a:spcBef>
            </a:pPr>
            <a:r>
              <a:rPr lang="en-US" sz="2200" dirty="0">
                <a:solidFill>
                  <a:srgbClr val="00247D"/>
                </a:solidFill>
                <a:hlinkClick r:id="rId2"/>
              </a:rPr>
              <a:t>SLGFD Memo #2015-15</a:t>
            </a:r>
            <a:r>
              <a:rPr lang="en-US" sz="2200" dirty="0">
                <a:solidFill>
                  <a:srgbClr val="00247D"/>
                </a:solidFill>
              </a:rPr>
              <a:t> (for small units)  </a:t>
            </a:r>
          </a:p>
          <a:p>
            <a:pPr lvl="1">
              <a:spcBef>
                <a:spcPts val="1000"/>
              </a:spcBef>
            </a:pPr>
            <a:r>
              <a:rPr lang="en-US" sz="2200" dirty="0">
                <a:solidFill>
                  <a:srgbClr val="00247D"/>
                </a:solidFill>
                <a:hlinkClick r:id="rId3"/>
              </a:rPr>
              <a:t>N.C. Local Government Finance Policy Manual, Chapter 9 </a:t>
            </a:r>
            <a:endParaRPr lang="en-US" sz="2200" dirty="0">
              <a:solidFill>
                <a:srgbClr val="00247D"/>
              </a:solidFill>
            </a:endParaRPr>
          </a:p>
          <a:p>
            <a:pPr lvl="1">
              <a:spcBef>
                <a:spcPts val="1000"/>
              </a:spcBef>
            </a:pPr>
            <a:r>
              <a:rPr lang="en-US" sz="2200" dirty="0">
                <a:solidFill>
                  <a:srgbClr val="00247D"/>
                </a:solidFill>
              </a:rPr>
              <a:t>Sample policy documents at the end of this module</a:t>
            </a: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0" name="Slide Number Placeholder 9">
            <a:extLst>
              <a:ext uri="{FF2B5EF4-FFF2-40B4-BE49-F238E27FC236}">
                <a16:creationId xmlns:a16="http://schemas.microsoft.com/office/drawing/2014/main" id="{BD63E08F-05B5-3EEF-744B-838BDC2F81F9}"/>
              </a:ext>
            </a:extLst>
          </p:cNvPr>
          <p:cNvSpPr>
            <a:spLocks noGrp="1"/>
          </p:cNvSpPr>
          <p:nvPr>
            <p:ph type="sldNum" sz="quarter" idx="12"/>
          </p:nvPr>
        </p:nvSpPr>
        <p:spPr/>
        <p:txBody>
          <a:bodyPr/>
          <a:lstStyle/>
          <a:p>
            <a:fld id="{D0A0CA5A-5976-4C5C-8430-DE8EEFD09A73}" type="slidenum">
              <a:rPr lang="en-US" smtClean="0"/>
              <a:t>83</a:t>
            </a:fld>
            <a:endParaRPr lang="en-US"/>
          </a:p>
        </p:txBody>
      </p:sp>
      <p:cxnSp>
        <p:nvCxnSpPr>
          <p:cNvPr id="9" name="Straight Connector 8">
            <a:extLst>
              <a:ext uri="{FF2B5EF4-FFF2-40B4-BE49-F238E27FC236}">
                <a16:creationId xmlns:a16="http://schemas.microsoft.com/office/drawing/2014/main" id="{63E32A01-D7BD-2795-10BA-27D0040511C7}"/>
              </a:ext>
              <a:ext uri="{C183D7F6-B498-43B3-948B-1728B52AA6E4}">
                <adec:decorative xmlns:adec="http://schemas.microsoft.com/office/drawing/2017/decorative" val="1"/>
              </a:ext>
            </a:extLst>
          </p:cNvPr>
          <p:cNvCxnSpPr>
            <a:cxnSpLocks/>
          </p:cNvCxnSpPr>
          <p:nvPr/>
        </p:nvCxnSpPr>
        <p:spPr>
          <a:xfrm>
            <a:off x="6422571" y="2659277"/>
            <a:ext cx="0" cy="3358464"/>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569154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Implementing Internal Controls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482082" y="2468758"/>
            <a:ext cx="6440696" cy="3924663"/>
          </a:xfrm>
        </p:spPr>
        <p:txBody>
          <a:bodyPr>
            <a:noAutofit/>
          </a:bodyPr>
          <a:lstStyle/>
          <a:p>
            <a:pPr marL="0" indent="0">
              <a:lnSpc>
                <a:spcPct val="90000"/>
              </a:lnSpc>
              <a:spcBef>
                <a:spcPts val="1000"/>
              </a:spcBef>
              <a:buNone/>
            </a:pPr>
            <a:r>
              <a:rPr lang="en-US" sz="2400" dirty="0">
                <a:solidFill>
                  <a:srgbClr val="00247D"/>
                </a:solidFill>
              </a:rPr>
              <a:t>Internal controls can and should be implemented for a wide variety of different functions and processes within a unit. </a:t>
            </a:r>
          </a:p>
          <a:p>
            <a:pPr marL="0" indent="0">
              <a:lnSpc>
                <a:spcPct val="90000"/>
              </a:lnSpc>
              <a:spcBef>
                <a:spcPts val="1000"/>
              </a:spcBef>
              <a:buNone/>
            </a:pPr>
            <a:r>
              <a:rPr lang="en-US" sz="2400" b="1" dirty="0">
                <a:solidFill>
                  <a:srgbClr val="00247D"/>
                </a:solidFill>
              </a:rPr>
              <a:t>At a minimum, governing boards should ensure that strong written policies/procedures are in place for the following:</a:t>
            </a:r>
          </a:p>
          <a:p>
            <a:pPr marL="514350" indent="-514350">
              <a:lnSpc>
                <a:spcPct val="90000"/>
              </a:lnSpc>
              <a:spcBef>
                <a:spcPts val="1000"/>
              </a:spcBef>
              <a:buFont typeface="+mj-lt"/>
              <a:buAutoNum type="arabicPeriod"/>
            </a:pPr>
            <a:r>
              <a:rPr lang="en-US" sz="2400" dirty="0">
                <a:solidFill>
                  <a:srgbClr val="00247D"/>
                </a:solidFill>
              </a:rPr>
              <a:t>Credit cards and procurement cards (p-cards)</a:t>
            </a:r>
          </a:p>
          <a:p>
            <a:pPr marL="514350" indent="-514350">
              <a:lnSpc>
                <a:spcPct val="90000"/>
              </a:lnSpc>
              <a:spcBef>
                <a:spcPts val="1000"/>
              </a:spcBef>
              <a:buFont typeface="+mj-lt"/>
              <a:buAutoNum type="arabicPeriod"/>
            </a:pPr>
            <a:r>
              <a:rPr lang="en-US" sz="2400" dirty="0">
                <a:solidFill>
                  <a:srgbClr val="00247D"/>
                </a:solidFill>
              </a:rPr>
              <a:t>Petty cash</a:t>
            </a:r>
          </a:p>
          <a:p>
            <a:pPr marL="514350" indent="-514350">
              <a:buFont typeface="+mj-lt"/>
              <a:buAutoNum type="arabicPeriod"/>
            </a:pPr>
            <a:r>
              <a:rPr lang="en-US" sz="2400" dirty="0">
                <a:solidFill>
                  <a:srgbClr val="00247D"/>
                </a:solidFill>
              </a:rPr>
              <a:t>Bank and general ledger reconciliations</a:t>
            </a:r>
          </a:p>
          <a:p>
            <a:pPr marL="514350" indent="-514350">
              <a:lnSpc>
                <a:spcPct val="90000"/>
              </a:lnSpc>
              <a:spcBef>
                <a:spcPts val="1000"/>
              </a:spcBef>
              <a:buFont typeface="+mj-lt"/>
              <a:buAutoNum type="arabicPeriod"/>
            </a:pPr>
            <a:r>
              <a:rPr lang="en-US" sz="2400" dirty="0">
                <a:solidFill>
                  <a:srgbClr val="00247D"/>
                </a:solidFill>
              </a:rPr>
              <a:t>Cash receipts and deposits</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9" name="Picture 8" descr="Stock image of a pile of $100 bills">
            <a:extLst>
              <a:ext uri="{FF2B5EF4-FFF2-40B4-BE49-F238E27FC236}">
                <a16:creationId xmlns:a16="http://schemas.microsoft.com/office/drawing/2014/main" id="{B1AD5878-3527-B0F6-3C5B-A60A7A897255}"/>
              </a:ext>
            </a:extLst>
          </p:cNvPr>
          <p:cNvPicPr>
            <a:picLocks noChangeAspect="1"/>
          </p:cNvPicPr>
          <p:nvPr/>
        </p:nvPicPr>
        <p:blipFill>
          <a:blip r:embed="rId3"/>
          <a:stretch>
            <a:fillRect/>
          </a:stretch>
        </p:blipFill>
        <p:spPr>
          <a:xfrm>
            <a:off x="7300633" y="2557588"/>
            <a:ext cx="4409285" cy="2487235"/>
          </a:xfrm>
          <a:prstGeom prst="rect">
            <a:avLst/>
          </a:prstGeom>
        </p:spPr>
      </p:pic>
      <p:sp>
        <p:nvSpPr>
          <p:cNvPr id="10" name="Slide Number Placeholder 9">
            <a:extLst>
              <a:ext uri="{FF2B5EF4-FFF2-40B4-BE49-F238E27FC236}">
                <a16:creationId xmlns:a16="http://schemas.microsoft.com/office/drawing/2014/main" id="{87086F81-31ED-FD9E-5986-A1F1249E1DDD}"/>
              </a:ext>
            </a:extLst>
          </p:cNvPr>
          <p:cNvSpPr>
            <a:spLocks noGrp="1"/>
          </p:cNvSpPr>
          <p:nvPr>
            <p:ph type="sldNum" sz="quarter" idx="12"/>
          </p:nvPr>
        </p:nvSpPr>
        <p:spPr/>
        <p:txBody>
          <a:bodyPr/>
          <a:lstStyle/>
          <a:p>
            <a:fld id="{D0A0CA5A-5976-4C5C-8430-DE8EEFD09A73}" type="slidenum">
              <a:rPr lang="en-US" smtClean="0"/>
              <a:t>84</a:t>
            </a:fld>
            <a:endParaRPr lang="en-US"/>
          </a:p>
        </p:txBody>
      </p:sp>
    </p:spTree>
    <p:extLst>
      <p:ext uri="{BB962C8B-B14F-4D97-AF65-F5344CB8AC3E}">
        <p14:creationId xmlns:p14="http://schemas.microsoft.com/office/powerpoint/2010/main" val="22360149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Diagnosing Control Failures</a:t>
            </a:r>
            <a:endParaRPr lang="en-US" sz="1800" dirty="0">
              <a:solidFill>
                <a:srgbClr val="00247D"/>
              </a:solidFill>
            </a:endParaRPr>
          </a:p>
        </p:txBody>
      </p:sp>
      <p:sp>
        <p:nvSpPr>
          <p:cNvPr id="13" name="TextBox 12">
            <a:extLst>
              <a:ext uri="{FF2B5EF4-FFF2-40B4-BE49-F238E27FC236}">
                <a16:creationId xmlns:a16="http://schemas.microsoft.com/office/drawing/2014/main" id="{A0259756-C7B7-77C2-87F6-CE9621B889CD}"/>
              </a:ext>
            </a:extLst>
          </p:cNvPr>
          <p:cNvSpPr txBox="1"/>
          <p:nvPr/>
        </p:nvSpPr>
        <p:spPr>
          <a:xfrm>
            <a:off x="312828" y="2625547"/>
            <a:ext cx="10659972" cy="480131"/>
          </a:xfrm>
          <a:prstGeom prst="rect">
            <a:avLst/>
          </a:prstGeom>
          <a:noFill/>
        </p:spPr>
        <p:txBody>
          <a:bodyPr wrap="square">
            <a:spAutoFit/>
          </a:bodyPr>
          <a:lstStyle/>
          <a:p>
            <a:pPr marL="0" lvl="0" indent="0">
              <a:lnSpc>
                <a:spcPct val="90000"/>
              </a:lnSpc>
              <a:spcBef>
                <a:spcPts val="1000"/>
              </a:spcBef>
              <a:buNone/>
            </a:pPr>
            <a:r>
              <a:rPr lang="en-US" sz="2800" b="1" dirty="0">
                <a:solidFill>
                  <a:srgbClr val="00247D"/>
                </a:solidFill>
              </a:rPr>
              <a:t>Any of these may be warning signs of weak or failing internal controls:</a:t>
            </a: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312828" y="3437932"/>
            <a:ext cx="5907833" cy="2616881"/>
          </a:xfrm>
        </p:spPr>
        <p:txBody>
          <a:bodyPr>
            <a:normAutofit/>
          </a:bodyPr>
          <a:lstStyle/>
          <a:p>
            <a:pPr marL="457200" lvl="0" indent="-457200">
              <a:lnSpc>
                <a:spcPct val="90000"/>
              </a:lnSpc>
              <a:spcBef>
                <a:spcPts val="1000"/>
              </a:spcBef>
              <a:spcAft>
                <a:spcPts val="600"/>
              </a:spcAft>
              <a:buFont typeface="+mj-lt"/>
              <a:buAutoNum type="arabicPeriod"/>
            </a:pPr>
            <a:r>
              <a:rPr lang="en-US" sz="2800" dirty="0">
                <a:solidFill>
                  <a:srgbClr val="00247D"/>
                </a:solidFill>
              </a:rPr>
              <a:t>Financial audits are missing or delayed.</a:t>
            </a:r>
          </a:p>
          <a:p>
            <a:pPr marL="457200" lvl="0" indent="-457200">
              <a:lnSpc>
                <a:spcPct val="90000"/>
              </a:lnSpc>
              <a:spcBef>
                <a:spcPts val="1000"/>
              </a:spcBef>
              <a:buFont typeface="+mj-lt"/>
              <a:buAutoNum type="arabicPeriod"/>
            </a:pPr>
            <a:r>
              <a:rPr lang="en-US" sz="2800" dirty="0">
                <a:solidFill>
                  <a:srgbClr val="00247D"/>
                </a:solidFill>
              </a:rPr>
              <a:t>Bank and other account reconciliations are delayed or inaccurate.</a:t>
            </a: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sp>
        <p:nvSpPr>
          <p:cNvPr id="11" name="Content Placeholder 2">
            <a:extLst>
              <a:ext uri="{FF2B5EF4-FFF2-40B4-BE49-F238E27FC236}">
                <a16:creationId xmlns:a16="http://schemas.microsoft.com/office/drawing/2014/main" id="{8677C2AA-2E11-37CB-F027-E48CFDB6A144}"/>
              </a:ext>
            </a:extLst>
          </p:cNvPr>
          <p:cNvSpPr txBox="1">
            <a:spLocks/>
          </p:cNvSpPr>
          <p:nvPr/>
        </p:nvSpPr>
        <p:spPr>
          <a:xfrm>
            <a:off x="6096000" y="3426246"/>
            <a:ext cx="5907833" cy="2445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600"/>
              </a:spcAft>
              <a:buFont typeface="+mj-lt"/>
              <a:buAutoNum type="arabicPeriod" startAt="3"/>
            </a:pPr>
            <a:r>
              <a:rPr lang="en-US" dirty="0">
                <a:solidFill>
                  <a:srgbClr val="00247D"/>
                </a:solidFill>
              </a:rPr>
              <a:t>The board is not receiving timely and complete monthly financial statements.</a:t>
            </a:r>
          </a:p>
          <a:p>
            <a:pPr marL="514350" indent="-514350">
              <a:buFont typeface="+mj-lt"/>
              <a:buAutoNum type="arabicPeriod" startAt="3"/>
            </a:pPr>
            <a:r>
              <a:rPr lang="en-US" dirty="0">
                <a:solidFill>
                  <a:srgbClr val="00247D"/>
                </a:solidFill>
              </a:rPr>
              <a:t>Expenditures exceed authorized budget on a regular basis.</a:t>
            </a:r>
          </a:p>
          <a:p>
            <a:pPr marL="0" indent="0">
              <a:buNone/>
            </a:pP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0" name="Slide Number Placeholder 9">
            <a:extLst>
              <a:ext uri="{FF2B5EF4-FFF2-40B4-BE49-F238E27FC236}">
                <a16:creationId xmlns:a16="http://schemas.microsoft.com/office/drawing/2014/main" id="{19398F97-9489-FB19-6116-7113A18B7CC4}"/>
              </a:ext>
            </a:extLst>
          </p:cNvPr>
          <p:cNvSpPr>
            <a:spLocks noGrp="1"/>
          </p:cNvSpPr>
          <p:nvPr>
            <p:ph type="sldNum" sz="quarter" idx="12"/>
          </p:nvPr>
        </p:nvSpPr>
        <p:spPr/>
        <p:txBody>
          <a:bodyPr/>
          <a:lstStyle/>
          <a:p>
            <a:fld id="{D0A0CA5A-5976-4C5C-8430-DE8EEFD09A73}" type="slidenum">
              <a:rPr lang="en-US" smtClean="0"/>
              <a:t>85</a:t>
            </a:fld>
            <a:endParaRPr lang="en-US"/>
          </a:p>
        </p:txBody>
      </p:sp>
    </p:spTree>
    <p:extLst>
      <p:ext uri="{BB962C8B-B14F-4D97-AF65-F5344CB8AC3E}">
        <p14:creationId xmlns:p14="http://schemas.microsoft.com/office/powerpoint/2010/main" val="30357705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LGC Authority Over Internal Controls</a:t>
            </a:r>
            <a:endParaRPr lang="en-US" sz="1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7C79E0CE-5C1C-504C-AC08-8CA674109030}"/>
              </a:ext>
            </a:extLst>
          </p:cNvPr>
          <p:cNvSpPr txBox="1"/>
          <p:nvPr/>
        </p:nvSpPr>
        <p:spPr>
          <a:xfrm>
            <a:off x="312827" y="2501871"/>
            <a:ext cx="10622903" cy="757130"/>
          </a:xfrm>
          <a:prstGeom prst="rect">
            <a:avLst/>
          </a:prstGeom>
          <a:noFill/>
        </p:spPr>
        <p:txBody>
          <a:bodyPr wrap="square">
            <a:spAutoFit/>
          </a:bodyPr>
          <a:lstStyle/>
          <a:p>
            <a:pPr marL="0" lvl="0" indent="0">
              <a:lnSpc>
                <a:spcPct val="90000"/>
              </a:lnSpc>
              <a:spcBef>
                <a:spcPts val="1000"/>
              </a:spcBef>
              <a:spcAft>
                <a:spcPts val="600"/>
              </a:spcAft>
              <a:buNone/>
            </a:pPr>
            <a:r>
              <a:rPr lang="en-US" sz="2400" b="1" dirty="0">
                <a:solidFill>
                  <a:srgbClr val="00247D"/>
                </a:solidFill>
              </a:rPr>
              <a:t>Governing boards should be aware that the Local Government Commission (LGC) is empowered by statute</a:t>
            </a:r>
            <a:r>
              <a:rPr lang="en-US" sz="2400" b="1" baseline="30000" dirty="0">
                <a:solidFill>
                  <a:srgbClr val="00247D"/>
                </a:solidFill>
              </a:rPr>
              <a:t>[3]</a:t>
            </a:r>
            <a:r>
              <a:rPr lang="en-US" sz="2400" b="1" dirty="0">
                <a:solidFill>
                  <a:srgbClr val="00247D"/>
                </a:solidFill>
              </a:rPr>
              <a:t> to: </a:t>
            </a: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354102" y="3429000"/>
            <a:ext cx="7813716" cy="2812080"/>
          </a:xfrm>
        </p:spPr>
        <p:txBody>
          <a:bodyPr>
            <a:noAutofit/>
          </a:bodyPr>
          <a:lstStyle/>
          <a:p>
            <a:pPr marL="457200" lvl="0" indent="-457200">
              <a:lnSpc>
                <a:spcPct val="90000"/>
              </a:lnSpc>
              <a:spcBef>
                <a:spcPts val="1000"/>
              </a:spcBef>
              <a:spcAft>
                <a:spcPts val="600"/>
              </a:spcAft>
              <a:buFont typeface="+mj-lt"/>
              <a:buAutoNum type="arabicPeriod"/>
            </a:pPr>
            <a:r>
              <a:rPr lang="en-US" sz="2400" dirty="0">
                <a:solidFill>
                  <a:srgbClr val="00247D"/>
                </a:solidFill>
              </a:rPr>
              <a:t>Issue rules and regulations governing units’ procedures for receiving, depositing, investing, transferring, and disbursing money or other assets.</a:t>
            </a:r>
          </a:p>
          <a:p>
            <a:pPr marL="457200" lvl="0" indent="-457200">
              <a:lnSpc>
                <a:spcPct val="90000"/>
              </a:lnSpc>
              <a:spcBef>
                <a:spcPts val="1000"/>
              </a:spcBef>
              <a:buFont typeface="+mj-lt"/>
              <a:buAutoNum type="arabicPeriod"/>
            </a:pPr>
            <a:r>
              <a:rPr lang="en-US" sz="2400" dirty="0">
                <a:solidFill>
                  <a:srgbClr val="00247D"/>
                </a:solidFill>
              </a:rPr>
              <a:t>Investigate the internal control procedures of a unit. </a:t>
            </a:r>
          </a:p>
          <a:p>
            <a:pPr marL="457200" lvl="0" indent="-457200">
              <a:lnSpc>
                <a:spcPct val="90000"/>
              </a:lnSpc>
              <a:spcBef>
                <a:spcPts val="1000"/>
              </a:spcBef>
              <a:buFont typeface="+mj-lt"/>
              <a:buAutoNum type="arabicPeriod"/>
            </a:pPr>
            <a:r>
              <a:rPr lang="en-US" sz="2400" dirty="0">
                <a:solidFill>
                  <a:srgbClr val="00247D"/>
                </a:solidFill>
              </a:rPr>
              <a:t>Require necessary or desirable modifications to a unit’s internal control procedures.</a:t>
            </a:r>
          </a:p>
        </p:txBody>
      </p:sp>
      <p:pic>
        <p:nvPicPr>
          <p:cNvPr id="18" name="Graphic 17" descr="Board Of Directors outline">
            <a:extLst>
              <a:ext uri="{FF2B5EF4-FFF2-40B4-BE49-F238E27FC236}">
                <a16:creationId xmlns:a16="http://schemas.microsoft.com/office/drawing/2014/main" id="{C9E16282-AAC6-322B-02AC-6BCE371F47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1577" y="3550586"/>
            <a:ext cx="2071738" cy="2071738"/>
          </a:xfrm>
          <a:prstGeom prst="rect">
            <a:avLst/>
          </a:prstGeom>
        </p:spPr>
      </p:pic>
      <p:sp>
        <p:nvSpPr>
          <p:cNvPr id="9" name="Footer Placeholder 14">
            <a:extLst>
              <a:ext uri="{FF2B5EF4-FFF2-40B4-BE49-F238E27FC236}">
                <a16:creationId xmlns:a16="http://schemas.microsoft.com/office/drawing/2014/main" id="{F4847ECF-0891-BB11-06B5-278A9FFB34E0}"/>
              </a:ext>
            </a:extLst>
          </p:cNvPr>
          <p:cNvSpPr>
            <a:spLocks noGrp="1"/>
          </p:cNvSpPr>
          <p:nvPr>
            <p:ph type="ftr" sz="quarter" idx="11"/>
          </p:nvPr>
        </p:nvSpPr>
        <p:spPr>
          <a:xfrm>
            <a:off x="83187" y="6307005"/>
            <a:ext cx="9653937" cy="365125"/>
          </a:xfrm>
        </p:spPr>
        <p:txBody>
          <a:bodyPr/>
          <a:lstStyle/>
          <a:p>
            <a:pPr algn="l"/>
            <a:r>
              <a:rPr lang="en-US" sz="1600" baseline="30000" dirty="0"/>
              <a:t>[3]</a:t>
            </a:r>
            <a:r>
              <a:rPr lang="en-US" sz="1600" dirty="0">
                <a:hlinkClick r:id="rId5"/>
              </a:rPr>
              <a:t>G.S. 159-25(c)</a:t>
            </a:r>
            <a:endParaRPr lang="en-US" sz="1600" dirty="0"/>
          </a:p>
        </p:txBody>
      </p:sp>
      <p:sp>
        <p:nvSpPr>
          <p:cNvPr id="10" name="Slide Number Placeholder 9">
            <a:extLst>
              <a:ext uri="{FF2B5EF4-FFF2-40B4-BE49-F238E27FC236}">
                <a16:creationId xmlns:a16="http://schemas.microsoft.com/office/drawing/2014/main" id="{19398F97-9489-FB19-6116-7113A18B7CC4}"/>
              </a:ext>
            </a:extLst>
          </p:cNvPr>
          <p:cNvSpPr>
            <a:spLocks noGrp="1"/>
          </p:cNvSpPr>
          <p:nvPr>
            <p:ph type="sldNum" sz="quarter" idx="12"/>
          </p:nvPr>
        </p:nvSpPr>
        <p:spPr/>
        <p:txBody>
          <a:bodyPr/>
          <a:lstStyle/>
          <a:p>
            <a:fld id="{D0A0CA5A-5976-4C5C-8430-DE8EEFD09A73}" type="slidenum">
              <a:rPr lang="en-US" smtClean="0"/>
              <a:t>86</a:t>
            </a:fld>
            <a:endParaRPr lang="en-US"/>
          </a:p>
        </p:txBody>
      </p:sp>
    </p:spTree>
    <p:extLst>
      <p:ext uri="{BB962C8B-B14F-4D97-AF65-F5344CB8AC3E}">
        <p14:creationId xmlns:p14="http://schemas.microsoft.com/office/powerpoint/2010/main" val="1238634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4" name="Content Placeholder 2">
            <a:extLst>
              <a:ext uri="{FF2B5EF4-FFF2-40B4-BE49-F238E27FC236}">
                <a16:creationId xmlns:a16="http://schemas.microsoft.com/office/drawing/2014/main" id="{1C61082E-D889-BF7B-2730-E524E1C4CAF6}"/>
              </a:ext>
            </a:extLst>
          </p:cNvPr>
          <p:cNvSpPr txBox="1">
            <a:spLocks/>
          </p:cNvSpPr>
          <p:nvPr/>
        </p:nvSpPr>
        <p:spPr>
          <a:xfrm>
            <a:off x="231623" y="2756644"/>
            <a:ext cx="5907833" cy="34337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247D"/>
                </a:solidFill>
                <a:hlinkClick r:id="rId3">
                  <a:extLst>
                    <a:ext uri="{A12FA001-AC4F-418D-AE19-62706E023703}">
                      <ahyp:hlinkClr xmlns:ahyp="http://schemas.microsoft.com/office/drawing/2018/hyperlinkcolor" val="tx"/>
                    </a:ext>
                  </a:extLst>
                </a:hlinkClick>
              </a:rPr>
              <a:t>N.C. Local Government Finance Policy Manual, Chapter 9: Internal Controls (UNC School of Government)</a:t>
            </a:r>
            <a:endParaRPr lang="en-US" sz="2600" dirty="0">
              <a:solidFill>
                <a:srgbClr val="00247D"/>
              </a:solidFill>
            </a:endParaRPr>
          </a:p>
          <a:p>
            <a:r>
              <a:rPr lang="en-US" sz="2600" dirty="0">
                <a:solidFill>
                  <a:srgbClr val="00247D"/>
                </a:solidFill>
                <a:hlinkClick r:id="rId4">
                  <a:extLst>
                    <a:ext uri="{A12FA001-AC4F-418D-AE19-62706E023703}">
                      <ahyp:hlinkClr xmlns:ahyp="http://schemas.microsoft.com/office/drawing/2018/hyperlinkcolor" val="tx"/>
                    </a:ext>
                  </a:extLst>
                </a:hlinkClick>
              </a:rPr>
              <a:t>The Internal Control Process (UNC School of Government)</a:t>
            </a:r>
            <a:endParaRPr lang="en-US" sz="2600" dirty="0">
              <a:solidFill>
                <a:srgbClr val="00247D"/>
              </a:solidFill>
            </a:endParaRPr>
          </a:p>
          <a:p>
            <a:r>
              <a:rPr lang="en-US" sz="2600" dirty="0">
                <a:solidFill>
                  <a:srgbClr val="00247D"/>
                </a:solidFill>
                <a:hlinkClick r:id="rId5">
                  <a:extLst>
                    <a:ext uri="{A12FA001-AC4F-418D-AE19-62706E023703}">
                      <ahyp:hlinkClr xmlns:ahyp="http://schemas.microsoft.com/office/drawing/2018/hyperlinkcolor" val="tx"/>
                    </a:ext>
                  </a:extLst>
                </a:hlinkClick>
              </a:rPr>
              <a:t>Internal Control in Financial Management: Understanding the Basics (UNC School of Government)</a:t>
            </a:r>
            <a:endParaRPr lang="en-US" sz="2600" dirty="0">
              <a:solidFill>
                <a:srgbClr val="00247D"/>
              </a:solidFill>
            </a:endParaRPr>
          </a:p>
          <a:p>
            <a:r>
              <a:rPr lang="en-US" sz="2600" dirty="0">
                <a:solidFill>
                  <a:srgbClr val="00247D"/>
                </a:solidFill>
                <a:hlinkClick r:id="rId6">
                  <a:extLst>
                    <a:ext uri="{A12FA001-AC4F-418D-AE19-62706E023703}">
                      <ahyp:hlinkClr xmlns:ahyp="http://schemas.microsoft.com/office/drawing/2018/hyperlinkcolor" val="tx"/>
                    </a:ext>
                  </a:extLst>
                </a:hlinkClick>
              </a:rPr>
              <a:t>SLGFD Memo #2015-15: Internal Controls for a Small Unit of Government</a:t>
            </a:r>
            <a:endParaRPr lang="en-US" sz="2600" dirty="0">
              <a:solidFill>
                <a:srgbClr val="00247D"/>
              </a:solidFill>
            </a:endParaRPr>
          </a:p>
          <a:p>
            <a:endParaRPr lang="en-US" sz="2600" dirty="0">
              <a:solidFill>
                <a:srgbClr val="00247D"/>
              </a:solidFill>
            </a:endParaRPr>
          </a:p>
          <a:p>
            <a:endParaRPr lang="en-US" sz="2600" dirty="0">
              <a:solidFill>
                <a:srgbClr val="00247D"/>
              </a:solidFill>
              <a:hlinkClick r:id="rId7">
                <a:extLst>
                  <a:ext uri="{A12FA001-AC4F-418D-AE19-62706E023703}">
                    <ahyp:hlinkClr xmlns:ahyp="http://schemas.microsoft.com/office/drawing/2018/hyperlinkcolor" val="tx"/>
                  </a:ext>
                </a:extLst>
              </a:hlinkClick>
            </a:endParaRPr>
          </a:p>
        </p:txBody>
      </p:sp>
      <p:sp>
        <p:nvSpPr>
          <p:cNvPr id="15" name="Content Placeholder 2">
            <a:extLst>
              <a:ext uri="{FF2B5EF4-FFF2-40B4-BE49-F238E27FC236}">
                <a16:creationId xmlns:a16="http://schemas.microsoft.com/office/drawing/2014/main" id="{FE874B04-ED11-4E70-4F76-8002D4728113}"/>
              </a:ext>
            </a:extLst>
          </p:cNvPr>
          <p:cNvSpPr txBox="1">
            <a:spLocks/>
          </p:cNvSpPr>
          <p:nvPr/>
        </p:nvSpPr>
        <p:spPr>
          <a:xfrm>
            <a:off x="6238312" y="2756645"/>
            <a:ext cx="5722065" cy="31251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247D"/>
                </a:solidFill>
                <a:hlinkClick r:id="rId8">
                  <a:extLst>
                    <a:ext uri="{A12FA001-AC4F-418D-AE19-62706E023703}">
                      <ahyp:hlinkClr xmlns:ahyp="http://schemas.microsoft.com/office/drawing/2018/hyperlinkcolor" val="tx"/>
                    </a:ext>
                  </a:extLst>
                </a:hlinkClick>
              </a:rPr>
              <a:t>Internal Controls Over Petty Cash</a:t>
            </a:r>
            <a:endParaRPr lang="en-US" sz="2400" dirty="0">
              <a:solidFill>
                <a:srgbClr val="00247D"/>
              </a:solidFill>
            </a:endParaRPr>
          </a:p>
          <a:p>
            <a:r>
              <a:rPr lang="en-US" sz="2400" dirty="0">
                <a:solidFill>
                  <a:srgbClr val="00247D"/>
                </a:solidFill>
                <a:hlinkClick r:id="rId8">
                  <a:extLst>
                    <a:ext uri="{A12FA001-AC4F-418D-AE19-62706E023703}">
                      <ahyp:hlinkClr xmlns:ahyp="http://schemas.microsoft.com/office/drawing/2018/hyperlinkcolor" val="tx"/>
                    </a:ext>
                  </a:extLst>
                </a:hlinkClick>
              </a:rPr>
              <a:t>Internal Controls Over Cash Receipts and Deposits</a:t>
            </a:r>
            <a:endParaRPr lang="en-US" sz="2400" dirty="0">
              <a:solidFill>
                <a:srgbClr val="00247D"/>
              </a:solidFill>
            </a:endParaRPr>
          </a:p>
          <a:p>
            <a:r>
              <a:rPr lang="en-US" sz="2400" dirty="0">
                <a:solidFill>
                  <a:srgbClr val="00247D"/>
                </a:solidFill>
                <a:hlinkClick r:id="rId9">
                  <a:extLst>
                    <a:ext uri="{A12FA001-AC4F-418D-AE19-62706E023703}">
                      <ahyp:hlinkClr xmlns:ahyp="http://schemas.microsoft.com/office/drawing/2018/hyperlinkcolor" val="tx"/>
                    </a:ext>
                  </a:extLst>
                </a:hlinkClick>
              </a:rPr>
              <a:t>Internal Controls Over Inventory and Capital Assets</a:t>
            </a:r>
            <a:endParaRPr lang="en-US" sz="2400" dirty="0">
              <a:solidFill>
                <a:srgbClr val="00247D"/>
              </a:solidFill>
            </a:endParaRPr>
          </a:p>
          <a:p>
            <a:r>
              <a:rPr lang="en-US" sz="2400" dirty="0">
                <a:solidFill>
                  <a:srgbClr val="00247D"/>
                </a:solidFill>
                <a:hlinkClick r:id="rId10">
                  <a:extLst>
                    <a:ext uri="{A12FA001-AC4F-418D-AE19-62706E023703}">
                      <ahyp:hlinkClr xmlns:ahyp="http://schemas.microsoft.com/office/drawing/2018/hyperlinkcolor" val="tx"/>
                    </a:ext>
                  </a:extLst>
                </a:hlinkClick>
              </a:rPr>
              <a:t>Sample Credit Card Policy</a:t>
            </a:r>
            <a:endParaRPr lang="en-US" sz="2400" dirty="0">
              <a:solidFill>
                <a:srgbClr val="00247D"/>
              </a:solidFill>
            </a:endParaRPr>
          </a:p>
          <a:p>
            <a:r>
              <a:rPr lang="en-US" sz="2400" dirty="0">
                <a:solidFill>
                  <a:srgbClr val="00247D"/>
                </a:solidFill>
                <a:hlinkClick r:id="rId11">
                  <a:extLst>
                    <a:ext uri="{A12FA001-AC4F-418D-AE19-62706E023703}">
                      <ahyp:hlinkClr xmlns:ahyp="http://schemas.microsoft.com/office/drawing/2018/hyperlinkcolor" val="tx"/>
                    </a:ext>
                  </a:extLst>
                </a:hlinkClick>
              </a:rPr>
              <a:t>Sample Fleet Maintenance Policy</a:t>
            </a:r>
            <a:endParaRPr lang="en-US" sz="2400" dirty="0">
              <a:solidFill>
                <a:srgbClr val="00247D"/>
              </a:solidFill>
            </a:endParaRPr>
          </a:p>
          <a:p>
            <a:endParaRPr lang="en-US" sz="2600" dirty="0">
              <a:solidFill>
                <a:srgbClr val="00247D"/>
              </a:solidFill>
            </a:endParaRPr>
          </a:p>
          <a:p>
            <a:endParaRPr lang="en-US" dirty="0">
              <a:solidFill>
                <a:srgbClr val="00247D"/>
              </a:solidFill>
            </a:endParaRPr>
          </a:p>
          <a:p>
            <a:endParaRPr lang="en-US" sz="2200" dirty="0">
              <a:solidFill>
                <a:srgbClr val="00247D"/>
              </a:solidFill>
            </a:endParaRPr>
          </a:p>
          <a:p>
            <a:endParaRPr lang="en-US" sz="2200"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87</a:t>
            </a:fld>
            <a:endParaRPr lang="en-US"/>
          </a:p>
        </p:txBody>
      </p:sp>
    </p:spTree>
    <p:extLst>
      <p:ext uri="{BB962C8B-B14F-4D97-AF65-F5344CB8AC3E}">
        <p14:creationId xmlns:p14="http://schemas.microsoft.com/office/powerpoint/2010/main" val="3764536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0705" y="2715270"/>
            <a:ext cx="5474677" cy="3591738"/>
          </a:xfrm>
        </p:spPr>
        <p:txBody>
          <a:bodyPr>
            <a:normAutofit fontScale="85000" lnSpcReduction="10000"/>
          </a:bodyPr>
          <a:lstStyle/>
          <a:p>
            <a:pPr>
              <a:lnSpc>
                <a:spcPct val="90000"/>
              </a:lnSpc>
              <a:spcBef>
                <a:spcPts val="1000"/>
              </a:spcBef>
            </a:pPr>
            <a:r>
              <a:rPr lang="en-US" sz="2800" dirty="0">
                <a:solidFill>
                  <a:srgbClr val="00247D"/>
                </a:solidFill>
                <a:hlinkClick r:id="rId2">
                  <a:extLst>
                    <a:ext uri="{A12FA001-AC4F-418D-AE19-62706E023703}">
                      <ahyp:hlinkClr xmlns:ahyp="http://schemas.microsoft.com/office/drawing/2018/hyperlinkcolor" val="tx"/>
                    </a:ext>
                  </a:extLst>
                </a:hlinkClick>
              </a:rPr>
              <a:t>UNC School of Government</a:t>
            </a:r>
            <a:endParaRPr lang="en-US" sz="2800" dirty="0">
              <a:solidFill>
                <a:srgbClr val="00247D"/>
              </a:solidFill>
            </a:endParaRPr>
          </a:p>
          <a:p>
            <a:pPr lvl="1">
              <a:spcBef>
                <a:spcPts val="1000"/>
              </a:spcBef>
            </a:pPr>
            <a:r>
              <a:rPr lang="en-US" sz="2600" dirty="0">
                <a:solidFill>
                  <a:srgbClr val="00247D"/>
                </a:solidFill>
                <a:hlinkClick r:id="rId3">
                  <a:extLst>
                    <a:ext uri="{A12FA001-AC4F-418D-AE19-62706E023703}">
                      <ahyp:hlinkClr xmlns:ahyp="http://schemas.microsoft.com/office/drawing/2018/hyperlinkcolor" val="tx"/>
                    </a:ext>
                  </a:extLst>
                </a:hlinkClick>
              </a:rPr>
              <a:t>NC Finance Connect</a:t>
            </a:r>
            <a:endParaRPr lang="en-US" sz="2600" dirty="0">
              <a:solidFill>
                <a:srgbClr val="00247D"/>
              </a:solidFill>
            </a:endParaRPr>
          </a:p>
          <a:p>
            <a:pPr lvl="1">
              <a:spcBef>
                <a:spcPts val="1000"/>
              </a:spcBef>
            </a:pPr>
            <a:r>
              <a:rPr lang="en-US" sz="2600" dirty="0">
                <a:solidFill>
                  <a:srgbClr val="00247D"/>
                </a:solidFill>
                <a:hlinkClick r:id="rId4">
                  <a:extLst>
                    <a:ext uri="{A12FA001-AC4F-418D-AE19-62706E023703}">
                      <ahyp:hlinkClr xmlns:ahyp="http://schemas.microsoft.com/office/drawing/2018/hyperlinkcolor" val="tx"/>
                    </a:ext>
                  </a:extLst>
                </a:hlinkClick>
              </a:rPr>
              <a:t>Finance Calendar of Duties</a:t>
            </a:r>
            <a:endParaRPr lang="en-US" sz="2600" dirty="0">
              <a:solidFill>
                <a:srgbClr val="00247D"/>
              </a:solidFill>
            </a:endParaRPr>
          </a:p>
          <a:p>
            <a:pPr lvl="1">
              <a:spcBef>
                <a:spcPts val="1000"/>
              </a:spcBef>
            </a:pPr>
            <a:r>
              <a:rPr lang="en-US" sz="2600" dirty="0">
                <a:solidFill>
                  <a:srgbClr val="00247D"/>
                </a:solidFill>
                <a:hlinkClick r:id="rId5">
                  <a:extLst>
                    <a:ext uri="{A12FA001-AC4F-418D-AE19-62706E023703}">
                      <ahyp:hlinkClr xmlns:ahyp="http://schemas.microsoft.com/office/drawing/2018/hyperlinkcolor" val="tx"/>
                    </a:ext>
                  </a:extLst>
                </a:hlinkClick>
              </a:rPr>
              <a:t>NC Local Government Finance 101</a:t>
            </a:r>
            <a:endParaRPr lang="en-US" sz="2600" dirty="0">
              <a:solidFill>
                <a:srgbClr val="00247D"/>
              </a:solidFill>
            </a:endParaRPr>
          </a:p>
          <a:p>
            <a:r>
              <a:rPr lang="en-US" dirty="0">
                <a:solidFill>
                  <a:srgbClr val="00247D"/>
                </a:solidFill>
                <a:hlinkClick r:id="rId6">
                  <a:extLst>
                    <a:ext uri="{A12FA001-AC4F-418D-AE19-62706E023703}">
                      <ahyp:hlinkClr xmlns:ahyp="http://schemas.microsoft.com/office/drawing/2018/hyperlinkcolor" val="tx"/>
                    </a:ext>
                  </a:extLst>
                </a:hlinkClick>
              </a:rPr>
              <a:t>NC League of Municipalities</a:t>
            </a:r>
            <a:endParaRPr lang="en-US" dirty="0">
              <a:solidFill>
                <a:srgbClr val="00247D"/>
              </a:solidFill>
            </a:endParaRPr>
          </a:p>
          <a:p>
            <a:pPr>
              <a:lnSpc>
                <a:spcPct val="95000"/>
              </a:lnSpc>
            </a:pPr>
            <a:r>
              <a:rPr lang="en-US" dirty="0">
                <a:solidFill>
                  <a:srgbClr val="00247D"/>
                </a:solidFill>
                <a:hlinkClick r:id="rId7">
                  <a:extLst>
                    <a:ext uri="{A12FA001-AC4F-418D-AE19-62706E023703}">
                      <ahyp:hlinkClr xmlns:ahyp="http://schemas.microsoft.com/office/drawing/2018/hyperlinkcolor" val="tx"/>
                    </a:ext>
                  </a:extLst>
                </a:hlinkClick>
              </a:rPr>
              <a:t>North Carolina Association of County Commissioners</a:t>
            </a:r>
            <a:endParaRPr lang="en-US" dirty="0">
              <a:solidFill>
                <a:srgbClr val="00247D"/>
              </a:solidFill>
            </a:endParaRPr>
          </a:p>
          <a:p>
            <a:pPr lvl="0">
              <a:lnSpc>
                <a:spcPct val="90000"/>
              </a:lnSpc>
              <a:spcBef>
                <a:spcPts val="1000"/>
              </a:spcBef>
            </a:pPr>
            <a:r>
              <a:rPr lang="en-US" sz="2800" dirty="0">
                <a:solidFill>
                  <a:srgbClr val="00247D"/>
                </a:solidFill>
                <a:hlinkClick r:id="rId8">
                  <a:extLst>
                    <a:ext uri="{A12FA001-AC4F-418D-AE19-62706E023703}">
                      <ahyp:hlinkClr xmlns:ahyp="http://schemas.microsoft.com/office/drawing/2018/hyperlinkcolor" val="tx"/>
                    </a:ext>
                  </a:extLst>
                </a:hlinkClick>
              </a:rPr>
              <a:t>Government Finance Officers Association - Best Practices &amp; Resources</a:t>
            </a: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3" name="Picture 12" descr="Graphic of a speech bubble reading, &quot;How can we help you?&quot;">
            <a:extLst>
              <a:ext uri="{FF2B5EF4-FFF2-40B4-BE49-F238E27FC236}">
                <a16:creationId xmlns:a16="http://schemas.microsoft.com/office/drawing/2014/main" id="{BA8EC3B2-7FF8-EDF4-6B9B-72DA384AE9E4}"/>
              </a:ext>
            </a:extLst>
          </p:cNvPr>
          <p:cNvPicPr>
            <a:picLocks noChangeAspect="1"/>
          </p:cNvPicPr>
          <p:nvPr/>
        </p:nvPicPr>
        <p:blipFill rotWithShape="1">
          <a:blip r:embed="rId10"/>
          <a:srcRect l="17392" r="14655"/>
          <a:stretch/>
        </p:blipFill>
        <p:spPr>
          <a:xfrm>
            <a:off x="7419327" y="1487084"/>
            <a:ext cx="3670704" cy="2671255"/>
          </a:xfrm>
          <a:prstGeom prst="rect">
            <a:avLst/>
          </a:prstGeom>
        </p:spPr>
      </p:pic>
      <p:sp>
        <p:nvSpPr>
          <p:cNvPr id="6" name="Content Placeholder 2">
            <a:extLst>
              <a:ext uri="{FF2B5EF4-FFF2-40B4-BE49-F238E27FC236}">
                <a16:creationId xmlns:a16="http://schemas.microsoft.com/office/drawing/2014/main" id="{8251ADCD-CF2E-0E67-7A0D-50D3A302AF54}"/>
              </a:ext>
            </a:extLst>
          </p:cNvPr>
          <p:cNvSpPr txBox="1">
            <a:spLocks/>
          </p:cNvSpPr>
          <p:nvPr/>
        </p:nvSpPr>
        <p:spPr>
          <a:xfrm>
            <a:off x="6717323" y="4590234"/>
            <a:ext cx="5474677" cy="18393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247D"/>
                </a:solidFill>
              </a:rPr>
              <a:t>Contact LGC Staff: </a:t>
            </a:r>
            <a:r>
              <a:rPr lang="en-US" dirty="0">
                <a:solidFill>
                  <a:srgbClr val="00247D"/>
                </a:solidFill>
              </a:rPr>
              <a:t>(919) 814-4300</a:t>
            </a:r>
          </a:p>
          <a:p>
            <a:r>
              <a:rPr lang="en-US" b="1" dirty="0">
                <a:solidFill>
                  <a:srgbClr val="00247D"/>
                </a:solidFill>
              </a:rPr>
              <a:t>Visit the </a:t>
            </a:r>
            <a:r>
              <a:rPr lang="en-US" b="1" dirty="0">
                <a:solidFill>
                  <a:srgbClr val="00247D"/>
                </a:solidFill>
                <a:hlinkClick r:id="rId11"/>
              </a:rPr>
              <a:t>LGC Website</a:t>
            </a:r>
            <a:endParaRPr lang="en-US" b="1" dirty="0">
              <a:solidFill>
                <a:srgbClr val="00247D"/>
              </a:solidFill>
            </a:endParaRPr>
          </a:p>
          <a:p>
            <a:r>
              <a:rPr lang="en-US" b="1" dirty="0">
                <a:solidFill>
                  <a:srgbClr val="00247D"/>
                </a:solidFill>
              </a:rPr>
              <a:t>Sign up for the </a:t>
            </a:r>
            <a:r>
              <a:rPr lang="en-US" b="1" dirty="0">
                <a:solidFill>
                  <a:srgbClr val="00247D"/>
                </a:solidFill>
                <a:hlinkClick r:id="rId12"/>
              </a:rPr>
              <a:t>LGC Staff Blog</a:t>
            </a:r>
            <a:endParaRPr lang="en-US" b="1" dirty="0">
              <a:solidFill>
                <a:srgbClr val="00247D"/>
              </a:solidFill>
            </a:endParaRPr>
          </a:p>
          <a:p>
            <a:r>
              <a:rPr lang="en-US" b="1" dirty="0">
                <a:solidFill>
                  <a:srgbClr val="00247D"/>
                </a:solidFill>
              </a:rPr>
              <a:t>Stay up to date with </a:t>
            </a:r>
            <a:r>
              <a:rPr lang="en-US" b="1" dirty="0">
                <a:solidFill>
                  <a:srgbClr val="00247D"/>
                </a:solidFill>
                <a:hlinkClick r:id="rId13"/>
              </a:rPr>
              <a:t>SLGFD Memos</a:t>
            </a:r>
            <a:endParaRPr lang="en-US" b="1"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88</a:t>
            </a:fld>
            <a:endParaRPr lang="en-US"/>
          </a:p>
        </p:txBody>
      </p:sp>
    </p:spTree>
    <p:extLst>
      <p:ext uri="{BB962C8B-B14F-4D97-AF65-F5344CB8AC3E}">
        <p14:creationId xmlns:p14="http://schemas.microsoft.com/office/powerpoint/2010/main" val="32396623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Quiz: Module 6</a:t>
            </a:r>
            <a:endParaRPr lang="en-US" sz="3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636775"/>
            <a:ext cx="5907833" cy="3433763"/>
          </a:xfrm>
        </p:spPr>
        <p:txBody>
          <a:bodyPr>
            <a:normAutofit/>
          </a:bodyPr>
          <a:lstStyle/>
          <a:p>
            <a:pPr marL="514350" indent="-514350">
              <a:lnSpc>
                <a:spcPct val="90000"/>
              </a:lnSpc>
              <a:spcBef>
                <a:spcPts val="1000"/>
              </a:spcBef>
              <a:buFont typeface="+mj-lt"/>
              <a:buAutoNum type="arabicPeriod"/>
            </a:pPr>
            <a:r>
              <a:rPr lang="en-US" sz="2800" dirty="0">
                <a:solidFill>
                  <a:srgbClr val="00247D"/>
                </a:solidFill>
              </a:rPr>
              <a:t>What is the careful and responsible management of something that is entrusted into your care?</a:t>
            </a:r>
          </a:p>
          <a:p>
            <a:pPr marL="514350" indent="-514350">
              <a:lnSpc>
                <a:spcPct val="90000"/>
              </a:lnSpc>
              <a:spcBef>
                <a:spcPts val="1000"/>
              </a:spcBef>
              <a:buFont typeface="+mj-lt"/>
              <a:buAutoNum type="arabicPeriod"/>
            </a:pPr>
            <a:r>
              <a:rPr lang="en-US" sz="2800" dirty="0">
                <a:solidFill>
                  <a:srgbClr val="00247D"/>
                </a:solidFill>
              </a:rPr>
              <a:t>What are policies and procedures that help protect assets and ensure accountability?</a:t>
            </a:r>
          </a:p>
          <a:p>
            <a:pPr marL="514350" indent="-514350">
              <a:lnSpc>
                <a:spcPct val="90000"/>
              </a:lnSpc>
              <a:spcBef>
                <a:spcPts val="1000"/>
              </a:spcBef>
              <a:buFont typeface="+mj-lt"/>
              <a:buAutoNum type="arabicPeriod"/>
            </a:pPr>
            <a:r>
              <a:rPr lang="en-US" sz="2800" dirty="0">
                <a:solidFill>
                  <a:srgbClr val="00247D"/>
                </a:solidFill>
              </a:rPr>
              <a:t>What is one warning sign of internal control problems?</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9" name="Picture 8" descr="The word &quot;quiz&quot; spelled out in block capital letters on a starburst background">
            <a:extLst>
              <a:ext uri="{FF2B5EF4-FFF2-40B4-BE49-F238E27FC236}">
                <a16:creationId xmlns:a16="http://schemas.microsoft.com/office/drawing/2014/main" id="{B70FC809-97D3-BB19-9B0D-FCF804B66E21}"/>
              </a:ext>
            </a:extLst>
          </p:cNvPr>
          <p:cNvPicPr>
            <a:picLocks noChangeAspect="1"/>
          </p:cNvPicPr>
          <p:nvPr/>
        </p:nvPicPr>
        <p:blipFill>
          <a:blip r:embed="rId3"/>
          <a:stretch>
            <a:fillRect/>
          </a:stretch>
        </p:blipFill>
        <p:spPr>
          <a:xfrm>
            <a:off x="7299822" y="2704754"/>
            <a:ext cx="3752744" cy="2289810"/>
          </a:xfrm>
          <a:prstGeom prst="rect">
            <a:avLst/>
          </a:prstGeom>
        </p:spPr>
      </p:pic>
      <p:sp>
        <p:nvSpPr>
          <p:cNvPr id="10" name="Slide Number Placeholder 9">
            <a:extLst>
              <a:ext uri="{FF2B5EF4-FFF2-40B4-BE49-F238E27FC236}">
                <a16:creationId xmlns:a16="http://schemas.microsoft.com/office/drawing/2014/main" id="{169263A9-6727-EFEE-4FFC-E32A1698D13C}"/>
              </a:ext>
            </a:extLst>
          </p:cNvPr>
          <p:cNvSpPr>
            <a:spLocks noGrp="1"/>
          </p:cNvSpPr>
          <p:nvPr>
            <p:ph type="sldNum" sz="quarter" idx="12"/>
          </p:nvPr>
        </p:nvSpPr>
        <p:spPr/>
        <p:txBody>
          <a:bodyPr/>
          <a:lstStyle/>
          <a:p>
            <a:fld id="{D0A0CA5A-5976-4C5C-8430-DE8EEFD09A73}" type="slidenum">
              <a:rPr lang="en-US" smtClean="0"/>
              <a:t>89</a:t>
            </a:fld>
            <a:endParaRPr lang="en-US"/>
          </a:p>
        </p:txBody>
      </p:sp>
    </p:spTree>
    <p:extLst>
      <p:ext uri="{BB962C8B-B14F-4D97-AF65-F5344CB8AC3E}">
        <p14:creationId xmlns:p14="http://schemas.microsoft.com/office/powerpoint/2010/main" val="1562003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8036858" cy="1156273"/>
          </a:xfrm>
        </p:spPr>
        <p:txBody>
          <a:bodyPr>
            <a:normAutofit/>
          </a:bodyPr>
          <a:lstStyle/>
          <a:p>
            <a:r>
              <a:rPr lang="en-US" sz="4400" dirty="0">
                <a:solidFill>
                  <a:srgbClr val="00247D"/>
                </a:solidFill>
                <a:latin typeface="Calibri Light" panose="020F0302020204030204"/>
                <a:ea typeface="+mj-ea"/>
                <a:cs typeface="+mj-cs"/>
              </a:rPr>
              <a:t>LGC Meetings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896731"/>
            <a:ext cx="5257800" cy="3230110"/>
          </a:xfrm>
        </p:spPr>
        <p:txBody>
          <a:bodyPr>
            <a:normAutofit fontScale="92500"/>
          </a:bodyPr>
          <a:lstStyle/>
          <a:p>
            <a:pPr marL="228600" lvl="0" indent="-228600">
              <a:lnSpc>
                <a:spcPct val="90000"/>
              </a:lnSpc>
              <a:spcBef>
                <a:spcPts val="1000"/>
              </a:spcBef>
              <a:buFont typeface="Arial" panose="020B0604020202020204" pitchFamily="34" charset="0"/>
              <a:buChar char="•"/>
            </a:pPr>
            <a:r>
              <a:rPr lang="en-US" dirty="0">
                <a:solidFill>
                  <a:srgbClr val="00247D"/>
                </a:solidFill>
              </a:rPr>
              <a:t>LGC </a:t>
            </a:r>
            <a:r>
              <a:rPr lang="en-US" sz="2800" dirty="0">
                <a:solidFill>
                  <a:srgbClr val="00247D"/>
                </a:solidFill>
              </a:rPr>
              <a:t>meetings are held the first Tuesday of each month at 1:30 p.m.</a:t>
            </a:r>
          </a:p>
          <a:p>
            <a:pPr marL="228600" lvl="0" indent="-228600">
              <a:lnSpc>
                <a:spcPct val="90000"/>
              </a:lnSpc>
              <a:spcBef>
                <a:spcPts val="1000"/>
              </a:spcBef>
              <a:buFont typeface="Arial" panose="020B0604020202020204" pitchFamily="34" charset="0"/>
              <a:buChar char="•"/>
            </a:pPr>
            <a:r>
              <a:rPr lang="en-US" sz="2800" dirty="0">
                <a:solidFill>
                  <a:srgbClr val="00247D"/>
                </a:solidFill>
              </a:rPr>
              <a:t>Meetings can be live streamed </a:t>
            </a:r>
            <a:r>
              <a:rPr lang="en-US" dirty="0">
                <a:solidFill>
                  <a:srgbClr val="00247D"/>
                </a:solidFill>
              </a:rPr>
              <a:t>from the LGC page on the Department of State Treasurer </a:t>
            </a:r>
            <a:r>
              <a:rPr lang="en-US" dirty="0">
                <a:solidFill>
                  <a:srgbClr val="00247D"/>
                </a:solidFill>
                <a:hlinkClick r:id="rId2"/>
              </a:rPr>
              <a:t>website</a:t>
            </a:r>
            <a:r>
              <a:rPr lang="en-US" sz="2800" dirty="0">
                <a:solidFill>
                  <a:srgbClr val="00247D"/>
                </a:solidFill>
              </a:rPr>
              <a:t>.</a:t>
            </a:r>
          </a:p>
          <a:p>
            <a:pPr marL="228600" lvl="0" indent="-228600">
              <a:lnSpc>
                <a:spcPct val="90000"/>
              </a:lnSpc>
              <a:spcBef>
                <a:spcPts val="1000"/>
              </a:spcBef>
              <a:buFont typeface="Arial" panose="020B0604020202020204" pitchFamily="34" charset="0"/>
              <a:buChar char="•"/>
            </a:pPr>
            <a:r>
              <a:rPr lang="en-US" sz="2800" dirty="0">
                <a:solidFill>
                  <a:srgbClr val="00247D"/>
                </a:solidFill>
              </a:rPr>
              <a:t>The LGC page also contains </a:t>
            </a:r>
            <a:r>
              <a:rPr lang="en-US" dirty="0">
                <a:solidFill>
                  <a:srgbClr val="00247D"/>
                </a:solidFill>
              </a:rPr>
              <a:t>links to meeting agendas and recordings of past meetings</a:t>
            </a:r>
            <a:r>
              <a:rPr lang="en-US" sz="2800" dirty="0">
                <a:solidFill>
                  <a:srgbClr val="00247D"/>
                </a:solidFill>
              </a:rPr>
              <a:t>.</a:t>
            </a:r>
          </a:p>
          <a:p>
            <a:pPr marL="0" lvl="0" indent="0">
              <a:lnSpc>
                <a:spcPct val="90000"/>
              </a:lnSpc>
              <a:spcBef>
                <a:spcPts val="1000"/>
              </a:spcBef>
              <a:buNone/>
            </a:pP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757518" y="2486414"/>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0" name="Slide Number Placeholder 9">
            <a:extLst>
              <a:ext uri="{FF2B5EF4-FFF2-40B4-BE49-F238E27FC236}">
                <a16:creationId xmlns:a16="http://schemas.microsoft.com/office/drawing/2014/main" id="{06D8D682-CE51-630F-6C0D-A080C1A80B32}"/>
              </a:ext>
            </a:extLst>
          </p:cNvPr>
          <p:cNvSpPr>
            <a:spLocks noGrp="1"/>
          </p:cNvSpPr>
          <p:nvPr>
            <p:ph type="sldNum" sz="quarter" idx="12"/>
          </p:nvPr>
        </p:nvSpPr>
        <p:spPr/>
        <p:txBody>
          <a:bodyPr/>
          <a:lstStyle/>
          <a:p>
            <a:fld id="{D0A0CA5A-5976-4C5C-8430-DE8EEFD09A73}" type="slidenum">
              <a:rPr lang="en-US" smtClean="0"/>
              <a:t>9</a:t>
            </a:fld>
            <a:endParaRPr lang="en-US"/>
          </a:p>
        </p:txBody>
      </p:sp>
      <p:pic>
        <p:nvPicPr>
          <p:cNvPr id="12" name="Picture 11" descr="A screenshot of the Local Government Commission landing page on the Department of State Treasurer website, showing various menu options and a photo of a city hall.">
            <a:extLst>
              <a:ext uri="{FF2B5EF4-FFF2-40B4-BE49-F238E27FC236}">
                <a16:creationId xmlns:a16="http://schemas.microsoft.com/office/drawing/2014/main" id="{480C9B69-33ED-33D3-D4E4-39F204368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5837" y="2896731"/>
            <a:ext cx="5702887" cy="2747789"/>
          </a:xfrm>
          <a:prstGeom prst="rect">
            <a:avLst/>
          </a:prstGeom>
        </p:spPr>
      </p:pic>
    </p:spTree>
    <p:extLst>
      <p:ext uri="{BB962C8B-B14F-4D97-AF65-F5344CB8AC3E}">
        <p14:creationId xmlns:p14="http://schemas.microsoft.com/office/powerpoint/2010/main" val="1301162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C9BFE2-7F27-AE62-3C77-8084D588B494}"/>
              </a:ext>
              <a:ext uri="{C183D7F6-B498-43B3-948B-1728B52AA6E4}">
                <adec:decorative xmlns:adec="http://schemas.microsoft.com/office/drawing/2017/decorative" val="1"/>
              </a:ext>
            </a:extLst>
          </p:cNvPr>
          <p:cNvSpPr/>
          <p:nvPr/>
        </p:nvSpPr>
        <p:spPr>
          <a:xfrm>
            <a:off x="-47273" y="2"/>
            <a:ext cx="12239273" cy="6857998"/>
          </a:xfrm>
          <a:prstGeom prst="rect">
            <a:avLst/>
          </a:prstGeom>
          <a:solidFill>
            <a:srgbClr val="0024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613EEF3-F486-9DD5-5335-D21E2F321D41}"/>
              </a:ext>
              <a:ext uri="{C183D7F6-B498-43B3-948B-1728B52AA6E4}">
                <adec:decorative xmlns:adec="http://schemas.microsoft.com/office/drawing/2017/decorative" val="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 t="26731" r="32940" b="6536"/>
          <a:stretch/>
        </p:blipFill>
        <p:spPr>
          <a:xfrm>
            <a:off x="-47274" y="0"/>
            <a:ext cx="12239273" cy="6858000"/>
          </a:xfrm>
          <a:prstGeom prst="rect">
            <a:avLst/>
          </a:prstGeom>
        </p:spPr>
      </p:pic>
      <p:pic>
        <p:nvPicPr>
          <p:cNvPr id="6" name="Picture 5">
            <a:extLst>
              <a:ext uri="{FF2B5EF4-FFF2-40B4-BE49-F238E27FC236}">
                <a16:creationId xmlns:a16="http://schemas.microsoft.com/office/drawing/2014/main" id="{63042335-DF96-8F2A-AF87-745136E849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55" y="1595718"/>
            <a:ext cx="12984709" cy="2289637"/>
          </a:xfrm>
          <a:prstGeom prst="rect">
            <a:avLst/>
          </a:prstGeom>
        </p:spPr>
      </p:pic>
      <p:sp>
        <p:nvSpPr>
          <p:cNvPr id="2" name="Title 1">
            <a:extLst>
              <a:ext uri="{FF2B5EF4-FFF2-40B4-BE49-F238E27FC236}">
                <a16:creationId xmlns:a16="http://schemas.microsoft.com/office/drawing/2014/main" id="{39C14491-3B79-445B-2C30-AD0C4B696297}"/>
              </a:ext>
            </a:extLst>
          </p:cNvPr>
          <p:cNvSpPr txBox="1">
            <a:spLocks noGrp="1"/>
          </p:cNvSpPr>
          <p:nvPr>
            <p:ph type="title" idx="4294967295"/>
          </p:nvPr>
        </p:nvSpPr>
        <p:spPr>
          <a:xfrm>
            <a:off x="2011378" y="4012362"/>
            <a:ext cx="8121968"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mn-lt"/>
                <a:ea typeface="+mn-ea"/>
                <a:cs typeface="+mn-cs"/>
              </a:rPr>
              <a:t>Module 7:</a:t>
            </a:r>
            <a:br>
              <a:rPr kumimoji="0" lang="en-US" sz="5400" b="0" i="0" u="none" strike="noStrike" kern="1200" cap="none" spc="0" normalizeH="0" baseline="0" noProof="0" dirty="0">
                <a:ln>
                  <a:noFill/>
                </a:ln>
                <a:solidFill>
                  <a:schemeClr val="bg1"/>
                </a:solidFill>
                <a:effectLst/>
                <a:uLnTx/>
                <a:uFillTx/>
                <a:latin typeface="+mn-lt"/>
                <a:ea typeface="+mn-ea"/>
                <a:cs typeface="+mn-cs"/>
              </a:rPr>
            </a:br>
            <a:r>
              <a:rPr kumimoji="0" lang="en-US" sz="5400" b="0" i="0" u="none" strike="noStrike" kern="1200" cap="none" spc="0" normalizeH="0" baseline="0" noProof="0" dirty="0">
                <a:ln>
                  <a:noFill/>
                </a:ln>
                <a:solidFill>
                  <a:schemeClr val="bg1"/>
                </a:solidFill>
                <a:effectLst/>
                <a:uLnTx/>
                <a:uFillTx/>
                <a:latin typeface="+mn-lt"/>
                <a:ea typeface="+mn-ea"/>
                <a:cs typeface="+mn-cs"/>
              </a:rPr>
              <a:t>Establishing a Debt Policy</a:t>
            </a:r>
          </a:p>
        </p:txBody>
      </p:sp>
      <p:sp>
        <p:nvSpPr>
          <p:cNvPr id="3" name="TextBox 2">
            <a:extLst>
              <a:ext uri="{FF2B5EF4-FFF2-40B4-BE49-F238E27FC236}">
                <a16:creationId xmlns:a16="http://schemas.microsoft.com/office/drawing/2014/main" id="{BC3647F1-9DEE-B827-7BED-B06C54FA0F82}"/>
              </a:ext>
            </a:extLst>
          </p:cNvPr>
          <p:cNvSpPr txBox="1"/>
          <p:nvPr/>
        </p:nvSpPr>
        <p:spPr>
          <a:xfrm>
            <a:off x="0" y="6384414"/>
            <a:ext cx="2354633" cy="400110"/>
          </a:xfrm>
          <a:prstGeom prst="rect">
            <a:avLst/>
          </a:prstGeom>
          <a:noFill/>
        </p:spPr>
        <p:txBody>
          <a:bodyPr wrap="square" rtlCol="0">
            <a:spAutoFit/>
          </a:bodyPr>
          <a:lstStyle/>
          <a:p>
            <a:pPr algn="ctr"/>
            <a:r>
              <a:rPr lang="en-US" sz="2000" dirty="0">
                <a:solidFill>
                  <a:schemeClr val="bg1"/>
                </a:solidFill>
              </a:rPr>
              <a:t>Revised March 2025</a:t>
            </a:r>
          </a:p>
        </p:txBody>
      </p:sp>
      <p:sp>
        <p:nvSpPr>
          <p:cNvPr id="4" name="Slide Number Placeholder 3">
            <a:extLst>
              <a:ext uri="{FF2B5EF4-FFF2-40B4-BE49-F238E27FC236}">
                <a16:creationId xmlns:a16="http://schemas.microsoft.com/office/drawing/2014/main" id="{29406BFD-6691-6101-72DC-158CD26E0C6B}"/>
              </a:ext>
            </a:extLst>
          </p:cNvPr>
          <p:cNvSpPr>
            <a:spLocks noGrp="1"/>
          </p:cNvSpPr>
          <p:nvPr>
            <p:ph type="sldNum" sz="quarter" idx="12"/>
          </p:nvPr>
        </p:nvSpPr>
        <p:spPr/>
        <p:txBody>
          <a:bodyPr/>
          <a:lstStyle/>
          <a:p>
            <a:fld id="{D0A0CA5A-5976-4C5C-8430-DE8EEFD09A73}" type="slidenum">
              <a:rPr lang="en-US" smtClean="0"/>
              <a:t>90</a:t>
            </a:fld>
            <a:endParaRPr lang="en-US"/>
          </a:p>
        </p:txBody>
      </p:sp>
    </p:spTree>
    <p:extLst>
      <p:ext uri="{BB962C8B-B14F-4D97-AF65-F5344CB8AC3E}">
        <p14:creationId xmlns:p14="http://schemas.microsoft.com/office/powerpoint/2010/main" val="25119788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Using Debt</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838200" y="2699875"/>
            <a:ext cx="6152909" cy="3636671"/>
          </a:xfrm>
        </p:spPr>
        <p:txBody>
          <a:bodyPr>
            <a:normAutofit/>
          </a:bodyPr>
          <a:lstStyle/>
          <a:p>
            <a:pPr marL="228600" lvl="0" indent="-228600">
              <a:lnSpc>
                <a:spcPct val="90000"/>
              </a:lnSpc>
              <a:spcBef>
                <a:spcPts val="1000"/>
              </a:spcBef>
              <a:buFont typeface="Arial" panose="020B0604020202020204" pitchFamily="34" charset="0"/>
              <a:buChar char="•"/>
            </a:pPr>
            <a:r>
              <a:rPr lang="en-US" dirty="0">
                <a:solidFill>
                  <a:srgbClr val="00247D"/>
                </a:solidFill>
              </a:rPr>
              <a:t>Debt is a tool that can be used to leverage available resources.</a:t>
            </a:r>
          </a:p>
          <a:p>
            <a:pPr marL="228600" lvl="0" indent="-228600">
              <a:lnSpc>
                <a:spcPct val="90000"/>
              </a:lnSpc>
              <a:spcBef>
                <a:spcPts val="1000"/>
              </a:spcBef>
              <a:buFont typeface="Arial" panose="020B0604020202020204" pitchFamily="34" charset="0"/>
              <a:buChar char="•"/>
            </a:pPr>
            <a:r>
              <a:rPr lang="en-US" dirty="0">
                <a:solidFill>
                  <a:srgbClr val="00247D"/>
                </a:solidFill>
              </a:rPr>
              <a:t>A mixture of debt and current resources may be used to finance projects.</a:t>
            </a:r>
          </a:p>
          <a:p>
            <a:r>
              <a:rPr lang="en-US" dirty="0">
                <a:solidFill>
                  <a:srgbClr val="00247D"/>
                </a:solidFill>
              </a:rPr>
              <a:t>Debt service must be included in the budget.</a:t>
            </a:r>
            <a:r>
              <a:rPr lang="en-US" baseline="30000" dirty="0">
                <a:solidFill>
                  <a:srgbClr val="00247D"/>
                </a:solidFill>
              </a:rPr>
              <a:t>[1]</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7" name="Graphic 16" descr="Modern architecture outline">
            <a:extLst>
              <a:ext uri="{FF2B5EF4-FFF2-40B4-BE49-F238E27FC236}">
                <a16:creationId xmlns:a16="http://schemas.microsoft.com/office/drawing/2014/main" id="{F0DA1DA7-B4E8-F845-22C7-9241058485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3482" y="3052087"/>
            <a:ext cx="2161926" cy="2161926"/>
          </a:xfrm>
          <a:prstGeom prst="rect">
            <a:avLst/>
          </a:prstGeom>
        </p:spPr>
      </p:pic>
      <p:pic>
        <p:nvPicPr>
          <p:cNvPr id="19" name="Graphic 18" descr="Crane outline">
            <a:extLst>
              <a:ext uri="{FF2B5EF4-FFF2-40B4-BE49-F238E27FC236}">
                <a16:creationId xmlns:a16="http://schemas.microsoft.com/office/drawing/2014/main" id="{74DDFD34-F431-BA45-F1B8-5CE625760D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334595" y="3098388"/>
            <a:ext cx="2332920" cy="2094434"/>
          </a:xfrm>
          <a:prstGeom prst="rect">
            <a:avLst/>
          </a:prstGeom>
        </p:spPr>
      </p:pic>
      <p:sp>
        <p:nvSpPr>
          <p:cNvPr id="20" name="Footer Placeholder 14">
            <a:extLst>
              <a:ext uri="{FF2B5EF4-FFF2-40B4-BE49-F238E27FC236}">
                <a16:creationId xmlns:a16="http://schemas.microsoft.com/office/drawing/2014/main" id="{8B447C84-BFDC-35F5-BC48-05A113D6916F}"/>
              </a:ext>
            </a:extLst>
          </p:cNvPr>
          <p:cNvSpPr>
            <a:spLocks noGrp="1"/>
          </p:cNvSpPr>
          <p:nvPr>
            <p:ph type="ftr" sz="quarter" idx="11"/>
          </p:nvPr>
        </p:nvSpPr>
        <p:spPr>
          <a:xfrm>
            <a:off x="83187" y="6307005"/>
            <a:ext cx="7486656" cy="365125"/>
          </a:xfrm>
        </p:spPr>
        <p:txBody>
          <a:bodyPr/>
          <a:lstStyle/>
          <a:p>
            <a:pPr algn="l"/>
            <a:r>
              <a:rPr lang="en-US" sz="1600" baseline="30000" dirty="0"/>
              <a:t>[1]</a:t>
            </a:r>
            <a:r>
              <a:rPr lang="en-US" sz="1600" dirty="0">
                <a:hlinkClick r:id="rId7"/>
              </a:rPr>
              <a:t>G.S. 159-13(b)(1)</a:t>
            </a:r>
            <a:endParaRPr lang="en-US" sz="1600" dirty="0"/>
          </a:p>
        </p:txBody>
      </p:sp>
      <p:sp>
        <p:nvSpPr>
          <p:cNvPr id="9" name="Slide Number Placeholder 8">
            <a:extLst>
              <a:ext uri="{FF2B5EF4-FFF2-40B4-BE49-F238E27FC236}">
                <a16:creationId xmlns:a16="http://schemas.microsoft.com/office/drawing/2014/main" id="{448ED5D8-A204-281F-1138-E13DB32BD161}"/>
              </a:ext>
            </a:extLst>
          </p:cNvPr>
          <p:cNvSpPr>
            <a:spLocks noGrp="1"/>
          </p:cNvSpPr>
          <p:nvPr>
            <p:ph type="sldNum" sz="quarter" idx="12"/>
          </p:nvPr>
        </p:nvSpPr>
        <p:spPr/>
        <p:txBody>
          <a:bodyPr/>
          <a:lstStyle/>
          <a:p>
            <a:fld id="{D0A0CA5A-5976-4C5C-8430-DE8EEFD09A73}" type="slidenum">
              <a:rPr lang="en-US" smtClean="0"/>
              <a:t>91</a:t>
            </a:fld>
            <a:endParaRPr lang="en-US"/>
          </a:p>
        </p:txBody>
      </p:sp>
    </p:spTree>
    <p:extLst>
      <p:ext uri="{BB962C8B-B14F-4D97-AF65-F5344CB8AC3E}">
        <p14:creationId xmlns:p14="http://schemas.microsoft.com/office/powerpoint/2010/main" val="7659562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Debt Burden</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2000" y="2768336"/>
            <a:ext cx="5923005" cy="3057847"/>
          </a:xfrm>
        </p:spPr>
        <p:txBody>
          <a:bodyPr>
            <a:normAutofit/>
          </a:bodyPr>
          <a:lstStyle/>
          <a:p>
            <a:r>
              <a:rPr lang="en-US" sz="2800" dirty="0">
                <a:solidFill>
                  <a:srgbClr val="00247D"/>
                </a:solidFill>
              </a:rPr>
              <a:t>Before issuing new debt, local governments should think about how </a:t>
            </a:r>
            <a:r>
              <a:rPr lang="en-US" dirty="0">
                <a:solidFill>
                  <a:srgbClr val="00247D"/>
                </a:solidFill>
              </a:rPr>
              <a:t>it will affect their overall </a:t>
            </a:r>
            <a:r>
              <a:rPr lang="en-US" b="1" dirty="0">
                <a:solidFill>
                  <a:srgbClr val="00247D"/>
                </a:solidFill>
              </a:rPr>
              <a:t>debt burden</a:t>
            </a:r>
            <a:r>
              <a:rPr lang="en-US" dirty="0">
                <a:solidFill>
                  <a:srgbClr val="00247D"/>
                </a:solidFill>
              </a:rPr>
              <a:t>.</a:t>
            </a:r>
            <a:endParaRPr lang="en-US" sz="2800" dirty="0">
              <a:solidFill>
                <a:srgbClr val="00247D"/>
              </a:solidFill>
            </a:endParaRPr>
          </a:p>
          <a:p>
            <a:r>
              <a:rPr lang="en-US" sz="2800" dirty="0">
                <a:solidFill>
                  <a:srgbClr val="00247D"/>
                </a:solidFill>
              </a:rPr>
              <a:t>An unreasonable or heavy debt burden will limit future opportunities that a local government can take advantage of.</a:t>
            </a:r>
            <a:endParaRPr lang="en-US" sz="2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9" name="Picture 8" descr="Stock image of a person carrying the word &quot;debt&quot; rendered in block capital letters">
            <a:extLst>
              <a:ext uri="{FF2B5EF4-FFF2-40B4-BE49-F238E27FC236}">
                <a16:creationId xmlns:a16="http://schemas.microsoft.com/office/drawing/2014/main" id="{1D5545F7-0E8A-51D2-C96D-CE5E4D081DC5}"/>
              </a:ext>
            </a:extLst>
          </p:cNvPr>
          <p:cNvPicPr>
            <a:picLocks noChangeAspect="1"/>
          </p:cNvPicPr>
          <p:nvPr/>
        </p:nvPicPr>
        <p:blipFill>
          <a:blip r:embed="rId3"/>
          <a:stretch>
            <a:fillRect/>
          </a:stretch>
        </p:blipFill>
        <p:spPr>
          <a:xfrm>
            <a:off x="7346303" y="1642218"/>
            <a:ext cx="4204995" cy="4183970"/>
          </a:xfrm>
          <a:prstGeom prst="rect">
            <a:avLst/>
          </a:prstGeom>
        </p:spPr>
      </p:pic>
      <p:sp>
        <p:nvSpPr>
          <p:cNvPr id="10" name="Slide Number Placeholder 9">
            <a:extLst>
              <a:ext uri="{FF2B5EF4-FFF2-40B4-BE49-F238E27FC236}">
                <a16:creationId xmlns:a16="http://schemas.microsoft.com/office/drawing/2014/main" id="{99F10693-BEAA-4D66-CF77-2F26507C3F9C}"/>
              </a:ext>
            </a:extLst>
          </p:cNvPr>
          <p:cNvSpPr>
            <a:spLocks noGrp="1"/>
          </p:cNvSpPr>
          <p:nvPr>
            <p:ph type="sldNum" sz="quarter" idx="12"/>
          </p:nvPr>
        </p:nvSpPr>
        <p:spPr/>
        <p:txBody>
          <a:bodyPr/>
          <a:lstStyle/>
          <a:p>
            <a:fld id="{D0A0CA5A-5976-4C5C-8430-DE8EEFD09A73}" type="slidenum">
              <a:rPr lang="en-US" smtClean="0"/>
              <a:t>92</a:t>
            </a:fld>
            <a:endParaRPr lang="en-US"/>
          </a:p>
        </p:txBody>
      </p:sp>
    </p:spTree>
    <p:extLst>
      <p:ext uri="{BB962C8B-B14F-4D97-AF65-F5344CB8AC3E}">
        <p14:creationId xmlns:p14="http://schemas.microsoft.com/office/powerpoint/2010/main" val="39528123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Debt Service Reminders</a:t>
            </a:r>
            <a:endParaRPr lang="en-US" sz="18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404033" y="2380910"/>
            <a:ext cx="7033446" cy="3372332"/>
          </a:xfrm>
        </p:spPr>
        <p:txBody>
          <a:bodyPr>
            <a:noAutofit/>
          </a:bodyPr>
          <a:lstStyle/>
          <a:p>
            <a:pPr marL="0" lvl="0" indent="0">
              <a:lnSpc>
                <a:spcPct val="90000"/>
              </a:lnSpc>
              <a:spcBef>
                <a:spcPts val="1000"/>
              </a:spcBef>
              <a:buNone/>
            </a:pPr>
            <a:r>
              <a:rPr lang="en-US" sz="2400" b="1" dirty="0">
                <a:solidFill>
                  <a:srgbClr val="00247D"/>
                </a:solidFill>
              </a:rPr>
              <a:t>The LGC notifies local governments of debt service obligations for all debt approved by the LGC:</a:t>
            </a:r>
          </a:p>
          <a:p>
            <a:r>
              <a:rPr lang="en-US" sz="2400" dirty="0">
                <a:solidFill>
                  <a:srgbClr val="00247D"/>
                </a:solidFill>
              </a:rPr>
              <a:t>LGC 129s - </a:t>
            </a:r>
            <a:r>
              <a:rPr lang="en-US" sz="2400" b="1" dirty="0">
                <a:solidFill>
                  <a:srgbClr val="00247D"/>
                </a:solidFill>
              </a:rPr>
              <a:t>Yearly</a:t>
            </a:r>
            <a:r>
              <a:rPr lang="en-US" sz="2400" dirty="0">
                <a:solidFill>
                  <a:srgbClr val="00247D"/>
                </a:solidFill>
              </a:rPr>
              <a:t> notifications (sent by May 1) notifying units of total obligations for the coming fiscal year.</a:t>
            </a:r>
            <a:r>
              <a:rPr lang="en-US" sz="2400" baseline="30000" dirty="0">
                <a:solidFill>
                  <a:srgbClr val="00247D"/>
                </a:solidFill>
              </a:rPr>
              <a:t>[2]</a:t>
            </a:r>
          </a:p>
          <a:p>
            <a:r>
              <a:rPr lang="en-US" sz="2400" dirty="0">
                <a:solidFill>
                  <a:srgbClr val="00247D"/>
                </a:solidFill>
              </a:rPr>
              <a:t>LGC 131s – </a:t>
            </a:r>
            <a:r>
              <a:rPr lang="en-US" sz="2400" b="1" dirty="0">
                <a:solidFill>
                  <a:srgbClr val="00247D"/>
                </a:solidFill>
              </a:rPr>
              <a:t>Monthly</a:t>
            </a:r>
            <a:r>
              <a:rPr lang="en-US" sz="2400" dirty="0">
                <a:solidFill>
                  <a:srgbClr val="00247D"/>
                </a:solidFill>
              </a:rPr>
              <a:t> notifications (sent at least 30 days before payment due dates) reminding units of upcoming principal and/or interest payments on outstanding obligations.</a:t>
            </a:r>
            <a:r>
              <a:rPr lang="en-US" sz="2400" baseline="30000" dirty="0">
                <a:solidFill>
                  <a:srgbClr val="00247D"/>
                </a:solidFill>
              </a:rPr>
              <a:t>[3]</a:t>
            </a:r>
          </a:p>
          <a:p>
            <a:pPr lvl="1"/>
            <a:r>
              <a:rPr lang="en-US" sz="2200" dirty="0">
                <a:solidFill>
                  <a:srgbClr val="00247D"/>
                </a:solidFill>
              </a:rPr>
              <a:t>Payments must then be reported to the LGC on provided forms.</a:t>
            </a:r>
            <a:r>
              <a:rPr lang="en-US" sz="2200" baseline="30000" dirty="0">
                <a:solidFill>
                  <a:srgbClr val="00247D"/>
                </a:solidFill>
              </a:rPr>
              <a:t>[4]</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4" name="Graphic 13" descr="Email with solid fill">
            <a:extLst>
              <a:ext uri="{FF2B5EF4-FFF2-40B4-BE49-F238E27FC236}">
                <a16:creationId xmlns:a16="http://schemas.microsoft.com/office/drawing/2014/main" id="{8FA41674-1F42-BED5-F664-538B4FD319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2592" y="1175647"/>
            <a:ext cx="2008261" cy="2008261"/>
          </a:xfrm>
          <a:prstGeom prst="rect">
            <a:avLst/>
          </a:prstGeom>
        </p:spPr>
      </p:pic>
      <p:sp>
        <p:nvSpPr>
          <p:cNvPr id="17" name="TextBox 16">
            <a:extLst>
              <a:ext uri="{FF2B5EF4-FFF2-40B4-BE49-F238E27FC236}">
                <a16:creationId xmlns:a16="http://schemas.microsoft.com/office/drawing/2014/main" id="{7ED514C0-D708-3928-0DB9-98362F828C5F}"/>
              </a:ext>
            </a:extLst>
          </p:cNvPr>
          <p:cNvSpPr txBox="1"/>
          <p:nvPr/>
        </p:nvSpPr>
        <p:spPr>
          <a:xfrm>
            <a:off x="8038229" y="3182604"/>
            <a:ext cx="3354697" cy="2769989"/>
          </a:xfrm>
          <a:prstGeom prst="rect">
            <a:avLst/>
          </a:prstGeom>
          <a:noFill/>
        </p:spPr>
        <p:txBody>
          <a:bodyPr wrap="square">
            <a:spAutoFit/>
          </a:bodyPr>
          <a:lstStyle/>
          <a:p>
            <a:pPr>
              <a:spcBef>
                <a:spcPts val="400"/>
              </a:spcBef>
              <a:spcAft>
                <a:spcPts val="400"/>
              </a:spcAft>
            </a:pPr>
            <a:r>
              <a:rPr lang="en-US" sz="2200" dirty="0">
                <a:solidFill>
                  <a:srgbClr val="00247D"/>
                </a:solidFill>
              </a:rPr>
              <a:t>Questions or concerns related to these reminders should be directed to:</a:t>
            </a:r>
          </a:p>
          <a:p>
            <a:pPr>
              <a:spcBef>
                <a:spcPts val="400"/>
              </a:spcBef>
              <a:spcAft>
                <a:spcPts val="400"/>
              </a:spcAft>
            </a:pPr>
            <a:r>
              <a:rPr lang="en-US" sz="2200" dirty="0">
                <a:solidFill>
                  <a:srgbClr val="00247D"/>
                </a:solidFill>
                <a:hlinkClick r:id="rId5"/>
              </a:rPr>
              <a:t>LGC129@nctreasurer.com</a:t>
            </a:r>
            <a:r>
              <a:rPr lang="en-US" sz="2200" dirty="0">
                <a:solidFill>
                  <a:srgbClr val="00247D"/>
                </a:solidFill>
              </a:rPr>
              <a:t> (annual notifications) </a:t>
            </a:r>
          </a:p>
          <a:p>
            <a:pPr>
              <a:spcBef>
                <a:spcPts val="400"/>
              </a:spcBef>
              <a:spcAft>
                <a:spcPts val="400"/>
              </a:spcAft>
            </a:pPr>
            <a:r>
              <a:rPr lang="en-US" sz="2200" dirty="0">
                <a:solidFill>
                  <a:srgbClr val="00247D"/>
                </a:solidFill>
                <a:hlinkClick r:id="rId6"/>
              </a:rPr>
              <a:t>LGC131@nctreasurer.com</a:t>
            </a:r>
            <a:r>
              <a:rPr lang="en-US" sz="2200" dirty="0">
                <a:solidFill>
                  <a:srgbClr val="00247D"/>
                </a:solidFill>
              </a:rPr>
              <a:t> (monthly notifications)</a:t>
            </a:r>
          </a:p>
        </p:txBody>
      </p:sp>
      <p:sp>
        <p:nvSpPr>
          <p:cNvPr id="10" name="Footer Placeholder 14">
            <a:extLst>
              <a:ext uri="{FF2B5EF4-FFF2-40B4-BE49-F238E27FC236}">
                <a16:creationId xmlns:a16="http://schemas.microsoft.com/office/drawing/2014/main" id="{722ECD09-317D-76C5-55D0-5604BB1BBA2B}"/>
              </a:ext>
            </a:extLst>
          </p:cNvPr>
          <p:cNvSpPr>
            <a:spLocks noGrp="1"/>
          </p:cNvSpPr>
          <p:nvPr>
            <p:ph type="ftr" sz="quarter" idx="11"/>
          </p:nvPr>
        </p:nvSpPr>
        <p:spPr>
          <a:xfrm>
            <a:off x="83187" y="6307005"/>
            <a:ext cx="7486656" cy="365125"/>
          </a:xfrm>
        </p:spPr>
        <p:txBody>
          <a:bodyPr/>
          <a:lstStyle/>
          <a:p>
            <a:pPr algn="l"/>
            <a:r>
              <a:rPr lang="en-US" sz="1600" baseline="30000" dirty="0"/>
              <a:t>[2]</a:t>
            </a:r>
            <a:r>
              <a:rPr lang="en-US" sz="1600" dirty="0">
                <a:hlinkClick r:id="rId7"/>
              </a:rPr>
              <a:t>G.S. 159-35(a)</a:t>
            </a:r>
            <a:r>
              <a:rPr lang="en-US" sz="1600" dirty="0"/>
              <a:t>  </a:t>
            </a:r>
            <a:r>
              <a:rPr lang="en-US" sz="1600" baseline="30000" dirty="0"/>
              <a:t>[3]</a:t>
            </a:r>
            <a:r>
              <a:rPr lang="en-US" sz="1600" dirty="0">
                <a:hlinkClick r:id="rId7"/>
              </a:rPr>
              <a:t>G.S. 159-35(b)</a:t>
            </a:r>
            <a:r>
              <a:rPr lang="en-US" sz="1600" dirty="0"/>
              <a:t>  </a:t>
            </a:r>
            <a:r>
              <a:rPr lang="en-US" sz="1600" baseline="30000" dirty="0"/>
              <a:t>[4]</a:t>
            </a:r>
            <a:r>
              <a:rPr lang="en-US" sz="1600" dirty="0">
                <a:hlinkClick r:id="rId8"/>
              </a:rPr>
              <a:t>G.S. 159-136</a:t>
            </a:r>
            <a:endParaRPr lang="en-US" sz="1600" dirty="0"/>
          </a:p>
        </p:txBody>
      </p:sp>
      <p:sp>
        <p:nvSpPr>
          <p:cNvPr id="9" name="Slide Number Placeholder 8">
            <a:extLst>
              <a:ext uri="{FF2B5EF4-FFF2-40B4-BE49-F238E27FC236}">
                <a16:creationId xmlns:a16="http://schemas.microsoft.com/office/drawing/2014/main" id="{EE267C00-1D38-6BA6-808C-C20EDF78A45D}"/>
              </a:ext>
            </a:extLst>
          </p:cNvPr>
          <p:cNvSpPr>
            <a:spLocks noGrp="1"/>
          </p:cNvSpPr>
          <p:nvPr>
            <p:ph type="sldNum" sz="quarter" idx="12"/>
          </p:nvPr>
        </p:nvSpPr>
        <p:spPr/>
        <p:txBody>
          <a:bodyPr/>
          <a:lstStyle/>
          <a:p>
            <a:fld id="{D0A0CA5A-5976-4C5C-8430-DE8EEFD09A73}" type="slidenum">
              <a:rPr lang="en-US" smtClean="0"/>
              <a:t>93</a:t>
            </a:fld>
            <a:endParaRPr lang="en-US" dirty="0"/>
          </a:p>
        </p:txBody>
      </p:sp>
    </p:spTree>
    <p:extLst>
      <p:ext uri="{BB962C8B-B14F-4D97-AF65-F5344CB8AC3E}">
        <p14:creationId xmlns:p14="http://schemas.microsoft.com/office/powerpoint/2010/main" val="24587216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Establishing a Debt Policy</a:t>
            </a:r>
            <a:endParaRPr lang="en-US" sz="1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1" name="TextBox 10">
            <a:extLst>
              <a:ext uri="{FF2B5EF4-FFF2-40B4-BE49-F238E27FC236}">
                <a16:creationId xmlns:a16="http://schemas.microsoft.com/office/drawing/2014/main" id="{F7054846-3DBC-EA85-4D3E-03D66796696F}"/>
              </a:ext>
            </a:extLst>
          </p:cNvPr>
          <p:cNvSpPr txBox="1"/>
          <p:nvPr/>
        </p:nvSpPr>
        <p:spPr>
          <a:xfrm>
            <a:off x="563586" y="3032798"/>
            <a:ext cx="5858985" cy="2159566"/>
          </a:xfrm>
          <a:prstGeom prst="rect">
            <a:avLst/>
          </a:prstGeom>
          <a:noFill/>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srgbClr val="00247D"/>
                </a:solidFill>
              </a:rPr>
              <a:t>The governing board should establish a debt management policy.</a:t>
            </a:r>
          </a:p>
          <a:p>
            <a:pPr marL="228600" lvl="0" indent="-228600">
              <a:lnSpc>
                <a:spcPct val="90000"/>
              </a:lnSpc>
              <a:spcBef>
                <a:spcPts val="1000"/>
              </a:spcBef>
              <a:buFont typeface="Arial" panose="020B0604020202020204" pitchFamily="34" charset="0"/>
              <a:buChar char="•"/>
            </a:pPr>
            <a:r>
              <a:rPr lang="en-US" sz="2800" dirty="0">
                <a:solidFill>
                  <a:srgbClr val="00247D"/>
                </a:solidFill>
              </a:rPr>
              <a:t>A debt policy will help the government manage its finances and meet obligations. </a:t>
            </a:r>
          </a:p>
        </p:txBody>
      </p:sp>
      <p:pic>
        <p:nvPicPr>
          <p:cNvPr id="15" name="Picture 14" descr="Stock image of a row of file folders, with a folder labeled &quot;policies&quot; in the center">
            <a:extLst>
              <a:ext uri="{FF2B5EF4-FFF2-40B4-BE49-F238E27FC236}">
                <a16:creationId xmlns:a16="http://schemas.microsoft.com/office/drawing/2014/main" id="{F95C2229-2177-CFBF-BE04-8723AA6EC371}"/>
              </a:ext>
            </a:extLst>
          </p:cNvPr>
          <p:cNvPicPr>
            <a:picLocks noChangeAspect="1"/>
          </p:cNvPicPr>
          <p:nvPr/>
        </p:nvPicPr>
        <p:blipFill>
          <a:blip r:embed="rId3"/>
          <a:stretch>
            <a:fillRect/>
          </a:stretch>
        </p:blipFill>
        <p:spPr>
          <a:xfrm>
            <a:off x="6694027" y="2908471"/>
            <a:ext cx="4611821" cy="2796017"/>
          </a:xfrm>
          <a:prstGeom prst="rect">
            <a:avLst/>
          </a:prstGeom>
        </p:spPr>
      </p:pic>
      <p:sp>
        <p:nvSpPr>
          <p:cNvPr id="3" name="Slide Number Placeholder 2">
            <a:extLst>
              <a:ext uri="{FF2B5EF4-FFF2-40B4-BE49-F238E27FC236}">
                <a16:creationId xmlns:a16="http://schemas.microsoft.com/office/drawing/2014/main" id="{E300AFA0-FFEE-AE91-609B-DCE2F5482653}"/>
              </a:ext>
            </a:extLst>
          </p:cNvPr>
          <p:cNvSpPr>
            <a:spLocks noGrp="1"/>
          </p:cNvSpPr>
          <p:nvPr>
            <p:ph type="sldNum" sz="quarter" idx="12"/>
          </p:nvPr>
        </p:nvSpPr>
        <p:spPr/>
        <p:txBody>
          <a:bodyPr/>
          <a:lstStyle/>
          <a:p>
            <a:fld id="{D0A0CA5A-5976-4C5C-8430-DE8EEFD09A73}" type="slidenum">
              <a:rPr lang="en-US" smtClean="0"/>
              <a:t>94</a:t>
            </a:fld>
            <a:endParaRPr lang="en-US"/>
          </a:p>
        </p:txBody>
      </p:sp>
    </p:spTree>
    <p:extLst>
      <p:ext uri="{BB962C8B-B14F-4D97-AF65-F5344CB8AC3E}">
        <p14:creationId xmlns:p14="http://schemas.microsoft.com/office/powerpoint/2010/main" val="3121182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Establishing a Debt Policy</a:t>
            </a:r>
            <a:endParaRPr lang="en-US" sz="1800" dirty="0">
              <a:solidFill>
                <a:srgbClr val="00247D"/>
              </a:solidFill>
            </a:endParaRPr>
          </a:p>
        </p:txBody>
      </p:sp>
      <p:sp>
        <p:nvSpPr>
          <p:cNvPr id="12" name="TextBox 11">
            <a:extLst>
              <a:ext uri="{FF2B5EF4-FFF2-40B4-BE49-F238E27FC236}">
                <a16:creationId xmlns:a16="http://schemas.microsoft.com/office/drawing/2014/main" id="{2E5C054E-2D91-8523-D538-AC5DC5D2242C}"/>
              </a:ext>
            </a:extLst>
          </p:cNvPr>
          <p:cNvSpPr txBox="1"/>
          <p:nvPr/>
        </p:nvSpPr>
        <p:spPr>
          <a:xfrm>
            <a:off x="312828" y="2440696"/>
            <a:ext cx="6675698" cy="523220"/>
          </a:xfrm>
          <a:prstGeom prst="rect">
            <a:avLst/>
          </a:prstGeom>
          <a:noFill/>
        </p:spPr>
        <p:txBody>
          <a:bodyPr wrap="square">
            <a:spAutoFit/>
          </a:bodyPr>
          <a:lstStyle/>
          <a:p>
            <a:pPr marL="0" indent="0">
              <a:buFont typeface="Arial" panose="020B0604020202020204" pitchFamily="34" charset="0"/>
              <a:buNone/>
            </a:pPr>
            <a:r>
              <a:rPr lang="en-US" sz="2800" b="1" dirty="0">
                <a:solidFill>
                  <a:srgbClr val="00247D"/>
                </a:solidFill>
              </a:rPr>
              <a:t>A well written debt policy should include:</a:t>
            </a: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9" name="Content Placeholder 2">
            <a:extLst>
              <a:ext uri="{FF2B5EF4-FFF2-40B4-BE49-F238E27FC236}">
                <a16:creationId xmlns:a16="http://schemas.microsoft.com/office/drawing/2014/main" id="{2B1DD561-AEEC-3ABD-EF3E-22638FC02B7E}"/>
              </a:ext>
            </a:extLst>
          </p:cNvPr>
          <p:cNvSpPr txBox="1">
            <a:spLocks/>
          </p:cNvSpPr>
          <p:nvPr/>
        </p:nvSpPr>
        <p:spPr>
          <a:xfrm>
            <a:off x="415292" y="3324316"/>
            <a:ext cx="5302602" cy="2602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dirty="0">
                <a:solidFill>
                  <a:srgbClr val="00247D"/>
                </a:solidFill>
              </a:rPr>
              <a:t>Uses of debt (When should debt be used?)</a:t>
            </a:r>
          </a:p>
          <a:p>
            <a:pPr marL="457200" indent="-457200">
              <a:buFont typeface="+mj-lt"/>
              <a:buAutoNum type="arabicPeriod"/>
            </a:pPr>
            <a:r>
              <a:rPr lang="en-US" dirty="0">
                <a:solidFill>
                  <a:srgbClr val="00247D"/>
                </a:solidFill>
              </a:rPr>
              <a:t>Types of debt permitted (What types of debt should be used in different situations?)</a:t>
            </a:r>
          </a:p>
          <a:p>
            <a:endParaRPr lang="en-US" sz="2200" dirty="0">
              <a:solidFill>
                <a:srgbClr val="00247D"/>
              </a:solidFill>
            </a:endParaRPr>
          </a:p>
          <a:p>
            <a:pPr lvl="1">
              <a:spcBef>
                <a:spcPts val="1000"/>
              </a:spcBef>
            </a:pPr>
            <a:endParaRPr lang="en-US" sz="2200" dirty="0">
              <a:solidFill>
                <a:srgbClr val="00247D"/>
              </a:solidFill>
            </a:endParaRPr>
          </a:p>
          <a:p>
            <a:pPr marL="914400" lvl="1" indent="-457200">
              <a:spcBef>
                <a:spcPts val="1000"/>
              </a:spcBef>
              <a:buFont typeface="+mj-lt"/>
              <a:buAutoNum type="arabicPeriod"/>
            </a:pPr>
            <a:endParaRPr lang="en-US" sz="2200" dirty="0">
              <a:solidFill>
                <a:srgbClr val="00247D"/>
              </a:solidFill>
            </a:endParaRPr>
          </a:p>
          <a:p>
            <a:endParaRPr lang="en-US" sz="2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6057042" y="3324317"/>
            <a:ext cx="6134958" cy="2199154"/>
          </a:xfrm>
        </p:spPr>
        <p:txBody>
          <a:bodyPr>
            <a:normAutofit/>
          </a:bodyPr>
          <a:lstStyle/>
          <a:p>
            <a:pPr marL="514350" indent="-514350">
              <a:lnSpc>
                <a:spcPct val="90000"/>
              </a:lnSpc>
              <a:spcBef>
                <a:spcPts val="1000"/>
              </a:spcBef>
              <a:buFont typeface="+mj-lt"/>
              <a:buAutoNum type="arabicPeriod" startAt="3"/>
            </a:pPr>
            <a:r>
              <a:rPr lang="en-US" sz="2800" dirty="0">
                <a:solidFill>
                  <a:srgbClr val="00247D"/>
                </a:solidFill>
              </a:rPr>
              <a:t>Debt limitation (How much debt should the unit take on?)</a:t>
            </a:r>
          </a:p>
          <a:p>
            <a:pPr marL="457200" indent="-457200">
              <a:lnSpc>
                <a:spcPct val="90000"/>
              </a:lnSpc>
              <a:spcBef>
                <a:spcPts val="1000"/>
              </a:spcBef>
              <a:buFont typeface="+mj-lt"/>
              <a:buAutoNum type="arabicPeriod" startAt="3"/>
            </a:pPr>
            <a:r>
              <a:rPr lang="en-US" sz="2800" dirty="0">
                <a:solidFill>
                  <a:srgbClr val="00247D"/>
                </a:solidFill>
              </a:rPr>
              <a:t>Debt repayment (When should debt be paid off and how should payments be structured over time?)</a:t>
            </a:r>
            <a:endParaRPr lang="en-US" sz="2200" dirty="0">
              <a:solidFill>
                <a:srgbClr val="00247D"/>
              </a:solidFill>
            </a:endParaRPr>
          </a:p>
          <a:p>
            <a:pPr marL="685800" lvl="1" indent="-228600">
              <a:lnSpc>
                <a:spcPct val="90000"/>
              </a:lnSpc>
              <a:spcBef>
                <a:spcPts val="1000"/>
              </a:spcBef>
              <a:buFont typeface="Arial" panose="020B0604020202020204" pitchFamily="34" charset="0"/>
              <a:buChar char="•"/>
            </a:pPr>
            <a:endParaRPr lang="en-US" sz="2200" dirty="0">
              <a:solidFill>
                <a:srgbClr val="00247D"/>
              </a:solidFill>
            </a:endParaRPr>
          </a:p>
          <a:p>
            <a:pPr marL="914400" lvl="1" indent="-457200">
              <a:lnSpc>
                <a:spcPct val="90000"/>
              </a:lnSpc>
              <a:spcBef>
                <a:spcPts val="1000"/>
              </a:spcBef>
              <a:buFont typeface="+mj-lt"/>
              <a:buAutoNum type="arabicPeriod"/>
            </a:pPr>
            <a:endParaRPr lang="en-US" sz="2200" dirty="0">
              <a:solidFill>
                <a:srgbClr val="00247D"/>
              </a:solidFill>
            </a:endParaRPr>
          </a:p>
          <a:p>
            <a:pPr marL="228600" lvl="0" indent="-228600">
              <a:lnSpc>
                <a:spcPct val="90000"/>
              </a:lnSpc>
              <a:spcBef>
                <a:spcPts val="1000"/>
              </a:spcBef>
              <a:buFont typeface="Arial" panose="020B0604020202020204" pitchFamily="34" charset="0"/>
              <a:buChar char="•"/>
            </a:pPr>
            <a:endParaRPr lang="en-US" sz="2200" dirty="0">
              <a:solidFill>
                <a:srgbClr val="00247D"/>
              </a:solidFill>
            </a:endParaRPr>
          </a:p>
        </p:txBody>
      </p:sp>
      <p:sp>
        <p:nvSpPr>
          <p:cNvPr id="11" name="TextBox 10">
            <a:extLst>
              <a:ext uri="{FF2B5EF4-FFF2-40B4-BE49-F238E27FC236}">
                <a16:creationId xmlns:a16="http://schemas.microsoft.com/office/drawing/2014/main" id="{D41D8FF5-7AA3-D33C-C0AB-8C3F818614A7}"/>
              </a:ext>
            </a:extLst>
          </p:cNvPr>
          <p:cNvSpPr txBox="1"/>
          <p:nvPr/>
        </p:nvSpPr>
        <p:spPr>
          <a:xfrm>
            <a:off x="1051441" y="5770558"/>
            <a:ext cx="10089117" cy="523220"/>
          </a:xfrm>
          <a:prstGeom prst="rect">
            <a:avLst/>
          </a:prstGeom>
          <a:noFill/>
        </p:spPr>
        <p:txBody>
          <a:bodyPr wrap="square">
            <a:spAutoFit/>
          </a:bodyPr>
          <a:lstStyle/>
          <a:p>
            <a:pPr marL="0" indent="0">
              <a:buFont typeface="Arial" panose="020B0604020202020204" pitchFamily="34" charset="0"/>
              <a:buNone/>
            </a:pPr>
            <a:r>
              <a:rPr lang="en-US" sz="2800" b="1" dirty="0">
                <a:solidFill>
                  <a:srgbClr val="00247D"/>
                </a:solidFill>
              </a:rPr>
              <a:t>Refer to the </a:t>
            </a:r>
            <a:r>
              <a:rPr lang="en-US" sz="2800" b="1" dirty="0">
                <a:solidFill>
                  <a:srgbClr val="00247D"/>
                </a:solidFill>
                <a:hlinkClick r:id="rId3"/>
              </a:rPr>
              <a:t>sample debt policy</a:t>
            </a:r>
            <a:r>
              <a:rPr lang="en-US" sz="2800" b="1" dirty="0">
                <a:solidFill>
                  <a:srgbClr val="00247D"/>
                </a:solidFill>
              </a:rPr>
              <a:t> on the LGC website as an example.</a:t>
            </a:r>
          </a:p>
        </p:txBody>
      </p:sp>
      <p:sp>
        <p:nvSpPr>
          <p:cNvPr id="10" name="Slide Number Placeholder 9">
            <a:extLst>
              <a:ext uri="{FF2B5EF4-FFF2-40B4-BE49-F238E27FC236}">
                <a16:creationId xmlns:a16="http://schemas.microsoft.com/office/drawing/2014/main" id="{AA3E51AD-AA26-4E13-B3DD-B6FA88FD4F1C}"/>
              </a:ext>
            </a:extLst>
          </p:cNvPr>
          <p:cNvSpPr>
            <a:spLocks noGrp="1"/>
          </p:cNvSpPr>
          <p:nvPr>
            <p:ph type="sldNum" sz="quarter" idx="12"/>
          </p:nvPr>
        </p:nvSpPr>
        <p:spPr/>
        <p:txBody>
          <a:bodyPr/>
          <a:lstStyle/>
          <a:p>
            <a:fld id="{D0A0CA5A-5976-4C5C-8430-DE8EEFD09A73}" type="slidenum">
              <a:rPr lang="en-US" smtClean="0"/>
              <a:t>95</a:t>
            </a:fld>
            <a:endParaRPr lang="en-US"/>
          </a:p>
        </p:txBody>
      </p:sp>
    </p:spTree>
    <p:extLst>
      <p:ext uri="{BB962C8B-B14F-4D97-AF65-F5344CB8AC3E}">
        <p14:creationId xmlns:p14="http://schemas.microsoft.com/office/powerpoint/2010/main" val="22359247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LGC Approval of Debt</a:t>
            </a:r>
            <a:endParaRPr lang="en-US" sz="1800" dirty="0">
              <a:solidFill>
                <a:srgbClr val="00247D"/>
              </a:solidFill>
            </a:endParaRPr>
          </a:p>
        </p:txBody>
      </p:sp>
      <p:sp>
        <p:nvSpPr>
          <p:cNvPr id="12" name="TextBox 11">
            <a:extLst>
              <a:ext uri="{FF2B5EF4-FFF2-40B4-BE49-F238E27FC236}">
                <a16:creationId xmlns:a16="http://schemas.microsoft.com/office/drawing/2014/main" id="{2E5C054E-2D91-8523-D538-AC5DC5D2242C}"/>
              </a:ext>
            </a:extLst>
          </p:cNvPr>
          <p:cNvSpPr txBox="1"/>
          <p:nvPr/>
        </p:nvSpPr>
        <p:spPr>
          <a:xfrm>
            <a:off x="312828" y="2420940"/>
            <a:ext cx="11203669" cy="892552"/>
          </a:xfrm>
          <a:prstGeom prst="rect">
            <a:avLst/>
          </a:prstGeom>
          <a:noFill/>
        </p:spPr>
        <p:txBody>
          <a:bodyPr wrap="square">
            <a:spAutoFit/>
          </a:bodyPr>
          <a:lstStyle/>
          <a:p>
            <a:pPr marL="0" indent="0">
              <a:buFont typeface="Arial" panose="020B0604020202020204" pitchFamily="34" charset="0"/>
              <a:buNone/>
            </a:pPr>
            <a:r>
              <a:rPr lang="en-US" sz="2600" b="1" dirty="0">
                <a:solidFill>
                  <a:srgbClr val="00247D"/>
                </a:solidFill>
              </a:rPr>
              <a:t>Before issuing bonds</a:t>
            </a:r>
            <a:r>
              <a:rPr lang="en-US" sz="2600" b="1" baseline="30000" dirty="0">
                <a:solidFill>
                  <a:srgbClr val="00247D"/>
                </a:solidFill>
              </a:rPr>
              <a:t>[5]</a:t>
            </a:r>
            <a:r>
              <a:rPr lang="en-US" sz="2600" b="1" dirty="0">
                <a:solidFill>
                  <a:srgbClr val="00247D"/>
                </a:solidFill>
              </a:rPr>
              <a:t> or other types of debt</a:t>
            </a:r>
            <a:r>
              <a:rPr lang="en-US" sz="2600" b="1" baseline="30000" dirty="0">
                <a:solidFill>
                  <a:srgbClr val="00247D"/>
                </a:solidFill>
              </a:rPr>
              <a:t>[6]</a:t>
            </a:r>
            <a:r>
              <a:rPr lang="en-US" sz="2600" b="1" dirty="0">
                <a:solidFill>
                  <a:srgbClr val="00247D"/>
                </a:solidFill>
              </a:rPr>
              <a:t>, governing boards must submit a debt application to the LGC.</a:t>
            </a: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312828" y="3388504"/>
            <a:ext cx="6260967" cy="2807512"/>
          </a:xfrm>
        </p:spPr>
        <p:txBody>
          <a:bodyPr>
            <a:normAutofit fontScale="92500" lnSpcReduction="10000"/>
          </a:bodyPr>
          <a:lstStyle/>
          <a:p>
            <a:pPr marL="0" indent="0">
              <a:buNone/>
            </a:pPr>
            <a:r>
              <a:rPr lang="en-US" sz="2400" dirty="0">
                <a:solidFill>
                  <a:srgbClr val="00247D"/>
                </a:solidFill>
              </a:rPr>
              <a:t>To determine whether LGC approval is required for a specific debt issuance: </a:t>
            </a:r>
          </a:p>
          <a:p>
            <a:r>
              <a:rPr lang="en-US" sz="2400" dirty="0">
                <a:solidFill>
                  <a:srgbClr val="00247D"/>
                </a:solidFill>
              </a:rPr>
              <a:t>Fill out a </a:t>
            </a:r>
            <a:r>
              <a:rPr lang="en-US" sz="2400" dirty="0">
                <a:solidFill>
                  <a:srgbClr val="00247D"/>
                </a:solidFill>
                <a:hlinkClick r:id="rId2"/>
              </a:rPr>
              <a:t>debt inquiry form</a:t>
            </a:r>
            <a:r>
              <a:rPr lang="en-US" sz="2400" dirty="0">
                <a:solidFill>
                  <a:srgbClr val="00247D"/>
                </a:solidFill>
              </a:rPr>
              <a:t> with whatever information you can provide.</a:t>
            </a:r>
            <a:endParaRPr lang="en-US" sz="2400" dirty="0">
              <a:solidFill>
                <a:srgbClr val="00247D"/>
              </a:solidFill>
              <a:hlinkClick r:id="rId3"/>
            </a:endParaRPr>
          </a:p>
          <a:p>
            <a:r>
              <a:rPr lang="en-US" sz="2400" dirty="0">
                <a:solidFill>
                  <a:srgbClr val="00247D"/>
                </a:solidFill>
              </a:rPr>
              <a:t>Consult the </a:t>
            </a:r>
            <a:r>
              <a:rPr lang="en-US" sz="2400" dirty="0">
                <a:solidFill>
                  <a:srgbClr val="00247D"/>
                </a:solidFill>
                <a:hlinkClick r:id="rId3"/>
              </a:rPr>
              <a:t>flow charts and other resources</a:t>
            </a:r>
            <a:r>
              <a:rPr lang="en-US" sz="2400" dirty="0">
                <a:solidFill>
                  <a:srgbClr val="00247D"/>
                </a:solidFill>
              </a:rPr>
              <a:t> on the LGC website.</a:t>
            </a:r>
          </a:p>
          <a:p>
            <a:r>
              <a:rPr lang="en-US" sz="2400" b="1" dirty="0">
                <a:solidFill>
                  <a:srgbClr val="00247D"/>
                </a:solidFill>
              </a:rPr>
              <a:t>Reach out to LGC staff for guidance. </a:t>
            </a:r>
            <a:r>
              <a:rPr lang="en-US" sz="2400" dirty="0">
                <a:solidFill>
                  <a:srgbClr val="00247D"/>
                </a:solidFill>
              </a:rPr>
              <a:t>We are happy to help determine if LGC approval is required.</a:t>
            </a:r>
            <a:endParaRPr lang="en-US" sz="2400" b="1"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4" name="Picture 13" descr="Screenshot of the LGC debt approval inquiry form">
            <a:hlinkClick r:id="rId2"/>
            <a:extLst>
              <a:ext uri="{FF2B5EF4-FFF2-40B4-BE49-F238E27FC236}">
                <a16:creationId xmlns:a16="http://schemas.microsoft.com/office/drawing/2014/main" id="{7AF07793-2F6C-670F-104B-490882519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8437" y="3053552"/>
            <a:ext cx="4295363" cy="3056316"/>
          </a:xfrm>
          <a:prstGeom prst="rect">
            <a:avLst/>
          </a:prstGeom>
          <a:ln w="12700">
            <a:solidFill>
              <a:schemeClr val="accent1"/>
            </a:solidFill>
          </a:ln>
        </p:spPr>
      </p:pic>
      <p:sp>
        <p:nvSpPr>
          <p:cNvPr id="10" name="Footer Placeholder 14">
            <a:extLst>
              <a:ext uri="{FF2B5EF4-FFF2-40B4-BE49-F238E27FC236}">
                <a16:creationId xmlns:a16="http://schemas.microsoft.com/office/drawing/2014/main" id="{09CC1A4C-7FC4-DF99-D70C-DCB5FC9FE9D8}"/>
              </a:ext>
            </a:extLst>
          </p:cNvPr>
          <p:cNvSpPr>
            <a:spLocks noGrp="1"/>
          </p:cNvSpPr>
          <p:nvPr>
            <p:ph type="ftr" sz="quarter" idx="11"/>
          </p:nvPr>
        </p:nvSpPr>
        <p:spPr>
          <a:xfrm>
            <a:off x="83187" y="6307005"/>
            <a:ext cx="7486656" cy="365125"/>
          </a:xfrm>
        </p:spPr>
        <p:txBody>
          <a:bodyPr/>
          <a:lstStyle/>
          <a:p>
            <a:pPr algn="l"/>
            <a:r>
              <a:rPr lang="en-US" sz="1600" baseline="30000" dirty="0"/>
              <a:t>[5]</a:t>
            </a:r>
            <a:r>
              <a:rPr lang="en-US" sz="1600" dirty="0">
                <a:hlinkClick r:id="rId6"/>
              </a:rPr>
              <a:t>G.S. 159-51</a:t>
            </a:r>
            <a:r>
              <a:rPr lang="en-US" sz="1600" dirty="0"/>
              <a:t>  </a:t>
            </a:r>
            <a:r>
              <a:rPr lang="en-US" sz="1600" baseline="30000" dirty="0"/>
              <a:t>[6]</a:t>
            </a:r>
            <a:r>
              <a:rPr lang="en-US" sz="1600" dirty="0">
                <a:hlinkClick r:id="rId7"/>
              </a:rPr>
              <a:t>G.S. 159-153(a)</a:t>
            </a:r>
            <a:endParaRPr lang="en-US" sz="1600" dirty="0"/>
          </a:p>
        </p:txBody>
      </p:sp>
      <p:sp>
        <p:nvSpPr>
          <p:cNvPr id="11" name="Slide Number Placeholder 10">
            <a:extLst>
              <a:ext uri="{FF2B5EF4-FFF2-40B4-BE49-F238E27FC236}">
                <a16:creationId xmlns:a16="http://schemas.microsoft.com/office/drawing/2014/main" id="{D54DD175-42AC-506C-FD75-A600034F1585}"/>
              </a:ext>
            </a:extLst>
          </p:cNvPr>
          <p:cNvSpPr>
            <a:spLocks noGrp="1"/>
          </p:cNvSpPr>
          <p:nvPr>
            <p:ph type="sldNum" sz="quarter" idx="12"/>
          </p:nvPr>
        </p:nvSpPr>
        <p:spPr/>
        <p:txBody>
          <a:bodyPr/>
          <a:lstStyle/>
          <a:p>
            <a:fld id="{D0A0CA5A-5976-4C5C-8430-DE8EEFD09A73}" type="slidenum">
              <a:rPr lang="en-US" smtClean="0"/>
              <a:t>96</a:t>
            </a:fld>
            <a:endParaRPr lang="en-US"/>
          </a:p>
        </p:txBody>
      </p:sp>
    </p:spTree>
    <p:extLst>
      <p:ext uri="{BB962C8B-B14F-4D97-AF65-F5344CB8AC3E}">
        <p14:creationId xmlns:p14="http://schemas.microsoft.com/office/powerpoint/2010/main" val="37039969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0" y="1508873"/>
            <a:ext cx="10515600" cy="635611"/>
          </a:xfrm>
        </p:spPr>
        <p:txBody>
          <a:bodyPr>
            <a:normAutofit fontScale="90000"/>
          </a:bodyPr>
          <a:lstStyle/>
          <a:p>
            <a:r>
              <a:rPr lang="en-US" sz="4400" dirty="0">
                <a:solidFill>
                  <a:srgbClr val="00247D"/>
                </a:solidFill>
                <a:latin typeface="Calibri Light" panose="020F0302020204030204"/>
                <a:ea typeface="+mj-ea"/>
                <a:cs typeface="+mj-cs"/>
              </a:rPr>
              <a:t>LGC Approval of Debt</a:t>
            </a:r>
            <a:endParaRPr lang="en-US" sz="1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6" name="Straight Connector 5">
            <a:extLst>
              <a:ext uri="{FF2B5EF4-FFF2-40B4-BE49-F238E27FC236}">
                <a16:creationId xmlns:a16="http://schemas.microsoft.com/office/drawing/2014/main" id="{CADCD843-2EA8-C452-10A2-18B54CA68B25}"/>
              </a:ext>
              <a:ext uri="{C183D7F6-B498-43B3-948B-1728B52AA6E4}">
                <adec:decorative xmlns:adec="http://schemas.microsoft.com/office/drawing/2017/decorative" val="1"/>
              </a:ext>
            </a:extLst>
          </p:cNvPr>
          <p:cNvCxnSpPr>
            <a:cxnSpLocks/>
          </p:cNvCxnSpPr>
          <p:nvPr/>
        </p:nvCxnSpPr>
        <p:spPr>
          <a:xfrm>
            <a:off x="762000" y="2339789"/>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9" name="Content Placeholder 2">
            <a:extLst>
              <a:ext uri="{FF2B5EF4-FFF2-40B4-BE49-F238E27FC236}">
                <a16:creationId xmlns:a16="http://schemas.microsoft.com/office/drawing/2014/main" id="{2B1DD561-AEEC-3ABD-EF3E-22638FC02B7E}"/>
              </a:ext>
            </a:extLst>
          </p:cNvPr>
          <p:cNvSpPr txBox="1">
            <a:spLocks/>
          </p:cNvSpPr>
          <p:nvPr/>
        </p:nvSpPr>
        <p:spPr>
          <a:xfrm>
            <a:off x="663145" y="2747216"/>
            <a:ext cx="5848866" cy="2899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600" dirty="0">
                <a:solidFill>
                  <a:srgbClr val="00247D"/>
                </a:solidFill>
              </a:rPr>
              <a:t>The LGC has adopted </a:t>
            </a:r>
            <a:r>
              <a:rPr lang="en-US" sz="2600" dirty="0">
                <a:solidFill>
                  <a:srgbClr val="00247D"/>
                </a:solidFill>
                <a:hlinkClick r:id="rId3"/>
              </a:rPr>
              <a:t>specific guidelines</a:t>
            </a:r>
            <a:r>
              <a:rPr lang="en-US" sz="2600" dirty="0">
                <a:solidFill>
                  <a:srgbClr val="00247D"/>
                </a:solidFill>
              </a:rPr>
              <a:t> for the review and approval of debt applications.</a:t>
            </a:r>
          </a:p>
          <a:p>
            <a:r>
              <a:rPr lang="en-US" sz="2600" dirty="0">
                <a:solidFill>
                  <a:srgbClr val="00247D"/>
                </a:solidFill>
              </a:rPr>
              <a:t>Units with Financial Performance Indicators of Concern (FPICs) must submit any required FPIC responses </a:t>
            </a:r>
            <a:r>
              <a:rPr lang="en-US" sz="2600" dirty="0">
                <a:solidFill>
                  <a:srgbClr val="00247D"/>
                </a:solidFill>
                <a:hlinkClick r:id="rId4"/>
              </a:rPr>
              <a:t>before applying for debt</a:t>
            </a:r>
            <a:r>
              <a:rPr lang="en-US" sz="2600" dirty="0">
                <a:solidFill>
                  <a:srgbClr val="00247D"/>
                </a:solidFill>
              </a:rPr>
              <a:t>.</a:t>
            </a:r>
          </a:p>
        </p:txBody>
      </p:sp>
      <p:pic>
        <p:nvPicPr>
          <p:cNvPr id="16" name="Graphic 15" descr="Clipboard Partially Checked with solid fill">
            <a:extLst>
              <a:ext uri="{FF2B5EF4-FFF2-40B4-BE49-F238E27FC236}">
                <a16:creationId xmlns:a16="http://schemas.microsoft.com/office/drawing/2014/main" id="{9F7C8417-41C5-B4AA-E690-A5AFF10732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2696" y="2683090"/>
            <a:ext cx="3025347" cy="3025347"/>
          </a:xfrm>
          <a:prstGeom prst="rect">
            <a:avLst/>
          </a:prstGeom>
        </p:spPr>
      </p:pic>
      <p:sp>
        <p:nvSpPr>
          <p:cNvPr id="11" name="Slide Number Placeholder 10">
            <a:extLst>
              <a:ext uri="{FF2B5EF4-FFF2-40B4-BE49-F238E27FC236}">
                <a16:creationId xmlns:a16="http://schemas.microsoft.com/office/drawing/2014/main" id="{D54DD175-42AC-506C-FD75-A600034F1585}"/>
              </a:ext>
            </a:extLst>
          </p:cNvPr>
          <p:cNvSpPr>
            <a:spLocks noGrp="1"/>
          </p:cNvSpPr>
          <p:nvPr>
            <p:ph type="sldNum" sz="quarter" idx="12"/>
          </p:nvPr>
        </p:nvSpPr>
        <p:spPr/>
        <p:txBody>
          <a:bodyPr/>
          <a:lstStyle/>
          <a:p>
            <a:fld id="{D0A0CA5A-5976-4C5C-8430-DE8EEFD09A73}" type="slidenum">
              <a:rPr lang="en-US" smtClean="0"/>
              <a:t>97</a:t>
            </a:fld>
            <a:endParaRPr lang="en-US"/>
          </a:p>
        </p:txBody>
      </p:sp>
    </p:spTree>
    <p:extLst>
      <p:ext uri="{BB962C8B-B14F-4D97-AF65-F5344CB8AC3E}">
        <p14:creationId xmlns:p14="http://schemas.microsoft.com/office/powerpoint/2010/main" val="18507483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sp>
        <p:nvSpPr>
          <p:cNvPr id="14" name="Content Placeholder 2">
            <a:extLst>
              <a:ext uri="{FF2B5EF4-FFF2-40B4-BE49-F238E27FC236}">
                <a16:creationId xmlns:a16="http://schemas.microsoft.com/office/drawing/2014/main" id="{1C61082E-D889-BF7B-2730-E524E1C4CAF6}"/>
              </a:ext>
            </a:extLst>
          </p:cNvPr>
          <p:cNvSpPr txBox="1">
            <a:spLocks/>
          </p:cNvSpPr>
          <p:nvPr/>
        </p:nvSpPr>
        <p:spPr>
          <a:xfrm>
            <a:off x="572143" y="3311833"/>
            <a:ext cx="5390699" cy="2890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00247D"/>
                </a:solidFill>
                <a:hlinkClick r:id="rId3">
                  <a:extLst>
                    <a:ext uri="{A12FA001-AC4F-418D-AE19-62706E023703}">
                      <ahyp:hlinkClr xmlns:ahyp="http://schemas.microsoft.com/office/drawing/2018/hyperlinkcolor" val="tx"/>
                    </a:ext>
                  </a:extLst>
                </a:hlinkClick>
              </a:rPr>
              <a:t>Debt Reports and Notices</a:t>
            </a:r>
            <a:endParaRPr lang="en-US" sz="2600" dirty="0">
              <a:solidFill>
                <a:srgbClr val="00247D"/>
              </a:solidFill>
            </a:endParaRPr>
          </a:p>
          <a:p>
            <a:r>
              <a:rPr lang="en-US" sz="2600" dirty="0">
                <a:solidFill>
                  <a:srgbClr val="00247D"/>
                </a:solidFill>
                <a:hlinkClick r:id="rId4">
                  <a:extLst>
                    <a:ext uri="{A12FA001-AC4F-418D-AE19-62706E023703}">
                      <ahyp:hlinkClr xmlns:ahyp="http://schemas.microsoft.com/office/drawing/2018/hyperlinkcolor" val="tx"/>
                    </a:ext>
                  </a:extLst>
                </a:hlinkClick>
              </a:rPr>
              <a:t>Sample Debt Policy</a:t>
            </a:r>
            <a:endParaRPr lang="en-US" sz="2600" dirty="0">
              <a:solidFill>
                <a:srgbClr val="00247D"/>
              </a:solidFill>
            </a:endParaRPr>
          </a:p>
          <a:p>
            <a:r>
              <a:rPr lang="en-US" sz="2600" dirty="0">
                <a:solidFill>
                  <a:srgbClr val="00247D"/>
                </a:solidFill>
                <a:hlinkClick r:id="rId5">
                  <a:extLst>
                    <a:ext uri="{A12FA001-AC4F-418D-AE19-62706E023703}">
                      <ahyp:hlinkClr xmlns:ahyp="http://schemas.microsoft.com/office/drawing/2018/hyperlinkcolor" val="tx"/>
                    </a:ext>
                  </a:extLst>
                </a:hlinkClick>
              </a:rPr>
              <a:t>Applying for Debt</a:t>
            </a:r>
            <a:endParaRPr lang="en-US" sz="2600" dirty="0">
              <a:solidFill>
                <a:srgbClr val="00247D"/>
              </a:solidFill>
            </a:endParaRPr>
          </a:p>
          <a:p>
            <a:r>
              <a:rPr lang="en-US" sz="2600" dirty="0">
                <a:solidFill>
                  <a:srgbClr val="00247D"/>
                </a:solidFill>
                <a:hlinkClick r:id="rId6">
                  <a:extLst>
                    <a:ext uri="{A12FA001-AC4F-418D-AE19-62706E023703}">
                      <ahyp:hlinkClr xmlns:ahyp="http://schemas.microsoft.com/office/drawing/2018/hyperlinkcolor" val="tx"/>
                    </a:ext>
                  </a:extLst>
                </a:hlinkClick>
              </a:rPr>
              <a:t>Debt Inquiry Form</a:t>
            </a:r>
            <a:endParaRPr lang="en-US" sz="2600" dirty="0">
              <a:solidFill>
                <a:srgbClr val="00247D"/>
              </a:solidFill>
            </a:endParaRPr>
          </a:p>
          <a:p>
            <a:r>
              <a:rPr lang="en-US" sz="2600" dirty="0">
                <a:solidFill>
                  <a:srgbClr val="00247D"/>
                </a:solidFill>
                <a:hlinkClick r:id="rId7">
                  <a:extLst>
                    <a:ext uri="{A12FA001-AC4F-418D-AE19-62706E023703}">
                      <ahyp:hlinkClr xmlns:ahyp="http://schemas.microsoft.com/office/drawing/2018/hyperlinkcolor" val="tx"/>
                    </a:ext>
                  </a:extLst>
                </a:hlinkClick>
              </a:rPr>
              <a:t>LGC Debt Approval Guidelines</a:t>
            </a:r>
            <a:endParaRPr lang="en-US" sz="2600" dirty="0">
              <a:solidFill>
                <a:srgbClr val="00247D"/>
              </a:solidFill>
            </a:endParaRPr>
          </a:p>
          <a:p>
            <a:endParaRPr lang="en-US" sz="2600" dirty="0">
              <a:solidFill>
                <a:srgbClr val="00247D"/>
              </a:solidFill>
            </a:endParaRPr>
          </a:p>
          <a:p>
            <a:endParaRPr lang="en-US" sz="2600" dirty="0">
              <a:solidFill>
                <a:srgbClr val="00247D"/>
              </a:solidFill>
              <a:hlinkClick r:id="rId8">
                <a:extLst>
                  <a:ext uri="{A12FA001-AC4F-418D-AE19-62706E023703}">
                    <ahyp:hlinkClr xmlns:ahyp="http://schemas.microsoft.com/office/drawing/2018/hyperlinkcolor" val="tx"/>
                  </a:ext>
                </a:extLst>
              </a:hlinkClick>
            </a:endParaRPr>
          </a:p>
        </p:txBody>
      </p:sp>
      <p:sp>
        <p:nvSpPr>
          <p:cNvPr id="15" name="Content Placeholder 2">
            <a:extLst>
              <a:ext uri="{FF2B5EF4-FFF2-40B4-BE49-F238E27FC236}">
                <a16:creationId xmlns:a16="http://schemas.microsoft.com/office/drawing/2014/main" id="{FE874B04-ED11-4E70-4F76-8002D4728113}"/>
              </a:ext>
            </a:extLst>
          </p:cNvPr>
          <p:cNvSpPr txBox="1">
            <a:spLocks/>
          </p:cNvSpPr>
          <p:nvPr/>
        </p:nvSpPr>
        <p:spPr>
          <a:xfrm>
            <a:off x="5665552" y="2718703"/>
            <a:ext cx="6364495" cy="3433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00247D"/>
                </a:solidFill>
              </a:rPr>
              <a:t>Further reading:</a:t>
            </a:r>
            <a:endParaRPr lang="en-US" sz="2600" b="1" dirty="0">
              <a:solidFill>
                <a:srgbClr val="00247D"/>
              </a:solidFill>
              <a:hlinkClick r:id="rId9">
                <a:extLst>
                  <a:ext uri="{A12FA001-AC4F-418D-AE19-62706E023703}">
                    <ahyp:hlinkClr xmlns:ahyp="http://schemas.microsoft.com/office/drawing/2018/hyperlinkcolor" val="tx"/>
                  </a:ext>
                </a:extLst>
              </a:hlinkClick>
            </a:endParaRPr>
          </a:p>
          <a:p>
            <a:r>
              <a:rPr lang="en-US" sz="2600" dirty="0">
                <a:solidFill>
                  <a:srgbClr val="00247D"/>
                </a:solidFill>
                <a:hlinkClick r:id="rId9">
                  <a:extLst>
                    <a:ext uri="{A12FA001-AC4F-418D-AE19-62706E023703}">
                      <ahyp:hlinkClr xmlns:ahyp="http://schemas.microsoft.com/office/drawing/2018/hyperlinkcolor" val="tx"/>
                    </a:ext>
                  </a:extLst>
                </a:hlinkClick>
              </a:rPr>
              <a:t>LGC Approval of Bonds, Installment Financings, Leases, and Other Contracts Involving Capital Assets (UNC School of Government)</a:t>
            </a:r>
            <a:endParaRPr lang="en-US" sz="2600" dirty="0">
              <a:solidFill>
                <a:srgbClr val="00247D"/>
              </a:solidFill>
            </a:endParaRPr>
          </a:p>
          <a:p>
            <a:r>
              <a:rPr lang="en-US" sz="2600" dirty="0">
                <a:solidFill>
                  <a:srgbClr val="00247D"/>
                </a:solidFill>
                <a:hlinkClick r:id="rId10">
                  <a:extLst>
                    <a:ext uri="{A12FA001-AC4F-418D-AE19-62706E023703}">
                      <ahyp:hlinkClr xmlns:ahyp="http://schemas.microsoft.com/office/drawing/2018/hyperlinkcolor" val="tx"/>
                    </a:ext>
                  </a:extLst>
                </a:hlinkClick>
              </a:rPr>
              <a:t>How Often Do Local General Obligation Bond Referenda Succeed in North Carolina? (UNC School of Government)</a:t>
            </a:r>
            <a:endParaRPr lang="en-US" sz="2600" dirty="0">
              <a:solidFill>
                <a:srgbClr val="00247D"/>
              </a:solidFill>
            </a:endParaRPr>
          </a:p>
          <a:p>
            <a:endParaRPr lang="en-US" dirty="0">
              <a:solidFill>
                <a:srgbClr val="00247D"/>
              </a:solidFill>
            </a:endParaRPr>
          </a:p>
          <a:p>
            <a:endParaRPr lang="en-US" sz="2200" dirty="0">
              <a:solidFill>
                <a:srgbClr val="00247D"/>
              </a:solidFill>
            </a:endParaRPr>
          </a:p>
          <a:p>
            <a:endParaRPr lang="en-US" sz="2200"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98</a:t>
            </a:fld>
            <a:endParaRPr lang="en-US"/>
          </a:p>
        </p:txBody>
      </p:sp>
    </p:spTree>
    <p:extLst>
      <p:ext uri="{BB962C8B-B14F-4D97-AF65-F5344CB8AC3E}">
        <p14:creationId xmlns:p14="http://schemas.microsoft.com/office/powerpoint/2010/main" val="12136113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BF-98C2-6495-953D-B9D293219507}"/>
              </a:ext>
            </a:extLst>
          </p:cNvPr>
          <p:cNvSpPr>
            <a:spLocks noGrp="1"/>
          </p:cNvSpPr>
          <p:nvPr>
            <p:ph type="title"/>
          </p:nvPr>
        </p:nvSpPr>
        <p:spPr>
          <a:xfrm>
            <a:off x="838201" y="1348070"/>
            <a:ext cx="6364496" cy="1156273"/>
          </a:xfrm>
        </p:spPr>
        <p:txBody>
          <a:bodyPr>
            <a:normAutofit/>
          </a:bodyPr>
          <a:lstStyle/>
          <a:p>
            <a:r>
              <a:rPr lang="en-US" sz="4400" dirty="0">
                <a:solidFill>
                  <a:srgbClr val="00247D"/>
                </a:solidFill>
                <a:latin typeface="Calibri Light" panose="020F0302020204030204"/>
                <a:ea typeface="+mj-ea"/>
                <a:cs typeface="+mj-cs"/>
              </a:rPr>
              <a:t>Resources</a:t>
            </a:r>
            <a:endParaRPr lang="en-US" sz="1200" dirty="0">
              <a:solidFill>
                <a:srgbClr val="00247D"/>
              </a:solidFill>
            </a:endParaRPr>
          </a:p>
        </p:txBody>
      </p:sp>
      <p:sp>
        <p:nvSpPr>
          <p:cNvPr id="3" name="Content Placeholder 2">
            <a:extLst>
              <a:ext uri="{FF2B5EF4-FFF2-40B4-BE49-F238E27FC236}">
                <a16:creationId xmlns:a16="http://schemas.microsoft.com/office/drawing/2014/main" id="{248D94DD-8E11-73D8-6967-7C207363FB29}"/>
              </a:ext>
            </a:extLst>
          </p:cNvPr>
          <p:cNvSpPr>
            <a:spLocks noGrp="1"/>
          </p:cNvSpPr>
          <p:nvPr>
            <p:ph idx="1"/>
          </p:nvPr>
        </p:nvSpPr>
        <p:spPr>
          <a:xfrm>
            <a:off x="760705" y="2715270"/>
            <a:ext cx="5474677" cy="3591738"/>
          </a:xfrm>
        </p:spPr>
        <p:txBody>
          <a:bodyPr>
            <a:normAutofit fontScale="85000" lnSpcReduction="10000"/>
          </a:bodyPr>
          <a:lstStyle/>
          <a:p>
            <a:pPr>
              <a:lnSpc>
                <a:spcPct val="90000"/>
              </a:lnSpc>
              <a:spcBef>
                <a:spcPts val="1000"/>
              </a:spcBef>
            </a:pPr>
            <a:r>
              <a:rPr lang="en-US" sz="2800" dirty="0">
                <a:solidFill>
                  <a:srgbClr val="00247D"/>
                </a:solidFill>
                <a:hlinkClick r:id="rId2">
                  <a:extLst>
                    <a:ext uri="{A12FA001-AC4F-418D-AE19-62706E023703}">
                      <ahyp:hlinkClr xmlns:ahyp="http://schemas.microsoft.com/office/drawing/2018/hyperlinkcolor" val="tx"/>
                    </a:ext>
                  </a:extLst>
                </a:hlinkClick>
              </a:rPr>
              <a:t>UNC School of Government</a:t>
            </a:r>
            <a:endParaRPr lang="en-US" sz="2800" dirty="0">
              <a:solidFill>
                <a:srgbClr val="00247D"/>
              </a:solidFill>
            </a:endParaRPr>
          </a:p>
          <a:p>
            <a:pPr lvl="1">
              <a:spcBef>
                <a:spcPts val="1000"/>
              </a:spcBef>
            </a:pPr>
            <a:r>
              <a:rPr lang="en-US" sz="2600" dirty="0">
                <a:solidFill>
                  <a:srgbClr val="00247D"/>
                </a:solidFill>
                <a:hlinkClick r:id="rId3">
                  <a:extLst>
                    <a:ext uri="{A12FA001-AC4F-418D-AE19-62706E023703}">
                      <ahyp:hlinkClr xmlns:ahyp="http://schemas.microsoft.com/office/drawing/2018/hyperlinkcolor" val="tx"/>
                    </a:ext>
                  </a:extLst>
                </a:hlinkClick>
              </a:rPr>
              <a:t>NC Finance Connect</a:t>
            </a:r>
            <a:endParaRPr lang="en-US" sz="2600" dirty="0">
              <a:solidFill>
                <a:srgbClr val="00247D"/>
              </a:solidFill>
            </a:endParaRPr>
          </a:p>
          <a:p>
            <a:pPr lvl="1">
              <a:spcBef>
                <a:spcPts val="1000"/>
              </a:spcBef>
            </a:pPr>
            <a:r>
              <a:rPr lang="en-US" sz="2600" dirty="0">
                <a:solidFill>
                  <a:srgbClr val="00247D"/>
                </a:solidFill>
                <a:hlinkClick r:id="rId4">
                  <a:extLst>
                    <a:ext uri="{A12FA001-AC4F-418D-AE19-62706E023703}">
                      <ahyp:hlinkClr xmlns:ahyp="http://schemas.microsoft.com/office/drawing/2018/hyperlinkcolor" val="tx"/>
                    </a:ext>
                  </a:extLst>
                </a:hlinkClick>
              </a:rPr>
              <a:t>Finance Calendar of Duties</a:t>
            </a:r>
            <a:endParaRPr lang="en-US" sz="2600" dirty="0">
              <a:solidFill>
                <a:srgbClr val="00247D"/>
              </a:solidFill>
            </a:endParaRPr>
          </a:p>
          <a:p>
            <a:pPr lvl="1">
              <a:spcBef>
                <a:spcPts val="1000"/>
              </a:spcBef>
            </a:pPr>
            <a:r>
              <a:rPr lang="en-US" sz="2600" dirty="0">
                <a:solidFill>
                  <a:srgbClr val="00247D"/>
                </a:solidFill>
                <a:hlinkClick r:id="rId5">
                  <a:extLst>
                    <a:ext uri="{A12FA001-AC4F-418D-AE19-62706E023703}">
                      <ahyp:hlinkClr xmlns:ahyp="http://schemas.microsoft.com/office/drawing/2018/hyperlinkcolor" val="tx"/>
                    </a:ext>
                  </a:extLst>
                </a:hlinkClick>
              </a:rPr>
              <a:t>NC Local Government Finance 101</a:t>
            </a:r>
            <a:endParaRPr lang="en-US" sz="2600" dirty="0">
              <a:solidFill>
                <a:srgbClr val="00247D"/>
              </a:solidFill>
            </a:endParaRPr>
          </a:p>
          <a:p>
            <a:r>
              <a:rPr lang="en-US" dirty="0">
                <a:solidFill>
                  <a:srgbClr val="00247D"/>
                </a:solidFill>
                <a:hlinkClick r:id="rId6">
                  <a:extLst>
                    <a:ext uri="{A12FA001-AC4F-418D-AE19-62706E023703}">
                      <ahyp:hlinkClr xmlns:ahyp="http://schemas.microsoft.com/office/drawing/2018/hyperlinkcolor" val="tx"/>
                    </a:ext>
                  </a:extLst>
                </a:hlinkClick>
              </a:rPr>
              <a:t>NC League of Municipalities</a:t>
            </a:r>
            <a:endParaRPr lang="en-US" dirty="0">
              <a:solidFill>
                <a:srgbClr val="00247D"/>
              </a:solidFill>
            </a:endParaRPr>
          </a:p>
          <a:p>
            <a:pPr>
              <a:lnSpc>
                <a:spcPct val="95000"/>
              </a:lnSpc>
            </a:pPr>
            <a:r>
              <a:rPr lang="en-US" dirty="0">
                <a:solidFill>
                  <a:srgbClr val="00247D"/>
                </a:solidFill>
                <a:hlinkClick r:id="rId7">
                  <a:extLst>
                    <a:ext uri="{A12FA001-AC4F-418D-AE19-62706E023703}">
                      <ahyp:hlinkClr xmlns:ahyp="http://schemas.microsoft.com/office/drawing/2018/hyperlinkcolor" val="tx"/>
                    </a:ext>
                  </a:extLst>
                </a:hlinkClick>
              </a:rPr>
              <a:t>North Carolina Association of County Commissioners</a:t>
            </a:r>
            <a:endParaRPr lang="en-US" dirty="0">
              <a:solidFill>
                <a:srgbClr val="00247D"/>
              </a:solidFill>
            </a:endParaRPr>
          </a:p>
          <a:p>
            <a:pPr lvl="0">
              <a:lnSpc>
                <a:spcPct val="90000"/>
              </a:lnSpc>
              <a:spcBef>
                <a:spcPts val="1000"/>
              </a:spcBef>
            </a:pPr>
            <a:r>
              <a:rPr lang="en-US" sz="2800" dirty="0">
                <a:solidFill>
                  <a:srgbClr val="00247D"/>
                </a:solidFill>
                <a:hlinkClick r:id="rId8">
                  <a:extLst>
                    <a:ext uri="{A12FA001-AC4F-418D-AE19-62706E023703}">
                      <ahyp:hlinkClr xmlns:ahyp="http://schemas.microsoft.com/office/drawing/2018/hyperlinkcolor" val="tx"/>
                    </a:ext>
                  </a:extLst>
                </a:hlinkClick>
              </a:rPr>
              <a:t>Government Finance Officers Association - Best Practices &amp; Resources</a:t>
            </a:r>
            <a:endParaRPr lang="en-US" sz="2800" dirty="0">
              <a:solidFill>
                <a:srgbClr val="00247D"/>
              </a:solidFill>
            </a:endParaRPr>
          </a:p>
        </p:txBody>
      </p:sp>
      <p:grpSp>
        <p:nvGrpSpPr>
          <p:cNvPr id="4" name="Group 3">
            <a:extLst>
              <a:ext uri="{FF2B5EF4-FFF2-40B4-BE49-F238E27FC236}">
                <a16:creationId xmlns:a16="http://schemas.microsoft.com/office/drawing/2014/main" id="{F54A0D5D-3C42-BAFE-2ADA-2B0E002641EC}"/>
              </a:ext>
              <a:ext uri="{C183D7F6-B498-43B3-948B-1728B52AA6E4}">
                <adec:decorative xmlns:adec="http://schemas.microsoft.com/office/drawing/2017/decorative" val="1"/>
              </a:ext>
            </a:extLst>
          </p:cNvPr>
          <p:cNvGrpSpPr/>
          <p:nvPr/>
        </p:nvGrpSpPr>
        <p:grpSpPr>
          <a:xfrm>
            <a:off x="0" y="0"/>
            <a:ext cx="12192000" cy="1095769"/>
            <a:chOff x="0" y="0"/>
            <a:chExt cx="12192000" cy="1095769"/>
          </a:xfrm>
        </p:grpSpPr>
        <p:sp>
          <p:nvSpPr>
            <p:cNvPr id="5" name="Rectangle 4">
              <a:extLst>
                <a:ext uri="{FF2B5EF4-FFF2-40B4-BE49-F238E27FC236}">
                  <a16:creationId xmlns:a16="http://schemas.microsoft.com/office/drawing/2014/main" id="{EAAC6B37-1B8E-648A-4419-DADCA855B4CC}"/>
                </a:ext>
              </a:extLst>
            </p:cNvPr>
            <p:cNvSpPr/>
            <p:nvPr/>
          </p:nvSpPr>
          <p:spPr>
            <a:xfrm>
              <a:off x="0" y="0"/>
              <a:ext cx="12192000" cy="1095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47D"/>
                </a:solidFill>
              </a:endParaRPr>
            </a:p>
          </p:txBody>
        </p:sp>
        <p:sp>
          <p:nvSpPr>
            <p:cNvPr id="8" name="TextBox 7">
              <a:extLst>
                <a:ext uri="{FF2B5EF4-FFF2-40B4-BE49-F238E27FC236}">
                  <a16:creationId xmlns:a16="http://schemas.microsoft.com/office/drawing/2014/main" id="{3DAEB5DE-7FD8-A055-BC83-081EDFE2FED6}"/>
                </a:ext>
              </a:extLst>
            </p:cNvPr>
            <p:cNvSpPr txBox="1"/>
            <p:nvPr/>
          </p:nvSpPr>
          <p:spPr>
            <a:xfrm>
              <a:off x="7202696" y="252301"/>
              <a:ext cx="4762179" cy="646331"/>
            </a:xfrm>
            <a:prstGeom prst="rect">
              <a:avLst/>
            </a:prstGeom>
            <a:noFill/>
          </p:spPr>
          <p:txBody>
            <a:bodyPr wrap="square" rtlCol="0">
              <a:spAutoFit/>
            </a:bodyPr>
            <a:lstStyle/>
            <a:p>
              <a:pPr algn="r"/>
              <a:r>
                <a:rPr lang="en-US" dirty="0">
                  <a:solidFill>
                    <a:srgbClr val="00247D"/>
                  </a:solidFill>
                  <a:latin typeface="Trajan Pro 3" panose="02020502050503020301" pitchFamily="18" charset="0"/>
                </a:rPr>
                <a:t>State and Local Government Finance Division</a:t>
              </a:r>
            </a:p>
          </p:txBody>
        </p:sp>
      </p:grpSp>
      <p:pic>
        <p:nvPicPr>
          <p:cNvPr id="7" name="Picture 6">
            <a:extLst>
              <a:ext uri="{FF2B5EF4-FFF2-40B4-BE49-F238E27FC236}">
                <a16:creationId xmlns:a16="http://schemas.microsoft.com/office/drawing/2014/main" id="{F2EE78E4-2175-C082-1802-C937B0782DC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828" y="166155"/>
            <a:ext cx="4877737" cy="818625"/>
          </a:xfrm>
          <a:prstGeom prst="rect">
            <a:avLst/>
          </a:prstGeom>
        </p:spPr>
      </p:pic>
      <p:cxnSp>
        <p:nvCxnSpPr>
          <p:cNvPr id="9" name="Straight Connector 8">
            <a:extLst>
              <a:ext uri="{FF2B5EF4-FFF2-40B4-BE49-F238E27FC236}">
                <a16:creationId xmlns:a16="http://schemas.microsoft.com/office/drawing/2014/main" id="{470D795E-F017-6A9F-BBA8-E476CAB7AE07}"/>
              </a:ext>
              <a:ext uri="{C183D7F6-B498-43B3-948B-1728B52AA6E4}">
                <adec:decorative xmlns:adec="http://schemas.microsoft.com/office/drawing/2017/decorative" val="1"/>
              </a:ext>
            </a:extLst>
          </p:cNvPr>
          <p:cNvCxnSpPr>
            <a:cxnSpLocks/>
          </p:cNvCxnSpPr>
          <p:nvPr/>
        </p:nvCxnSpPr>
        <p:spPr>
          <a:xfrm>
            <a:off x="838200" y="2495378"/>
            <a:ext cx="5660571" cy="0"/>
          </a:xfrm>
          <a:prstGeom prst="line">
            <a:avLst/>
          </a:prstGeom>
          <a:ln w="28575">
            <a:solidFill>
              <a:schemeClr val="accent2"/>
            </a:solidFill>
          </a:ln>
        </p:spPr>
        <p:style>
          <a:lnRef idx="1">
            <a:schemeClr val="accent5"/>
          </a:lnRef>
          <a:fillRef idx="0">
            <a:schemeClr val="accent5"/>
          </a:fillRef>
          <a:effectRef idx="0">
            <a:schemeClr val="accent5"/>
          </a:effectRef>
          <a:fontRef idx="minor">
            <a:schemeClr val="tx1"/>
          </a:fontRef>
        </p:style>
      </p:cxnSp>
      <p:pic>
        <p:nvPicPr>
          <p:cNvPr id="13" name="Picture 12" descr="Graphic of a speech bubble reading, &quot;How can we help you?&quot;">
            <a:extLst>
              <a:ext uri="{FF2B5EF4-FFF2-40B4-BE49-F238E27FC236}">
                <a16:creationId xmlns:a16="http://schemas.microsoft.com/office/drawing/2014/main" id="{BA8EC3B2-7FF8-EDF4-6B9B-72DA384AE9E4}"/>
              </a:ext>
            </a:extLst>
          </p:cNvPr>
          <p:cNvPicPr>
            <a:picLocks noChangeAspect="1"/>
          </p:cNvPicPr>
          <p:nvPr/>
        </p:nvPicPr>
        <p:blipFill rotWithShape="1">
          <a:blip r:embed="rId10"/>
          <a:srcRect l="17392" r="14655"/>
          <a:stretch/>
        </p:blipFill>
        <p:spPr>
          <a:xfrm>
            <a:off x="7419327" y="1487084"/>
            <a:ext cx="3670704" cy="2671255"/>
          </a:xfrm>
          <a:prstGeom prst="rect">
            <a:avLst/>
          </a:prstGeom>
        </p:spPr>
      </p:pic>
      <p:sp>
        <p:nvSpPr>
          <p:cNvPr id="6" name="Content Placeholder 2">
            <a:extLst>
              <a:ext uri="{FF2B5EF4-FFF2-40B4-BE49-F238E27FC236}">
                <a16:creationId xmlns:a16="http://schemas.microsoft.com/office/drawing/2014/main" id="{8251ADCD-CF2E-0E67-7A0D-50D3A302AF54}"/>
              </a:ext>
            </a:extLst>
          </p:cNvPr>
          <p:cNvSpPr txBox="1">
            <a:spLocks/>
          </p:cNvSpPr>
          <p:nvPr/>
        </p:nvSpPr>
        <p:spPr>
          <a:xfrm>
            <a:off x="6717323" y="4590234"/>
            <a:ext cx="5474677" cy="18393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247D"/>
                </a:solidFill>
              </a:rPr>
              <a:t>Contact LGC Staff: </a:t>
            </a:r>
            <a:r>
              <a:rPr lang="en-US" dirty="0">
                <a:solidFill>
                  <a:srgbClr val="00247D"/>
                </a:solidFill>
              </a:rPr>
              <a:t>(919) 814-4300</a:t>
            </a:r>
          </a:p>
          <a:p>
            <a:r>
              <a:rPr lang="en-US" b="1" dirty="0">
                <a:solidFill>
                  <a:srgbClr val="00247D"/>
                </a:solidFill>
              </a:rPr>
              <a:t>Visit the </a:t>
            </a:r>
            <a:r>
              <a:rPr lang="en-US" b="1" dirty="0">
                <a:solidFill>
                  <a:srgbClr val="00247D"/>
                </a:solidFill>
                <a:hlinkClick r:id="rId11"/>
              </a:rPr>
              <a:t>LGC Website</a:t>
            </a:r>
            <a:endParaRPr lang="en-US" b="1" dirty="0">
              <a:solidFill>
                <a:srgbClr val="00247D"/>
              </a:solidFill>
            </a:endParaRPr>
          </a:p>
          <a:p>
            <a:r>
              <a:rPr lang="en-US" b="1" dirty="0">
                <a:solidFill>
                  <a:srgbClr val="00247D"/>
                </a:solidFill>
              </a:rPr>
              <a:t>Sign up for the </a:t>
            </a:r>
            <a:r>
              <a:rPr lang="en-US" b="1" dirty="0">
                <a:solidFill>
                  <a:srgbClr val="00247D"/>
                </a:solidFill>
                <a:hlinkClick r:id="rId12"/>
              </a:rPr>
              <a:t>LGC Staff Blog</a:t>
            </a:r>
            <a:endParaRPr lang="en-US" b="1" dirty="0">
              <a:solidFill>
                <a:srgbClr val="00247D"/>
              </a:solidFill>
            </a:endParaRPr>
          </a:p>
          <a:p>
            <a:r>
              <a:rPr lang="en-US" b="1" dirty="0">
                <a:solidFill>
                  <a:srgbClr val="00247D"/>
                </a:solidFill>
              </a:rPr>
              <a:t>Stay up to date with </a:t>
            </a:r>
            <a:r>
              <a:rPr lang="en-US" b="1" dirty="0">
                <a:solidFill>
                  <a:srgbClr val="00247D"/>
                </a:solidFill>
                <a:hlinkClick r:id="rId13"/>
              </a:rPr>
              <a:t>SLGFD Memos</a:t>
            </a:r>
            <a:endParaRPr lang="en-US" b="1" dirty="0">
              <a:solidFill>
                <a:srgbClr val="00247D"/>
              </a:solidFill>
            </a:endParaRPr>
          </a:p>
        </p:txBody>
      </p:sp>
      <p:sp>
        <p:nvSpPr>
          <p:cNvPr id="11" name="Slide Number Placeholder 10">
            <a:extLst>
              <a:ext uri="{FF2B5EF4-FFF2-40B4-BE49-F238E27FC236}">
                <a16:creationId xmlns:a16="http://schemas.microsoft.com/office/drawing/2014/main" id="{52594E99-3E56-5EBD-ACB6-12D045381FB3}"/>
              </a:ext>
            </a:extLst>
          </p:cNvPr>
          <p:cNvSpPr>
            <a:spLocks noGrp="1"/>
          </p:cNvSpPr>
          <p:nvPr>
            <p:ph type="sldNum" sz="quarter" idx="12"/>
          </p:nvPr>
        </p:nvSpPr>
        <p:spPr/>
        <p:txBody>
          <a:bodyPr/>
          <a:lstStyle/>
          <a:p>
            <a:fld id="{D0A0CA5A-5976-4C5C-8430-DE8EEFD09A73}" type="slidenum">
              <a:rPr lang="en-US" smtClean="0"/>
              <a:t>99</a:t>
            </a:fld>
            <a:endParaRPr lang="en-US"/>
          </a:p>
        </p:txBody>
      </p:sp>
    </p:spTree>
    <p:extLst>
      <p:ext uri="{BB962C8B-B14F-4D97-AF65-F5344CB8AC3E}">
        <p14:creationId xmlns:p14="http://schemas.microsoft.com/office/powerpoint/2010/main" val="40200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749B1D48414246AA735B60F522209D" ma:contentTypeVersion="9" ma:contentTypeDescription="Create a new document." ma:contentTypeScope="" ma:versionID="41e411bcb892c173a6bf82363949cf3b">
  <xsd:schema xmlns:xsd="http://www.w3.org/2001/XMLSchema" xmlns:xs="http://www.w3.org/2001/XMLSchema" xmlns:p="http://schemas.microsoft.com/office/2006/metadata/properties" xmlns:ns2="d039593b-b3c6-4c10-8732-8aac6422e621" xmlns:ns3="53b27bb2-5cdf-4d5d-a8a9-08b1d48a6f4c" targetNamespace="http://schemas.microsoft.com/office/2006/metadata/properties" ma:root="true" ma:fieldsID="a0b0d398c162cf4084a55c5300ed1bc9" ns2:_="" ns3:_="">
    <xsd:import namespace="d039593b-b3c6-4c10-8732-8aac6422e621"/>
    <xsd:import namespace="53b27bb2-5cdf-4d5d-a8a9-08b1d48a6f4c"/>
    <xsd:element name="properties">
      <xsd:complexType>
        <xsd:sequence>
          <xsd:element name="documentManagement">
            <xsd:complexType>
              <xsd:all>
                <xsd:element ref="ns2:Division" minOccurs="0"/>
                <xsd:element ref="ns3:DescriptionOfUse" minOccurs="0"/>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9593b-b3c6-4c10-8732-8aac6422e621" elementFormDefault="qualified">
    <xsd:import namespace="http://schemas.microsoft.com/office/2006/documentManagement/types"/>
    <xsd:import namespace="http://schemas.microsoft.com/office/infopath/2007/PartnerControls"/>
    <xsd:element name="Division" ma:index="4" nillable="true" ma:displayName="Division" ma:internalName="Division" ma:readOnly="false">
      <xsd:simpleType>
        <xsd:restriction base="dms:Text"/>
      </xsd:simpleType>
    </xsd:element>
    <xsd:element name="_dlc_DocId" ma:index="6" nillable="true" ma:displayName="Document ID Value" ma:description="The value of the document ID assigned to this item." ma:internalName="_dlc_DocId" ma:readOnly="true">
      <xsd:simpleType>
        <xsd:restriction base="dms:Text"/>
      </xsd:simpleType>
    </xsd:element>
    <xsd:element name="_dlc_DocIdUrl" ma:index="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8"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3b27bb2-5cdf-4d5d-a8a9-08b1d48a6f4c" elementFormDefault="qualified">
    <xsd:import namespace="http://schemas.microsoft.com/office/2006/documentManagement/types"/>
    <xsd:import namespace="http://schemas.microsoft.com/office/infopath/2007/PartnerControls"/>
    <xsd:element name="DescriptionOfUse" ma:index="5" nillable="true" ma:displayName="Description of Use" ma:internalName="Description_x0020_of_x0020_Use0" ma:readOnly="false">
      <xsd:simpleType>
        <xsd:restriction base="dms:Note">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ivision xmlns="d039593b-b3c6-4c10-8732-8aac6422e621" xsi:nil="true"/>
    <DescriptionOfUse xmlns="53b27bb2-5cdf-4d5d-a8a9-08b1d48a6f4c" xsi:nil="true"/>
    <_dlc_DocId xmlns="d039593b-b3c6-4c10-8732-8aac6422e621">SZA3YSNECVJS-1827996637-12</_dlc_DocId>
    <_dlc_DocIdUrl xmlns="d039593b-b3c6-4c10-8732-8aac6422e621">
      <Url>https://nctreasurer365.sharepoint.com/sites/Compass/comm/CommunicationsTools/_layouts/15/DocIdRedir.aspx?ID=SZA3YSNECVJS-1827996637-12</Url>
      <Description>SZA3YSNECVJS-1827996637-12</Description>
    </_dlc_DocIdUrl>
  </documentManagement>
</p:properties>
</file>

<file path=customXml/itemProps1.xml><?xml version="1.0" encoding="utf-8"?>
<ds:datastoreItem xmlns:ds="http://schemas.openxmlformats.org/officeDocument/2006/customXml" ds:itemID="{939ABC9A-2C3F-4D6D-847A-CACCDE07674C}">
  <ds:schemaRefs>
    <ds:schemaRef ds:uri="http://schemas.microsoft.com/sharepoint/events"/>
  </ds:schemaRefs>
</ds:datastoreItem>
</file>

<file path=customXml/itemProps2.xml><?xml version="1.0" encoding="utf-8"?>
<ds:datastoreItem xmlns:ds="http://schemas.openxmlformats.org/officeDocument/2006/customXml" ds:itemID="{91AC8728-34F4-4DB1-A152-94965891A827}">
  <ds:schemaRefs>
    <ds:schemaRef ds:uri="http://schemas.microsoft.com/sharepoint/v3/contenttype/forms"/>
  </ds:schemaRefs>
</ds:datastoreItem>
</file>

<file path=customXml/itemProps3.xml><?xml version="1.0" encoding="utf-8"?>
<ds:datastoreItem xmlns:ds="http://schemas.openxmlformats.org/officeDocument/2006/customXml" ds:itemID="{59E2039C-72BE-46FA-ACB9-67309C34D2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39593b-b3c6-4c10-8732-8aac6422e621"/>
    <ds:schemaRef ds:uri="53b27bb2-5cdf-4d5d-a8a9-08b1d48a6f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EF03708-149D-43A4-9D3A-121F06E2FD63}">
  <ds:schemaRefs>
    <ds:schemaRef ds:uri="http://purl.org/dc/terms/"/>
    <ds:schemaRef ds:uri="http://schemas.microsoft.com/office/2006/metadata/properties"/>
    <ds:schemaRef ds:uri="53b27bb2-5cdf-4d5d-a8a9-08b1d48a6f4c"/>
    <ds:schemaRef ds:uri="http://schemas.openxmlformats.org/package/2006/metadata/core-properties"/>
    <ds:schemaRef ds:uri="http://purl.org/dc/elements/1.1/"/>
    <ds:schemaRef ds:uri="http://purl.org/dc/dcmitype/"/>
    <ds:schemaRef ds:uri="http://schemas.microsoft.com/office/2006/documentManagement/types"/>
    <ds:schemaRef ds:uri="http://schemas.microsoft.com/office/infopath/2007/PartnerControls"/>
    <ds:schemaRef ds:uri="d039593b-b3c6-4c10-8732-8aac6422e621"/>
    <ds:schemaRef ds:uri="http://www.w3.org/XML/1998/namespace"/>
  </ds:schemaRefs>
</ds:datastoreItem>
</file>

<file path=docMetadata/LabelInfo.xml><?xml version="1.0" encoding="utf-8"?>
<clbl:labelList xmlns:clbl="http://schemas.microsoft.com/office/2020/mipLabelMetadata">
  <clbl:label id="{033fc54b-e5a3-4ebc-8425-8e88f827fc4f}" enabled="0" method="" siteId="{033fc54b-e5a3-4ebc-8425-8e88f827fc4f}" removed="1"/>
</clbl:labelList>
</file>

<file path=docProps/app.xml><?xml version="1.0" encoding="utf-8"?>
<Properties xmlns="http://schemas.openxmlformats.org/officeDocument/2006/extended-properties" xmlns:vt="http://schemas.openxmlformats.org/officeDocument/2006/docPropsVTypes">
  <TotalTime>5527</TotalTime>
  <Words>8887</Words>
  <Application>Microsoft Office PowerPoint</Application>
  <PresentationFormat>Widescreen</PresentationFormat>
  <Paragraphs>928</Paragraphs>
  <Slides>109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109</vt:i4>
      </vt:variant>
    </vt:vector>
  </HeadingPairs>
  <TitlesOfParts>
    <vt:vector size="115" baseType="lpstr">
      <vt:lpstr>Aptos</vt:lpstr>
      <vt:lpstr>Arial</vt:lpstr>
      <vt:lpstr>Calibri</vt:lpstr>
      <vt:lpstr>Calibri Light</vt:lpstr>
      <vt:lpstr>Trajan Pro 3</vt:lpstr>
      <vt:lpstr>Office Theme</vt:lpstr>
      <vt:lpstr>Module 1: Responsibilities of Board Members &amp; Introduction to Local Government Commission</vt:lpstr>
      <vt:lpstr>Responsibilities of Board Members</vt:lpstr>
      <vt:lpstr>Responsibilities of Board Members</vt:lpstr>
      <vt:lpstr>The Local Government Budget and Fiscal Control Act</vt:lpstr>
      <vt:lpstr>The Local Government Budget and Fiscal Control Act</vt:lpstr>
      <vt:lpstr>Local Government Commission (LGC)</vt:lpstr>
      <vt:lpstr>LGC Impact</vt:lpstr>
      <vt:lpstr>LGC Members</vt:lpstr>
      <vt:lpstr>LGC Meetings</vt:lpstr>
      <vt:lpstr>LGC Staff</vt:lpstr>
      <vt:lpstr>Reporting Requirements and Due Dates for Local Governments</vt:lpstr>
      <vt:lpstr>Key Areas of LGC Authority for Local Governments</vt:lpstr>
      <vt:lpstr>Resources</vt:lpstr>
      <vt:lpstr>Quiz: Module 1</vt:lpstr>
      <vt:lpstr>Module 2: Budgets</vt:lpstr>
      <vt:lpstr>Budget Overview</vt:lpstr>
      <vt:lpstr>Budget Requirements</vt:lpstr>
      <vt:lpstr>Budget Requirements</vt:lpstr>
      <vt:lpstr>Budget Officer</vt:lpstr>
      <vt:lpstr>Governing Board Responsibilities</vt:lpstr>
      <vt:lpstr>Budget Ordinance</vt:lpstr>
      <vt:lpstr>Budget Ordinance</vt:lpstr>
      <vt:lpstr>Budget Adoption Timeline</vt:lpstr>
      <vt:lpstr>Interim Budget</vt:lpstr>
      <vt:lpstr>Budget Amendments</vt:lpstr>
      <vt:lpstr>Fund Balance Available</vt:lpstr>
      <vt:lpstr>FBA Targets</vt:lpstr>
      <vt:lpstr>Creating Capital Reserves</vt:lpstr>
      <vt:lpstr>Using Capital Reserves</vt:lpstr>
      <vt:lpstr>Other Considerations</vt:lpstr>
      <vt:lpstr>Other Considerations</vt:lpstr>
      <vt:lpstr>Other Considerations</vt:lpstr>
      <vt:lpstr>Resources</vt:lpstr>
      <vt:lpstr>Resources</vt:lpstr>
      <vt:lpstr>Quiz: Module 2</vt:lpstr>
      <vt:lpstr>Module 3: Finance Officer &amp; Monthly Financial Reports</vt:lpstr>
      <vt:lpstr>Finance Officer</vt:lpstr>
      <vt:lpstr>Finance Officer: Powers and Duties</vt:lpstr>
      <vt:lpstr>Finance Officer: Faithful Performance Bond</vt:lpstr>
      <vt:lpstr>Contracted Third-Party Bookkeeper</vt:lpstr>
      <vt:lpstr>Contracted Third-Party Bookkeeper</vt:lpstr>
      <vt:lpstr>Monthly Financial Reports</vt:lpstr>
      <vt:lpstr>Monthly Financial Reports</vt:lpstr>
      <vt:lpstr>Monthly Financial Reports</vt:lpstr>
      <vt:lpstr>Resources</vt:lpstr>
      <vt:lpstr>Resources</vt:lpstr>
      <vt:lpstr>Quiz: Module 3</vt:lpstr>
      <vt:lpstr>Module 4: Preaudits &amp; Disbursements</vt:lpstr>
      <vt:lpstr>What is a Preaudit?</vt:lpstr>
      <vt:lpstr>What is a Preaudit?</vt:lpstr>
      <vt:lpstr>Why Preaudit?</vt:lpstr>
      <vt:lpstr>Fund Availability</vt:lpstr>
      <vt:lpstr>Failure to Preaudit</vt:lpstr>
      <vt:lpstr>Disbursements</vt:lpstr>
      <vt:lpstr>Automated Systems &amp; Electronic Payments</vt:lpstr>
      <vt:lpstr>Setting Expectations</vt:lpstr>
      <vt:lpstr>Resources</vt:lpstr>
      <vt:lpstr>Resources</vt:lpstr>
      <vt:lpstr>Quiz: Module 4</vt:lpstr>
      <vt:lpstr>Module 5: Annual Audit Process</vt:lpstr>
      <vt:lpstr>Annual Audit</vt:lpstr>
      <vt:lpstr>Audit Contracts</vt:lpstr>
      <vt:lpstr>When is LGC Approval Required?</vt:lpstr>
      <vt:lpstr>Modified and Unmodified Opinions</vt:lpstr>
      <vt:lpstr>Modified and Unmodified Opinions</vt:lpstr>
      <vt:lpstr>Modified and Unmodified Opinions</vt:lpstr>
      <vt:lpstr>Assessment of Internal Controls</vt:lpstr>
      <vt:lpstr>Audit Deadline and Amended Contracts</vt:lpstr>
      <vt:lpstr>Auditor’s Presentation</vt:lpstr>
      <vt:lpstr>Auditor’s Presentation</vt:lpstr>
      <vt:lpstr>Financial Performance Indicators of Concern</vt:lpstr>
      <vt:lpstr>Financial Performance Indicators of Concern</vt:lpstr>
      <vt:lpstr>Financial Performance Indicators of Concern</vt:lpstr>
      <vt:lpstr>Financial Performance Indicators of Concern</vt:lpstr>
      <vt:lpstr>Annual Audit Timeline</vt:lpstr>
      <vt:lpstr>Resources</vt:lpstr>
      <vt:lpstr>Resources</vt:lpstr>
      <vt:lpstr>Quiz: Module 5</vt:lpstr>
      <vt:lpstr>Module 6: Internal Controls</vt:lpstr>
      <vt:lpstr>Definitions</vt:lpstr>
      <vt:lpstr>Definitions</vt:lpstr>
      <vt:lpstr>Definitions</vt:lpstr>
      <vt:lpstr>Implementing Internal Controls</vt:lpstr>
      <vt:lpstr>Implementing Internal Controls</vt:lpstr>
      <vt:lpstr>Diagnosing Control Failures</vt:lpstr>
      <vt:lpstr>LGC Authority Over Internal Controls</vt:lpstr>
      <vt:lpstr>Resources</vt:lpstr>
      <vt:lpstr>Resources</vt:lpstr>
      <vt:lpstr>Quiz: Module 6</vt:lpstr>
      <vt:lpstr>Module 7: Establishing a Debt Policy</vt:lpstr>
      <vt:lpstr>Using Debt</vt:lpstr>
      <vt:lpstr>Debt Burden</vt:lpstr>
      <vt:lpstr>Debt Service Reminders</vt:lpstr>
      <vt:lpstr>Establishing a Debt Policy</vt:lpstr>
      <vt:lpstr>Establishing a Debt Policy</vt:lpstr>
      <vt:lpstr>LGC Approval of Debt</vt:lpstr>
      <vt:lpstr>LGC Approval of Debt</vt:lpstr>
      <vt:lpstr>Resources</vt:lpstr>
      <vt:lpstr>Resources</vt:lpstr>
      <vt:lpstr>Quiz: Module 7</vt:lpstr>
      <vt:lpstr>Module 8: Ethics &amp; Conflicts of Interest</vt:lpstr>
      <vt:lpstr>Disclaimer</vt:lpstr>
      <vt:lpstr>Ethics Requirements for Local Governing Boards</vt:lpstr>
      <vt:lpstr>Principles of Ethical Conduct</vt:lpstr>
      <vt:lpstr>Principles of Ethical Conduct</vt:lpstr>
      <vt:lpstr>Conflicts of Interest</vt:lpstr>
      <vt:lpstr>Resources</vt:lpstr>
      <vt:lpstr>Resources</vt:lpstr>
      <vt:lpstr>Quiz: Module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April Parker</dc:creator>
  <cp:lastModifiedBy>Luke Henkhaus</cp:lastModifiedBy>
  <cp:revision>66</cp:revision>
  <cp:lastPrinted>2025-03-11T17:25:40Z</cp:lastPrinted>
  <dcterms:created xsi:type="dcterms:W3CDTF">2024-09-30T14:06:28Z</dcterms:created>
  <dcterms:modified xsi:type="dcterms:W3CDTF">2025-06-06T14:39:41Z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0x010100B6749B1D48414246AA735B60F522209D</vt:lpwstr>
  </property>
  <property fmtid="{D5CDD505-2E9C-101B-9397-08002B2CF9AE}" pid="3" name="_dlc_DocIdItemGuid">
    <vt:lpwstr>a6195ad5-a38b-486c-b78d-7e86f19c76d8</vt:lpwstr>
  </property>
</Properties>
</file>